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77" r:id="rId5"/>
    <p:sldId id="309" r:id="rId6"/>
    <p:sldId id="278" r:id="rId7"/>
    <p:sldId id="281" r:id="rId8"/>
    <p:sldId id="279" r:id="rId9"/>
    <p:sldId id="282" r:id="rId10"/>
    <p:sldId id="283" r:id="rId11"/>
    <p:sldId id="284" r:id="rId12"/>
    <p:sldId id="285" r:id="rId13"/>
    <p:sldId id="286" r:id="rId14"/>
    <p:sldId id="287" r:id="rId15"/>
    <p:sldId id="307" r:id="rId16"/>
    <p:sldId id="288" r:id="rId17"/>
    <p:sldId id="289" r:id="rId18"/>
    <p:sldId id="30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33" autoAdjust="0"/>
  </p:normalViewPr>
  <p:slideViewPr>
    <p:cSldViewPr>
      <p:cViewPr varScale="1">
        <p:scale>
          <a:sx n="51" d="100"/>
          <a:sy n="51" d="100"/>
        </p:scale>
        <p:origin x="138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6EB2E-A415-401E-AA4B-3706C1EE3429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07F1C-9909-430E-8214-CEE8063BB4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07F1C-9909-430E-8214-CEE8063BB4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1CC83-96C1-406F-A01E-66880A902F31}" type="datetimeFigureOut">
              <a:rPr lang="en-US" smtClean="0"/>
              <a:pPr/>
              <a:t>5/1/2021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8800-5D87-4F20-91D2-B29F9C7BCC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1dTSuwz0R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jpeg"/><Relationship Id="rId4" Type="http://schemas.openxmlformats.org/officeDocument/2006/relationships/hyperlink" Target="http://www.ecd.com/blog/wp-content/uploads/2009/04/triboelectricseries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clips.fundraw.com/400dir/excl_ed_comoglio_Image18.gi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obelprize.org/nobel_prizes/physics/articles/kullander/images/15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ower_Lines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e/ec/Electroscope_showing_induction.pn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kom.co.za/nuclear_energy/fuel/atom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theo-phys.uni-essen.de/tp/ags/guhr_dir/media/nucleus3.jpg" TargetMode="Externa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kom.co.za/nuclear_energy/fuel/atom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theo-phys.uni-essen.de/tp/ags/guhr_dir/media/nucleus3.jpg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0.gstatic.com/images?q=tbn:ANd9GcSJF32q74-d7bAXE-VM5ragnIYeMfE_oKc8zudD-zVk0uVpYaI&amp;t=1&amp;usg=__AJTSp9AgSrJFuP8uNnRTdhIqoS8=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e/e9/Sodium-chloride-3D-ionic.png/200px-Sodium-chloride-3D-ionic.p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470025"/>
          </a:xfrm>
        </p:spPr>
        <p:txBody>
          <a:bodyPr/>
          <a:lstStyle/>
          <a:p>
            <a:r>
              <a:rPr lang="en-US"/>
              <a:t>Physics 2415</a:t>
            </a:r>
            <a:r>
              <a:rPr lang="en-US" dirty="0"/>
              <a:t>: General </a:t>
            </a:r>
            <a:r>
              <a:rPr lang="en-US"/>
              <a:t>Physics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Lecture 1</a:t>
            </a:r>
          </a:p>
          <a:p>
            <a:endParaRPr lang="en-US" sz="2800" dirty="0"/>
          </a:p>
          <a:p>
            <a:r>
              <a:rPr lang="en-US" sz="2800" dirty="0"/>
              <a:t>Michael Fowler</a:t>
            </a:r>
          </a:p>
          <a:p>
            <a:endParaRPr lang="en-US" sz="28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Contact Electrification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If two dissimilar surfaces are placed in close contact, usually some bonding occurs between atoms, and therefore some </a:t>
            </a:r>
            <a:r>
              <a:rPr lang="en-US">
                <a:solidFill>
                  <a:srgbClr val="FFFF00"/>
                </a:solidFill>
              </a:rPr>
              <a:t>electron transfer takes place</a:t>
            </a:r>
            <a:r>
              <a:rPr lang="en-US"/>
              <a:t>—so when the surfaces are moved out of contact, one will have an excess of electrons, one a deficiency.</a:t>
            </a:r>
          </a:p>
          <a:p>
            <a:r>
              <a:rPr lang="en-US">
                <a:solidFill>
                  <a:srgbClr val="FFFF00"/>
                </a:solidFill>
              </a:rPr>
              <a:t>True contact </a:t>
            </a:r>
            <a:r>
              <a:rPr lang="en-US"/>
              <a:t>at the atomic scale is best achieved by </a:t>
            </a:r>
            <a:r>
              <a:rPr lang="en-US">
                <a:solidFill>
                  <a:srgbClr val="FFFF00"/>
                </a:solidFill>
              </a:rPr>
              <a:t>rubbing</a:t>
            </a:r>
            <a:r>
              <a:rPr lang="en-US"/>
              <a:t> the surfaces together.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792"/>
            <a:ext cx="5791200" cy="901700"/>
          </a:xfrm>
        </p:spPr>
        <p:txBody>
          <a:bodyPr>
            <a:normAutofit/>
          </a:bodyPr>
          <a:lstStyle/>
          <a:p>
            <a:pPr algn="ctr"/>
            <a:r>
              <a:rPr lang="en-US" sz="4400" b="0">
                <a:solidFill>
                  <a:srgbClr val="FFFF00"/>
                </a:solidFill>
              </a:rPr>
              <a:t>Triboelectric Series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5867400" cy="5346699"/>
          </a:xfrm>
        </p:spPr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sz="3200"/>
              <a:t>  Countless experiments in rubbing things together—cats, balloons, etc.—have established the table on the right.</a:t>
            </a:r>
          </a:p>
          <a:p>
            <a:pPr>
              <a:buFont typeface="Arial" pitchFamily="34" charset="0"/>
              <a:buChar char="•"/>
            </a:pPr>
            <a:r>
              <a:rPr lang="en-US" sz="3200"/>
              <a:t>  For two different surfaces, the one higher in the table will lose electrons and become positively charged. 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rgbClr val="FF0000"/>
                </a:solidFill>
              </a:rPr>
              <a:t>(Note: tribo is from the Greek for rub.)</a:t>
            </a:r>
          </a:p>
          <a:p>
            <a:pPr>
              <a:buFont typeface="Arial" pitchFamily="34" charset="0"/>
              <a:buChar char="•"/>
            </a:pPr>
            <a:r>
              <a:rPr lang="en-US" sz="2800">
                <a:solidFill>
                  <a:srgbClr val="FFFF00"/>
                </a:solidFill>
              </a:rPr>
              <a:t>Electrostatic problem… </a:t>
            </a:r>
            <a:r>
              <a:rPr lang="en-US" sz="2800">
                <a:solidFill>
                  <a:srgbClr val="FF0000"/>
                </a:solidFill>
                <a:hlinkClick r:id="rId3"/>
              </a:rPr>
              <a:t>http://www.youtube.com/watch?v=j1dTSuwz0R8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5" name="Content Placeholder 4" descr="http://www.ecd.com/blog/wp-content/uploads/2009/04/triboelectricseries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9704" y="84160"/>
            <a:ext cx="25146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Positive</a:t>
            </a:r>
            <a:r>
              <a:rPr lang="en-US"/>
              <a:t> and </a:t>
            </a:r>
            <a:r>
              <a:rPr lang="en-US">
                <a:solidFill>
                  <a:schemeClr val="bg1">
                    <a:lumMod val="50000"/>
                    <a:lumOff val="50000"/>
                  </a:schemeClr>
                </a:solidFill>
              </a:rPr>
              <a:t>Negative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 Electricity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4038600" cy="4525963"/>
          </a:xfrm>
        </p:spPr>
        <p:txBody>
          <a:bodyPr/>
          <a:lstStyle/>
          <a:p>
            <a:r>
              <a:rPr lang="en-US" dirty="0"/>
              <a:t>Ben Franklin did many electrical experiments, some of them crazy, and coined the terms positively charged (meaning, we now know, deficient in electrons) and negatively charged (having extra electrons).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1905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FFF00"/>
                </a:solidFill>
              </a:rPr>
              <a:t>Electric Charge is </a:t>
            </a:r>
            <a:r>
              <a:rPr lang="en-US" u="sng">
                <a:solidFill>
                  <a:srgbClr val="FFFF00"/>
                </a:solidFill>
              </a:rPr>
              <a:t>Always</a:t>
            </a:r>
            <a:r>
              <a:rPr lang="en-US">
                <a:solidFill>
                  <a:srgbClr val="FFFF00"/>
                </a:solidFill>
              </a:rPr>
              <a:t> Conserved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63976"/>
            <a:ext cx="4648200" cy="4713024"/>
          </a:xfrm>
        </p:spPr>
        <p:txBody>
          <a:bodyPr>
            <a:normAutofit/>
          </a:bodyPr>
          <a:lstStyle/>
          <a:p>
            <a:r>
              <a:rPr lang="en-US"/>
              <a:t>That’s obvious when we’re talking about electron transfer by rubbing—but particle accelerators can </a:t>
            </a:r>
            <a:r>
              <a:rPr lang="en-US" i="1"/>
              <a:t>create</a:t>
            </a:r>
            <a:r>
              <a:rPr lang="en-US"/>
              <a:t> protons!  It’s found that an </a:t>
            </a:r>
            <a:r>
              <a:rPr lang="en-US" i="1"/>
              <a:t>antiproton</a:t>
            </a:r>
            <a:r>
              <a:rPr lang="en-US"/>
              <a:t>, with negative charge, is always created at the same time.</a:t>
            </a:r>
          </a:p>
          <a:p>
            <a:r>
              <a:rPr lang="en-US">
                <a:solidFill>
                  <a:srgbClr val="FFFF00"/>
                </a:solidFill>
              </a:rPr>
              <a:t>Creating matter means creating antimatter!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152" y="1924336"/>
            <a:ext cx="3962400" cy="417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Conductors and Insulators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00600" cy="5257800"/>
          </a:xfrm>
        </p:spPr>
        <p:txBody>
          <a:bodyPr>
            <a:normAutofit lnSpcReduction="10000"/>
          </a:bodyPr>
          <a:lstStyle/>
          <a:p>
            <a:r>
              <a:rPr lang="en-US"/>
              <a:t>Some solids—like aluminum—have electrons free to move from atom to atom.  These are </a:t>
            </a:r>
            <a:r>
              <a:rPr lang="en-US">
                <a:solidFill>
                  <a:srgbClr val="FFFF00"/>
                </a:solidFill>
              </a:rPr>
              <a:t>conductors</a:t>
            </a:r>
            <a:r>
              <a:rPr lang="en-US"/>
              <a:t>.  </a:t>
            </a:r>
            <a:r>
              <a:rPr lang="en-US">
                <a:solidFill>
                  <a:schemeClr val="tx1">
                    <a:lumMod val="85000"/>
                  </a:schemeClr>
                </a:solidFill>
              </a:rPr>
              <a:t>They’re usually shiny, because the freely moving electrons reflect light very well.</a:t>
            </a:r>
          </a:p>
          <a:p>
            <a:r>
              <a:rPr lang="en-US"/>
              <a:t>In solids like NaCl, or glass, etc., the electrons are tied to atoms, no charge can flow: these solids are </a:t>
            </a:r>
            <a:r>
              <a:rPr lang="en-US">
                <a:solidFill>
                  <a:srgbClr val="FFFF00"/>
                </a:solidFill>
              </a:rPr>
              <a:t>insulators</a:t>
            </a:r>
            <a:r>
              <a:rPr lang="en-US"/>
              <a:t>.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504" y="176624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4971192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C000"/>
                </a:solidFill>
              </a:rPr>
              <a:t>The power is carried by aluminum wires, suspended by glass, polymer, or porcelain  insulators.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Attracting</a:t>
            </a:r>
            <a:r>
              <a:rPr lang="en-US"/>
              <a:t> Neutrals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84" y="1600200"/>
            <a:ext cx="4767616" cy="4953000"/>
          </a:xfrm>
        </p:spPr>
        <p:txBody>
          <a:bodyPr/>
          <a:lstStyle/>
          <a:p>
            <a:r>
              <a:rPr lang="en-US"/>
              <a:t>A </a:t>
            </a:r>
            <a:r>
              <a:rPr lang="en-US">
                <a:solidFill>
                  <a:srgbClr val="FFFF00"/>
                </a:solidFill>
              </a:rPr>
              <a:t>neutral </a:t>
            </a:r>
            <a:r>
              <a:rPr lang="en-US"/>
              <a:t>conducting ball </a:t>
            </a:r>
            <a:r>
              <a:rPr lang="en-US">
                <a:solidFill>
                  <a:srgbClr val="FFFF00"/>
                </a:solidFill>
              </a:rPr>
              <a:t>will be attracted </a:t>
            </a:r>
            <a:r>
              <a:rPr lang="en-US"/>
              <a:t>by an electric charge: electrons will move around in the conductor to be closer to an external positive charge, so experiencing stronger force.</a:t>
            </a:r>
          </a:p>
          <a:p>
            <a:r>
              <a:rPr lang="en-US"/>
              <a:t>For </a:t>
            </a:r>
            <a:r>
              <a:rPr lang="en-US">
                <a:solidFill>
                  <a:srgbClr val="FFFF00"/>
                </a:solidFill>
              </a:rPr>
              <a:t>insulators</a:t>
            </a:r>
            <a:r>
              <a:rPr lang="en-US"/>
              <a:t> there is sometimes a similar (weaker) effect: the molecules distort to put electrons closer.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5257800" y="31242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086600" y="2819400"/>
            <a:ext cx="1143000" cy="114300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97504" y="29718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7144" y="274890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800600" y="13716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11152" y="3224228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800600" y="16764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2400" y="34391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00248" y="3124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200" y="290578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264766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_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95784" y="329252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_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806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The Electroscope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128" y="1381832"/>
            <a:ext cx="4038600" cy="5435224"/>
          </a:xfrm>
        </p:spPr>
        <p:txBody>
          <a:bodyPr>
            <a:normAutofit/>
          </a:bodyPr>
          <a:lstStyle/>
          <a:p>
            <a:r>
              <a:rPr lang="en-US"/>
              <a:t>Charge detector invented by an English clergyman in 1787. Two very thin strips of gold leaf hang side by side from a conducting rod.</a:t>
            </a:r>
          </a:p>
          <a:p>
            <a:r>
              <a:rPr lang="en-US"/>
              <a:t>If a </a:t>
            </a:r>
            <a:r>
              <a:rPr lang="en-US" b="1">
                <a:solidFill>
                  <a:srgbClr val="FF0000"/>
                </a:solidFill>
              </a:rPr>
              <a:t>+</a:t>
            </a:r>
            <a:r>
              <a:rPr lang="en-US"/>
              <a:t> charge is brought near, electrons move up the rod, leaving the two strips </a:t>
            </a:r>
            <a:r>
              <a:rPr lang="en-US">
                <a:solidFill>
                  <a:srgbClr val="FF0000"/>
                </a:solidFill>
              </a:rPr>
              <a:t>positively charged</a:t>
            </a:r>
            <a:r>
              <a:rPr lang="en-US"/>
              <a:t>, so they repel each other.</a:t>
            </a:r>
          </a:p>
        </p:txBody>
      </p:sp>
      <p:pic>
        <p:nvPicPr>
          <p:cNvPr id="5" name="Content Placeholder 4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3736" y="2130181"/>
            <a:ext cx="4038600" cy="346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Charging the Electroscope…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By </a:t>
            </a:r>
            <a:r>
              <a:rPr lang="en-US">
                <a:solidFill>
                  <a:srgbClr val="FFFF00"/>
                </a:solidFill>
              </a:rPr>
              <a:t>conduction</a:t>
            </a:r>
            <a:r>
              <a:rPr lang="en-US"/>
              <a:t>:  touch the top conductor with a positively charged object—this will leave it positively charged (electron deficient).</a:t>
            </a:r>
          </a:p>
          <a:p>
            <a:r>
              <a:rPr lang="en-US"/>
              <a:t>By </a:t>
            </a:r>
            <a:r>
              <a:rPr lang="en-US">
                <a:solidFill>
                  <a:srgbClr val="FFFF00"/>
                </a:solidFill>
              </a:rPr>
              <a:t>induction</a:t>
            </a:r>
            <a:r>
              <a:rPr lang="en-US"/>
              <a:t>:  while holding a positively charged object near, but not in contact, with the top, you touch the electroscope:  negative charge will flow from the ground, through you, to the electroscope.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Clicker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/>
              <a:t>I charge the electroscope by </a:t>
            </a:r>
            <a:r>
              <a:rPr lang="en-US">
                <a:solidFill>
                  <a:srgbClr val="FFFF00"/>
                </a:solidFill>
              </a:rPr>
              <a:t>conduction, touching it with a charged object</a:t>
            </a:r>
            <a:r>
              <a:rPr lang="en-US"/>
              <a:t>, which I then remove. The leaves are apart.</a:t>
            </a:r>
          </a:p>
          <a:p>
            <a:r>
              <a:rPr lang="en-US"/>
              <a:t>I now bring the charged object back close to the electroscope, but </a:t>
            </a:r>
            <a:r>
              <a:rPr lang="en-US">
                <a:solidFill>
                  <a:srgbClr val="FFFF00"/>
                </a:solidFill>
              </a:rPr>
              <a:t>not touching it</a:t>
            </a:r>
            <a:r>
              <a:rPr lang="en-US"/>
              <a:t>.</a:t>
            </a:r>
          </a:p>
          <a:p>
            <a:r>
              <a:rPr lang="en-US"/>
              <a:t>The leaves:</a:t>
            </a:r>
          </a:p>
          <a:p>
            <a:pPr marL="514350" indent="-514350">
              <a:buAutoNum type="alphaUcPeriod"/>
            </a:pPr>
            <a:r>
              <a:rPr lang="en-US"/>
              <a:t>Move further apart</a:t>
            </a:r>
          </a:p>
          <a:p>
            <a:pPr marL="514350" indent="-514350">
              <a:buAutoNum type="alphaUcPeriod"/>
            </a:pPr>
            <a:r>
              <a:rPr lang="en-US"/>
              <a:t>Are not affected, if no touching</a:t>
            </a:r>
          </a:p>
          <a:p>
            <a:pPr marL="514350" indent="-514350">
              <a:buAutoNum type="alphaUcPeriod"/>
            </a:pPr>
            <a:r>
              <a:rPr lang="en-US"/>
              <a:t>Move closer together.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Basic Outline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040" y="1371600"/>
            <a:ext cx="8273960" cy="5029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The course has three main parts, each about a month: </a:t>
            </a:r>
          </a:p>
          <a:p>
            <a:pPr algn="l"/>
            <a:endParaRPr lang="en-US" sz="2000" dirty="0"/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Electrostatics.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Magnetism and Magnetic Induction.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FFFF00"/>
                </a:solidFill>
              </a:rPr>
              <a:t>Electromagnetic Waves.</a:t>
            </a:r>
          </a:p>
          <a:p>
            <a:pPr marL="514350" algn="l"/>
            <a:endParaRPr lang="en-US" dirty="0"/>
          </a:p>
          <a:p>
            <a:pPr algn="l"/>
            <a:r>
              <a:rPr lang="en-US" sz="2800" dirty="0"/>
              <a:t>We’ll cover some other waves, and optical phenomena, in the last few lectures. We’ll also cover DC and AC circuits in the course.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Part I</a:t>
            </a:r>
            <a:r>
              <a:rPr lang="en-US">
                <a:solidFill>
                  <a:srgbClr val="FFFF00"/>
                </a:solidFill>
              </a:rPr>
              <a:t>: Electrostatics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315200" cy="37338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800"/>
              <a:t>Electric Charge and Electric Field</a:t>
            </a:r>
          </a:p>
          <a:p>
            <a:pPr marL="514350" indent="-514350" algn="l">
              <a:buAutoNum type="arabicPeriod"/>
            </a:pPr>
            <a:r>
              <a:rPr lang="en-US" sz="2800"/>
              <a:t>Gauss’ Law</a:t>
            </a:r>
          </a:p>
          <a:p>
            <a:pPr marL="514350" indent="-514350" algn="l">
              <a:buAutoNum type="arabicPeriod"/>
            </a:pPr>
            <a:r>
              <a:rPr lang="en-US" sz="2800"/>
              <a:t>Electric Potential</a:t>
            </a:r>
          </a:p>
          <a:p>
            <a:pPr marL="514350" indent="-514350" algn="l">
              <a:buAutoNum type="arabicPeriod"/>
            </a:pPr>
            <a:r>
              <a:rPr lang="en-US" sz="2800"/>
              <a:t>Capacitance and Dielectrics</a:t>
            </a:r>
          </a:p>
          <a:p>
            <a:pPr marL="514350" indent="-514350" algn="l"/>
            <a:endParaRPr lang="en-US" sz="2800"/>
          </a:p>
          <a:p>
            <a:pPr marL="514350" indent="-514350" algn="l"/>
            <a:r>
              <a:rPr lang="en-US" sz="2800"/>
              <a:t>(Then we’ll do DC circuits.)</a:t>
            </a:r>
          </a:p>
          <a:p>
            <a:pPr marL="514350" indent="-514350" algn="l">
              <a:buAutoNum type="arabicPeriod"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 Nuclei and Atoms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8293"/>
            <a:ext cx="8229600" cy="3992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An atom consists of a positively charged nucleus surrounded by a cloud of negatively charged electrons.  The total electric charge on an un-ionized atom is exactly zero.</a:t>
            </a:r>
          </a:p>
          <a:p>
            <a:r>
              <a:rPr lang="en-US" dirty="0">
                <a:solidFill>
                  <a:srgbClr val="FFFF00"/>
                </a:solidFill>
              </a:rPr>
              <a:t>Unlike charges attract</a:t>
            </a:r>
            <a:r>
              <a:rPr lang="en-US" dirty="0"/>
              <a:t>: the nucleus keeps the electrons in orbit by electrical attraction, just as the planets are held by the Sun’s </a:t>
            </a:r>
            <a:r>
              <a:rPr lang="en-US" dirty="0" err="1"/>
              <a:t>graviational</a:t>
            </a:r>
            <a:r>
              <a:rPr lang="en-US" dirty="0"/>
              <a:t> attraction.  But…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www.eskom.co.za/nuclear_energy/fuel/a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17143"/>
            <a:ext cx="2133600" cy="2278601"/>
          </a:xfrm>
          <a:prstGeom prst="rect">
            <a:avLst/>
          </a:prstGeom>
          <a:noFill/>
        </p:spPr>
      </p:pic>
      <p:pic>
        <p:nvPicPr>
          <p:cNvPr id="6148" name="Picture 4" descr="http://www.theo-phys.uni-essen.de/tp/ags/guhr_dir/media/nucleus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126669"/>
            <a:ext cx="2206625" cy="2296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 Nuclei and Atoms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7"/>
            <a:ext cx="8382000" cy="4373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Unlike planets around the Sun, electrons are only allowed to circle in </a:t>
            </a:r>
            <a:r>
              <a:rPr lang="en-US" dirty="0">
                <a:solidFill>
                  <a:srgbClr val="FFFF00"/>
                </a:solidFill>
              </a:rPr>
              <a:t>certain orbits</a:t>
            </a:r>
            <a:r>
              <a:rPr lang="en-US" dirty="0"/>
              <a:t>.</a:t>
            </a:r>
          </a:p>
          <a:p>
            <a:endParaRPr lang="en-US" sz="1400" dirty="0"/>
          </a:p>
          <a:p>
            <a:pPr marL="0" indent="0">
              <a:buNone/>
            </a:pPr>
            <a:r>
              <a:rPr lang="en-US" sz="3000" dirty="0">
                <a:solidFill>
                  <a:srgbClr val="FFFF00"/>
                </a:solidFill>
              </a:rPr>
              <a:t>    (Why this is true is explained by quantum mechanics, and is the basis of the Periodic Table.)</a:t>
            </a:r>
          </a:p>
          <a:p>
            <a:pPr marL="0" indent="0">
              <a:buNone/>
            </a:pPr>
            <a:r>
              <a:rPr lang="en-US" sz="1400" dirty="0"/>
              <a:t>	</a:t>
            </a:r>
          </a:p>
          <a:p>
            <a:r>
              <a:rPr lang="en-US" dirty="0"/>
              <a:t>The nucleus contains </a:t>
            </a:r>
            <a:r>
              <a:rPr lang="en-US" i="1" dirty="0"/>
              <a:t>N</a:t>
            </a:r>
            <a:r>
              <a:rPr lang="en-US" dirty="0"/>
              <a:t> nucleons,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i="1" dirty="0"/>
              <a:t>Z</a:t>
            </a:r>
            <a:r>
              <a:rPr lang="en-US" dirty="0"/>
              <a:t> + </a:t>
            </a:r>
            <a:r>
              <a:rPr lang="en-US" i="1" dirty="0"/>
              <a:t>A</a:t>
            </a:r>
            <a:r>
              <a:rPr lang="en-US" dirty="0"/>
              <a:t>,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i="1" dirty="0"/>
              <a:t>Z</a:t>
            </a:r>
            <a:r>
              <a:rPr lang="en-US" dirty="0"/>
              <a:t> protons each having electric charge </a:t>
            </a:r>
            <a:r>
              <a:rPr lang="en-US" i="1" dirty="0"/>
              <a:t>e</a:t>
            </a:r>
            <a:r>
              <a:rPr lang="en-US" dirty="0"/>
              <a:t>,  </a:t>
            </a:r>
            <a:r>
              <a:rPr lang="en-US" i="1" dirty="0"/>
              <a:t>A</a:t>
            </a:r>
            <a:r>
              <a:rPr lang="en-US" dirty="0"/>
              <a:t>  neutrons, having no charge.</a:t>
            </a:r>
          </a:p>
          <a:p>
            <a:r>
              <a:rPr lang="en-US" dirty="0"/>
              <a:t>The atom contains </a:t>
            </a:r>
            <a:r>
              <a:rPr lang="en-US" i="1" dirty="0"/>
              <a:t>Z</a:t>
            </a:r>
            <a:r>
              <a:rPr lang="en-US" dirty="0"/>
              <a:t> electrons, charge –</a:t>
            </a:r>
            <a:r>
              <a:rPr lang="en-US" i="1" dirty="0"/>
              <a:t>e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The protons in the nucleus all repel each other!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http://www.eskom.co.za/nuclear_energy/fuel/ato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76199"/>
            <a:ext cx="2133600" cy="2278601"/>
          </a:xfrm>
          <a:prstGeom prst="rect">
            <a:avLst/>
          </a:prstGeom>
          <a:noFill/>
        </p:spPr>
      </p:pic>
      <p:pic>
        <p:nvPicPr>
          <p:cNvPr id="6148" name="Picture 4" descr="http://www.theo-phys.uni-essen.de/tp/ags/guhr_dir/media/nucleus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85725"/>
            <a:ext cx="2206625" cy="2296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4738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What Holds the Nucleus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953000"/>
          </a:xfrm>
        </p:spPr>
        <p:txBody>
          <a:bodyPr>
            <a:normAutofit fontScale="92500"/>
          </a:bodyPr>
          <a:lstStyle/>
          <a:p>
            <a:r>
              <a:rPr lang="en-US"/>
              <a:t>The nucleons have a strong but </a:t>
            </a:r>
            <a:r>
              <a:rPr lang="en-US">
                <a:solidFill>
                  <a:srgbClr val="FFFF00"/>
                </a:solidFill>
              </a:rPr>
              <a:t>very short range </a:t>
            </a:r>
            <a:r>
              <a:rPr lang="en-US"/>
              <a:t>attraction, called the </a:t>
            </a:r>
            <a:r>
              <a:rPr lang="en-US">
                <a:solidFill>
                  <a:srgbClr val="FFFF00"/>
                </a:solidFill>
              </a:rPr>
              <a:t>nuclear force</a:t>
            </a:r>
            <a:r>
              <a:rPr lang="en-US"/>
              <a:t>, it’s like a thin </a:t>
            </a:r>
            <a:r>
              <a:rPr lang="en-US">
                <a:solidFill>
                  <a:srgbClr val="FFFF00"/>
                </a:solidFill>
              </a:rPr>
              <a:t>layer of glue </a:t>
            </a:r>
            <a:r>
              <a:rPr lang="en-US"/>
              <a:t>around each nucleon.</a:t>
            </a:r>
          </a:p>
          <a:p>
            <a:r>
              <a:rPr lang="en-US"/>
              <a:t>The electrostatic repulsion is </a:t>
            </a:r>
            <a:r>
              <a:rPr lang="en-US">
                <a:solidFill>
                  <a:srgbClr val="FFFF00"/>
                </a:solidFill>
              </a:rPr>
              <a:t>longer range</a:t>
            </a:r>
            <a:r>
              <a:rPr lang="en-US"/>
              <a:t>, and so is more important in bigger nuclei, unlike the nuclear “glue”, which only attracts neighbors.</a:t>
            </a:r>
          </a:p>
          <a:p>
            <a:r>
              <a:rPr lang="en-US">
                <a:solidFill>
                  <a:srgbClr val="FFFF00"/>
                </a:solidFill>
              </a:rPr>
              <a:t>The electrostatic repulsion is directly responsible for there being</a:t>
            </a:r>
            <a:r>
              <a:rPr lang="en-US"/>
              <a:t> </a:t>
            </a:r>
            <a:r>
              <a:rPr lang="en-US">
                <a:solidFill>
                  <a:srgbClr val="FFFF00"/>
                </a:solidFill>
              </a:rPr>
              <a:t>only about 100 chemical elements</a:t>
            </a:r>
            <a:r>
              <a:rPr lang="en-US"/>
              <a:t>: beyond that, the nuclear glue is overcome and the nucleus flies apart.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en-US" sz="3600" b="1"/>
              <a:t>Electrostatics in Action…</a:t>
            </a:r>
            <a:br>
              <a:rPr lang="en-US" sz="2800">
                <a:solidFill>
                  <a:srgbClr val="FFFF00"/>
                </a:solidFill>
              </a:rPr>
            </a:br>
            <a:r>
              <a:rPr lang="en-US" sz="2800">
                <a:solidFill>
                  <a:srgbClr val="FFFF00"/>
                </a:solidFill>
              </a:rPr>
              <a:t>A slow incoming neutron starts a Uranium nucleus wobbling like a drop of water, electrostatic repulsion drives it apart.  Larger nuclei will break up without an ingoing neutron.  </a:t>
            </a:r>
          </a:p>
        </p:txBody>
      </p:sp>
      <p:pic>
        <p:nvPicPr>
          <p:cNvPr id="4" name="Content Placeholder 3" descr="http://www.knutsford-scibar.co.uk/webimages/fission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826" y="2009640"/>
            <a:ext cx="793034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What Holds </a:t>
            </a:r>
            <a:r>
              <a:rPr lang="en-US" i="1" dirty="0">
                <a:solidFill>
                  <a:srgbClr val="FFFF00"/>
                </a:solidFill>
              </a:rPr>
              <a:t>Molecules</a:t>
            </a:r>
            <a:r>
              <a:rPr lang="en-US" dirty="0">
                <a:solidFill>
                  <a:srgbClr val="FFFF00"/>
                </a:solidFill>
              </a:rPr>
              <a:t> Together?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/>
              <a:t>Molecules are held together by </a:t>
            </a:r>
            <a:r>
              <a:rPr lang="en-US" dirty="0">
                <a:solidFill>
                  <a:srgbClr val="FFFF00"/>
                </a:solidFill>
              </a:rPr>
              <a:t>electrostatic attraction</a:t>
            </a:r>
            <a:r>
              <a:rPr lang="en-US" dirty="0"/>
              <a:t>, but the details are complicated because allowed electron distribution patterns are determined by quantum mechanics.</a:t>
            </a:r>
          </a:p>
          <a:p>
            <a:r>
              <a:rPr lang="en-US" dirty="0"/>
              <a:t>Example:  the Mickey Mouse water molecule: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29968" y="434340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The hydrogen atom’s single electron is drawn towards the oxygen nucleus, so the H’s have net positive charge, and are electrostatically  attracted to the O.</a:t>
            </a:r>
          </a:p>
        </p:txBody>
      </p:sp>
      <p:grpSp>
        <p:nvGrpSpPr>
          <p:cNvPr id="14" name="Group 13"/>
          <p:cNvGrpSpPr/>
          <p:nvPr/>
        </p:nvGrpSpPr>
        <p:grpSpPr>
          <a:xfrm rot="120000">
            <a:off x="660776" y="4564040"/>
            <a:ext cx="2391768" cy="1711656"/>
            <a:chOff x="838200" y="4536744"/>
            <a:chExt cx="2391768" cy="1711656"/>
          </a:xfrm>
        </p:grpSpPr>
        <p:sp>
          <p:nvSpPr>
            <p:cNvPr id="9" name="TextBox 8"/>
            <p:cNvSpPr txBox="1"/>
            <p:nvPr/>
          </p:nvSpPr>
          <p:spPr>
            <a:xfrm>
              <a:off x="2315568" y="4609528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838200" y="4536744"/>
              <a:ext cx="2090384" cy="1711656"/>
              <a:chOff x="838200" y="4536744"/>
              <a:chExt cx="2090384" cy="1711656"/>
            </a:xfrm>
          </p:grpSpPr>
          <p:grpSp>
            <p:nvGrpSpPr>
              <p:cNvPr id="7" name="Group 6"/>
              <p:cNvGrpSpPr/>
              <p:nvPr/>
            </p:nvGrpSpPr>
            <p:grpSpPr>
              <a:xfrm rot="5400000">
                <a:off x="968992" y="4405952"/>
                <a:ext cx="1711656" cy="1973240"/>
                <a:chOff x="4612944" y="4716440"/>
                <a:chExt cx="1711656" cy="1973240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4800600" y="4876800"/>
                  <a:ext cx="1524000" cy="152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/>
                <p:cNvSpPr/>
                <p:nvPr/>
              </p:nvSpPr>
              <p:spPr>
                <a:xfrm>
                  <a:off x="4612944" y="4716440"/>
                  <a:ext cx="609600" cy="609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Oval 5"/>
                <p:cNvSpPr/>
                <p:nvPr/>
              </p:nvSpPr>
              <p:spPr>
                <a:xfrm>
                  <a:off x="4700520" y="6080080"/>
                  <a:ext cx="609600" cy="609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955344" y="4691416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699152" y="5211168"/>
                <a:ext cx="914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O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318984" y="4566312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H</a:t>
                </a:r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What Holds </a:t>
            </a:r>
            <a:r>
              <a:rPr lang="en-US" i="1">
                <a:solidFill>
                  <a:srgbClr val="FFFF00"/>
                </a:solidFill>
              </a:rPr>
              <a:t>Solids</a:t>
            </a:r>
            <a:r>
              <a:rPr lang="en-US">
                <a:solidFill>
                  <a:srgbClr val="FFFF00"/>
                </a:solidFill>
              </a:rPr>
              <a:t> Together?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For ordinary salt, </a:t>
            </a:r>
            <a:r>
              <a:rPr lang="en-US">
                <a:solidFill>
                  <a:srgbClr val="FFFF00"/>
                </a:solidFill>
              </a:rPr>
              <a:t>mainly electrostatics</a:t>
            </a:r>
            <a:r>
              <a:rPr lang="en-US"/>
              <a:t>: the Na  atom loses an electron to become Na+, an ion, the Cl gains to become Cl-, the ions form a cubic lattice where all the nearest neighbors of a  Cl- are Na+’s. </a:t>
            </a:r>
          </a:p>
        </p:txBody>
      </p:sp>
      <p:pic>
        <p:nvPicPr>
          <p:cNvPr id="5" name="Content Placeholder 4" descr="The crystal structure of sodium chloride, NaCl, a typical ionic compound. The purple spheres are sodium cations, Na+, and the green spheres are chloride anions, Cl−.">
            <a:hlinkClick r:id="rId3"/>
          </p:cNvPr>
          <p:cNvPicPr>
            <a:picLocks noGrp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8480" y="2155208"/>
            <a:ext cx="2819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4567</TotalTime>
  <Words>1053</Words>
  <Application>Microsoft Office PowerPoint</Application>
  <PresentationFormat>On-screen Show (4:3)</PresentationFormat>
  <Paragraphs>108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Physics 2415: General Physics II</vt:lpstr>
      <vt:lpstr>Basic Outline</vt:lpstr>
      <vt:lpstr>Part I: Electrostatics</vt:lpstr>
      <vt:lpstr> Nuclei and Atoms</vt:lpstr>
      <vt:lpstr> Nuclei and Atoms</vt:lpstr>
      <vt:lpstr>What Holds the Nucleus Together?</vt:lpstr>
      <vt:lpstr>Electrostatics in Action… A slow incoming neutron starts a Uranium nucleus wobbling like a drop of water, electrostatic repulsion drives it apart.  Larger nuclei will break up without an ingoing neutron.  </vt:lpstr>
      <vt:lpstr>What Holds Molecules Together?</vt:lpstr>
      <vt:lpstr>What Holds Solids Together?</vt:lpstr>
      <vt:lpstr>Contact Electrification</vt:lpstr>
      <vt:lpstr>Triboelectric Series</vt:lpstr>
      <vt:lpstr>Positive and Negative  Electricity</vt:lpstr>
      <vt:lpstr>Electric Charge is Always Conserved</vt:lpstr>
      <vt:lpstr>Conductors and Insulators</vt:lpstr>
      <vt:lpstr>Attracting Neutrals</vt:lpstr>
      <vt:lpstr>The Electroscope</vt:lpstr>
      <vt:lpstr>Charging the Electroscope…</vt:lpstr>
      <vt:lpstr>Clicker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Charge</dc:title>
  <dc:creator>Michael</dc:creator>
  <cp:lastModifiedBy>Fowler, Michael (mf1i)</cp:lastModifiedBy>
  <cp:revision>103</cp:revision>
  <dcterms:created xsi:type="dcterms:W3CDTF">2010-01-07T20:15:09Z</dcterms:created>
  <dcterms:modified xsi:type="dcterms:W3CDTF">2021-05-01T13:48:30Z</dcterms:modified>
</cp:coreProperties>
</file>