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2" r:id="rId3"/>
    <p:sldId id="355" r:id="rId4"/>
    <p:sldId id="356" r:id="rId5"/>
    <p:sldId id="370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33" autoAdjust="0"/>
  </p:normalViewPr>
  <p:slideViewPr>
    <p:cSldViewPr>
      <p:cViewPr varScale="1">
        <p:scale>
          <a:sx n="51" d="100"/>
          <a:sy n="51" d="100"/>
        </p:scale>
        <p:origin x="62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6EB2E-A415-401E-AA4B-3706C1EE3429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07F1C-9909-430E-8214-CEE8063BB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07F1C-9909-430E-8214-CEE8063BB4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CC83-96C1-406F-A01E-66880A902F31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8800-5D87-4F20-91D2-B29F9C7B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statics3d.com/IMAGES/Sphere_Charge3D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lab.uq.edu.au/research/molecular_modeling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falstad.com/vector2de/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01000" cy="1676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Conductors, Gauss’ Law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2984"/>
            <a:ext cx="6400800" cy="3124200"/>
          </a:xfrm>
        </p:spPr>
        <p:txBody>
          <a:bodyPr>
            <a:normAutofit/>
          </a:bodyPr>
          <a:lstStyle/>
          <a:p>
            <a:endParaRPr lang="en-US" sz="2400" i="1" dirty="0"/>
          </a:p>
          <a:p>
            <a:r>
              <a:rPr lang="en-US" sz="2800"/>
              <a:t>Physics 2415 Lecture 4</a:t>
            </a:r>
            <a:endParaRPr lang="en-US" sz="2800" dirty="0"/>
          </a:p>
          <a:p>
            <a:endParaRPr lang="en-US" sz="2800" dirty="0"/>
          </a:p>
          <a:p>
            <a:r>
              <a:rPr lang="en-US" sz="2800"/>
              <a:t>Michael Fowler, UVa</a:t>
            </a:r>
            <a:endParaRPr lang="en-US" sz="2800" dirty="0"/>
          </a:p>
          <a:p>
            <a:endParaRPr lang="en-US" sz="2800" dirty="0"/>
          </a:p>
          <a:p>
            <a:endParaRPr lang="en-US" sz="2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/>
              <a:t>Field for a Charge Near a Metal Sphere</a:t>
            </a:r>
          </a:p>
        </p:txBody>
      </p:sp>
      <p:pic>
        <p:nvPicPr>
          <p:cNvPr id="141314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1" y="1066800"/>
            <a:ext cx="7010399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412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Note: it looks like some field lines cross each other—they can’t!  This is a </a:t>
            </a:r>
            <a:r>
              <a:rPr lang="en-US" u="sng">
                <a:solidFill>
                  <a:srgbClr val="FFFF00"/>
                </a:solidFill>
              </a:rPr>
              <a:t>3D</a:t>
            </a:r>
            <a:r>
              <a:rPr lang="en-US"/>
              <a:t> picture.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Dipole Field Lines in 3D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188" y="1219200"/>
            <a:ext cx="4343400" cy="5410200"/>
          </a:xfrm>
        </p:spPr>
        <p:txBody>
          <a:bodyPr>
            <a:normAutofit/>
          </a:bodyPr>
          <a:lstStyle/>
          <a:p>
            <a:r>
              <a:rPr lang="en-US"/>
              <a:t>There’s </a:t>
            </a:r>
            <a:r>
              <a:rPr lang="en-US">
                <a:solidFill>
                  <a:srgbClr val="FFFF00"/>
                </a:solidFill>
              </a:rPr>
              <a:t>an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analogy with flow of an incompressible fluid</a:t>
            </a:r>
            <a:r>
              <a:rPr lang="en-US"/>
              <a:t>: imagine fluid emerging from a source at the positive charge, draining into a sink at the negative charge.</a:t>
            </a:r>
          </a:p>
          <a:p>
            <a:r>
              <a:rPr lang="en-US">
                <a:solidFill>
                  <a:srgbClr val="FFFF00"/>
                </a:solidFill>
              </a:rPr>
              <a:t>The electric field lines are like stream lines</a:t>
            </a:r>
            <a:r>
              <a:rPr lang="en-US"/>
              <a:t>, showing fluid velocity direction at each point.</a:t>
            </a:r>
          </a:p>
          <a:p>
            <a:r>
              <a:rPr lang="en-US"/>
              <a:t>Check out the applets at </a:t>
            </a:r>
          </a:p>
          <a:p>
            <a:endParaRPr lang="en-US"/>
          </a:p>
        </p:txBody>
      </p:sp>
      <p:pic>
        <p:nvPicPr>
          <p:cNvPr id="142338" name="Picture 2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5923" y="1295400"/>
            <a:ext cx="350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91000" y="611394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FF00"/>
                </a:solidFill>
                <a:hlinkClick r:id="rId5"/>
              </a:rPr>
              <a:t>http://www.falstad.com/vector2de/</a:t>
            </a:r>
            <a:r>
              <a:rPr lang="en-US" sz="2400">
                <a:solidFill>
                  <a:srgbClr val="FFFF00"/>
                </a:solidFill>
              </a:rPr>
              <a:t> 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“Velocity Field” of a Fluid in 2D</a:t>
            </a:r>
            <a:br>
              <a:rPr lang="en-US">
                <a:solidFill>
                  <a:srgbClr val="FFFF00"/>
                </a:solidFill>
              </a:rPr>
            </a:br>
            <a:r>
              <a:rPr lang="en-US" sz="2700">
                <a:solidFill>
                  <a:schemeClr val="bg2">
                    <a:lumMod val="40000"/>
                    <a:lumOff val="60000"/>
                  </a:schemeClr>
                </a:solidFill>
              </a:rPr>
              <a:t>example:  surface wind vectors on a weather map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5867400" cy="4953000"/>
          </a:xfrm>
        </p:spPr>
        <p:txBody>
          <a:bodyPr>
            <a:normAutofit/>
          </a:bodyPr>
          <a:lstStyle/>
          <a:p>
            <a:r>
              <a:rPr lang="en-US"/>
              <a:t>Imagine a fluid flowing out between two close parallel plates.  The fluid velocity vector at any point will point radially outwards. </a:t>
            </a:r>
          </a:p>
          <a:p>
            <a:r>
              <a:rPr lang="en-US"/>
              <a:t>For steady flow, the amount of fluid per second crossing a circle centered at the origin can’t depend on the radius of the circle: so if you double the radius, you’ll find </a:t>
            </a:r>
            <a:r>
              <a:rPr lang="en-US" i="1"/>
              <a:t>v</a:t>
            </a:r>
            <a:r>
              <a:rPr lang="en-US"/>
              <a:t> down by a factor of 2: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76400"/>
            <a:ext cx="26670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343278" y="2173941"/>
            <a:ext cx="2419722" cy="3160059"/>
            <a:chOff x="5701553" y="1689847"/>
            <a:chExt cx="2419722" cy="3160059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6439694" y="2421917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21"/>
            <p:cNvGrpSpPr/>
            <p:nvPr/>
          </p:nvGrpSpPr>
          <p:grpSpPr>
            <a:xfrm>
              <a:off x="5701553" y="2814917"/>
              <a:ext cx="1838560" cy="1842248"/>
              <a:chOff x="5701553" y="2814917"/>
              <a:chExt cx="1838560" cy="184224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477000" y="3581400"/>
                <a:ext cx="304800" cy="3048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6320912" y="3118923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13500000" flipH="1" flipV="1">
                <a:off x="6755842" y="4164247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0800000" flipH="1" flipV="1">
                <a:off x="6930513" y="3718765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6343324" y="4351571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-2700000" flipH="1" flipV="1">
                <a:off x="5904194" y="4191140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5701553" y="3756212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2700000" flipH="1" flipV="1">
                <a:off x="5886263" y="3290187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8100000" flipH="1" flipV="1">
                <a:off x="6778253" y="3308117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 rot="8100000" flipH="1" flipV="1">
              <a:off x="7364606" y="2813745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 flipH="1" flipV="1">
              <a:off x="7739577" y="3739729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3500000" flipH="1" flipV="1">
              <a:off x="7372024" y="4658612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6720000" flipH="1" flipV="1">
              <a:off x="7190138" y="1989370"/>
              <a:ext cx="304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6473312" y="1841453"/>
              <a:ext cx="304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8100000" flipH="1" flipV="1">
              <a:off x="7816475" y="2396516"/>
              <a:ext cx="304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227730" y="5931647"/>
          <a:ext cx="137885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0" name="Equation" r:id="rId4" imgW="507960" imgH="177480" progId="Equation.DSMT4">
                  <p:embed/>
                </p:oleObj>
              </mc:Choice>
              <mc:Fallback>
                <p:oleObj name="Equation" r:id="rId4" imgW="5079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730" y="5931647"/>
                        <a:ext cx="137885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0668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Velocity Field for a Steady Source in </a:t>
            </a:r>
            <a:r>
              <a:rPr lang="en-US" u="sng">
                <a:solidFill>
                  <a:srgbClr val="FFFF00"/>
                </a:solidFill>
              </a:rPr>
              <a:t>3D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Imagine now you’re filling a deep pool, with a hose and its end, deep in the water, is a porous ball so the water flows out equally in all directions.  Assume water is incompressible.</a:t>
            </a:r>
          </a:p>
          <a:p>
            <a:r>
              <a:rPr lang="en-US"/>
              <a:t>Now picture the flow through a </a:t>
            </a:r>
            <a:r>
              <a:rPr lang="en-US">
                <a:solidFill>
                  <a:srgbClr val="FFFF00"/>
                </a:solidFill>
              </a:rPr>
              <a:t>spherical fishnet</a:t>
            </a:r>
            <a:r>
              <a:rPr lang="en-US"/>
              <a:t>, </a:t>
            </a:r>
            <a:r>
              <a:rPr lang="en-US">
                <a:solidFill>
                  <a:srgbClr val="FFFF00"/>
                </a:solidFill>
              </a:rPr>
              <a:t>centered on the source</a:t>
            </a:r>
            <a:r>
              <a:rPr lang="en-US"/>
              <a:t>, and far smaller than the pool size.</a:t>
            </a:r>
          </a:p>
          <a:p>
            <a:r>
              <a:rPr lang="en-US"/>
              <a:t>Now think of a </a:t>
            </a:r>
            <a:r>
              <a:rPr lang="en-US">
                <a:solidFill>
                  <a:srgbClr val="FFFF00"/>
                </a:solidFill>
              </a:rPr>
              <a:t>second</a:t>
            </a:r>
            <a:r>
              <a:rPr lang="en-US"/>
              <a:t> spherical net, twice the radius of the first, so </a:t>
            </a:r>
            <a:r>
              <a:rPr lang="en-US">
                <a:solidFill>
                  <a:srgbClr val="FFFF00"/>
                </a:solidFill>
              </a:rPr>
              <a:t>4x the surface area</a:t>
            </a:r>
            <a:r>
              <a:rPr lang="en-US"/>
              <a:t>. In steady flow, total water flow across the two spheres is the same: so                .</a:t>
            </a:r>
          </a:p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This velocity field is </a:t>
            </a:r>
            <a:r>
              <a:rPr lang="en-US" u="sng">
                <a:solidFill>
                  <a:srgbClr val="FFFF00"/>
                </a:solidFill>
              </a:rPr>
              <a:t>identical</a:t>
            </a:r>
            <a:r>
              <a:rPr lang="en-US">
                <a:solidFill>
                  <a:srgbClr val="FFFF00"/>
                </a:solidFill>
              </a:rPr>
              <a:t> to the electric field from a positive charge!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819720"/>
              </p:ext>
            </p:extLst>
          </p:nvPr>
        </p:nvGraphicFramePr>
        <p:xfrm>
          <a:off x="4566397" y="5356412"/>
          <a:ext cx="14668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4" name="Equation" r:id="rId4" imgW="558720" imgH="203040" progId="Equation.DSMT4">
                  <p:embed/>
                </p:oleObj>
              </mc:Choice>
              <mc:Fallback>
                <p:oleObj name="Equation" r:id="rId4" imgW="5587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397" y="5356412"/>
                        <a:ext cx="14668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Flow Through any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5257800" cy="5029200"/>
          </a:xfrm>
        </p:spPr>
        <p:txBody>
          <a:bodyPr>
            <a:normAutofit/>
          </a:bodyPr>
          <a:lstStyle/>
          <a:p>
            <a:r>
              <a:rPr lang="en-US" dirty="0"/>
              <a:t>Suppose now instead of a spherical surface surrounding the source, we take some other shape fishnet.</a:t>
            </a:r>
          </a:p>
          <a:p>
            <a:r>
              <a:rPr lang="en-US" dirty="0"/>
              <a:t>Obviously, in the steady state, </a:t>
            </a:r>
            <a:r>
              <a:rPr lang="en-US" dirty="0">
                <a:solidFill>
                  <a:srgbClr val="FFFF00"/>
                </a:solidFill>
              </a:rPr>
              <a:t>the rate of total fluid flow across this surface will be the same</a:t>
            </a:r>
            <a:r>
              <a:rPr lang="en-US" dirty="0"/>
              <a:t>—that is, equal to the rate fluid is coming from the source.</a:t>
            </a:r>
          </a:p>
          <a:p>
            <a:r>
              <a:rPr lang="en-US" dirty="0"/>
              <a:t>But how do we </a:t>
            </a:r>
            <a:r>
              <a:rPr lang="en-US" dirty="0">
                <a:solidFill>
                  <a:srgbClr val="FFFF00"/>
                </a:solidFill>
              </a:rPr>
              <a:t>quantify</a:t>
            </a:r>
            <a:r>
              <a:rPr lang="en-US" dirty="0"/>
              <a:t> the fluid flow through such a net?</a:t>
            </a:r>
          </a:p>
        </p:txBody>
      </p:sp>
      <p:pic>
        <p:nvPicPr>
          <p:cNvPr id="1413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023230"/>
            <a:ext cx="2743200" cy="294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0" y="5486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Remember our fluid is </a:t>
            </a:r>
            <a:r>
              <a:rPr lang="en-US" i="1"/>
              <a:t>incompressible</a:t>
            </a:r>
            <a:r>
              <a:rPr lang="en-US"/>
              <a:t>, so it can’t be piling up anywhere!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7200900" y="2476500"/>
            <a:ext cx="533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6120000" flipH="1" flipV="1">
            <a:off x="7605107" y="2475706"/>
            <a:ext cx="533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6720000" flipH="1" flipV="1">
            <a:off x="8039894" y="2628106"/>
            <a:ext cx="533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3060000" flipH="1" flipV="1">
            <a:off x="6499043" y="2610841"/>
            <a:ext cx="533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-540000" flipH="1" flipV="1">
            <a:off x="6324600" y="3657600"/>
            <a:ext cx="533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4220000" flipH="1" flipV="1">
            <a:off x="7789665" y="4228306"/>
            <a:ext cx="533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1100000" flipH="1" flipV="1">
            <a:off x="8076255" y="3757042"/>
            <a:ext cx="533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Total Flow through any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04366"/>
            <a:ext cx="5867400" cy="5401234"/>
          </a:xfrm>
        </p:spPr>
        <p:txBody>
          <a:bodyPr>
            <a:normAutofit/>
          </a:bodyPr>
          <a:lstStyle/>
          <a:p>
            <a:r>
              <a:rPr lang="en-US"/>
              <a:t>But how do we </a:t>
            </a:r>
            <a:r>
              <a:rPr lang="en-US" i="1"/>
              <a:t>quantify </a:t>
            </a:r>
            <a:r>
              <a:rPr lang="en-US"/>
              <a:t>the fluid flow through such a net?</a:t>
            </a:r>
          </a:p>
          <a:p>
            <a:r>
              <a:rPr lang="en-US"/>
              <a:t>We do it </a:t>
            </a:r>
            <a:r>
              <a:rPr lang="en-US">
                <a:solidFill>
                  <a:srgbClr val="FFFF00"/>
                </a:solidFill>
              </a:rPr>
              <a:t>one fishnet hole at a time</a:t>
            </a:r>
            <a:r>
              <a:rPr lang="en-US"/>
              <a:t>: unlike the sphere, the </a:t>
            </a:r>
            <a:r>
              <a:rPr lang="en-US">
                <a:solidFill>
                  <a:srgbClr val="FFFF00"/>
                </a:solidFill>
              </a:rPr>
              <a:t>flow velocity is no longer always perpendicular to the area</a:t>
            </a:r>
            <a:r>
              <a:rPr lang="en-US"/>
              <a:t>.</a:t>
            </a:r>
          </a:p>
          <a:p>
            <a:r>
              <a:rPr lang="en-US"/>
              <a:t>We represent each fishnet hole by a vector      , magnitude equal to its (small) area, direction perpendicular outwards.  Flow through hole is </a:t>
            </a:r>
          </a:p>
          <a:p>
            <a:r>
              <a:rPr lang="en-US"/>
              <a:t>The total outward flow is               . </a:t>
            </a:r>
          </a:p>
        </p:txBody>
      </p:sp>
      <p:pic>
        <p:nvPicPr>
          <p:cNvPr id="14131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447800"/>
            <a:ext cx="2743200" cy="294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44196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6" name="Equation" r:id="rId5" imgW="215640" imgH="215640" progId="Equation.DSMT4">
                  <p:embed/>
                </p:oleObj>
              </mc:Choice>
              <mc:Fallback>
                <p:oleObj name="Equation" r:id="rId5" imgW="21564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4800" y="5791200"/>
          <a:ext cx="1143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7" name="Equation" r:id="rId7" imgW="507960" imgH="380880" progId="Equation.DSMT4">
                  <p:embed/>
                </p:oleObj>
              </mc:Choice>
              <mc:Fallback>
                <p:oleObj name="Equation" r:id="rId7" imgW="50796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791200"/>
                        <a:ext cx="11430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29200" y="5272947"/>
          <a:ext cx="838200" cy="491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8" name="Equation" r:id="rId9" imgW="368280" imgH="215640" progId="Equation.DSMT4">
                  <p:embed/>
                </p:oleObj>
              </mc:Choice>
              <mc:Fallback>
                <p:oleObj name="Equation" r:id="rId9" imgW="3682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72947"/>
                        <a:ext cx="838200" cy="4913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7251700" y="4399292"/>
            <a:ext cx="1435100" cy="1544308"/>
            <a:chOff x="7251700" y="4876800"/>
            <a:chExt cx="1435100" cy="1544308"/>
          </a:xfrm>
        </p:grpSpPr>
        <p:sp>
          <p:nvSpPr>
            <p:cNvPr id="8" name="Parallelogram 7"/>
            <p:cNvSpPr/>
            <p:nvPr/>
          </p:nvSpPr>
          <p:spPr>
            <a:xfrm rot="2716309">
              <a:off x="7298906" y="5396631"/>
              <a:ext cx="1175588" cy="873366"/>
            </a:xfrm>
            <a:prstGeom prst="parallelogram">
              <a:avLst>
                <a:gd name="adj" fmla="val 52234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251700" y="4876800"/>
              <a:ext cx="1435100" cy="914400"/>
              <a:chOff x="7251700" y="4876800"/>
              <a:chExt cx="1435100" cy="9144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rot="5400000" flipH="1" flipV="1">
                <a:off x="7581900" y="5295900"/>
                <a:ext cx="838200" cy="15240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16200000" flipV="1">
                <a:off x="7353300" y="5219700"/>
                <a:ext cx="762000" cy="381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3" name="Object 12"/>
              <p:cNvGraphicFramePr>
                <a:graphicFrameLocks noChangeAspect="1"/>
              </p:cNvGraphicFramePr>
              <p:nvPr/>
            </p:nvGraphicFramePr>
            <p:xfrm>
              <a:off x="8153400" y="4876800"/>
              <a:ext cx="533400" cy="533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39" name="Equation" r:id="rId11" imgW="215640" imgH="215640" progId="Equation.DSMT4">
                      <p:embed/>
                    </p:oleObj>
                  </mc:Choice>
                  <mc:Fallback>
                    <p:oleObj name="Equation" r:id="rId11" imgW="215640" imgH="215640" progId="Equation.DSMT4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53400" y="4876800"/>
                            <a:ext cx="533400" cy="533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3"/>
              <p:cNvGraphicFramePr>
                <a:graphicFrameLocks noChangeAspect="1"/>
              </p:cNvGraphicFramePr>
              <p:nvPr/>
            </p:nvGraphicFramePr>
            <p:xfrm>
              <a:off x="7251700" y="5123180"/>
              <a:ext cx="368300" cy="5156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2440" name="Equation" r:id="rId13" imgW="126720" imgH="177480" progId="Equation.DSMT4">
                      <p:embed/>
                    </p:oleObj>
                  </mc:Choice>
                  <mc:Fallback>
                    <p:oleObj name="Equation" r:id="rId13" imgW="126720" imgH="177480" progId="Equation.DSMT4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51700" y="5123180"/>
                            <a:ext cx="368300" cy="5156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7" name="TextBox 16"/>
          <p:cNvSpPr txBox="1"/>
          <p:nvPr/>
        </p:nvSpPr>
        <p:spPr>
          <a:xfrm>
            <a:off x="5939118" y="5871882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component of      perp. to the surface is 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en-US"/>
              <a:t>              .           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284179"/>
              </p:ext>
            </p:extLst>
          </p:nvPr>
        </p:nvGraphicFramePr>
        <p:xfrm>
          <a:off x="7775346" y="5826397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1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5346" y="5826397"/>
                        <a:ext cx="292100" cy="40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513106"/>
              </p:ext>
            </p:extLst>
          </p:nvPr>
        </p:nvGraphicFramePr>
        <p:xfrm>
          <a:off x="7278189" y="6122894"/>
          <a:ext cx="927848" cy="371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2" name="Equation" r:id="rId17" imgW="444240" imgH="177480" progId="Equation.DSMT4">
                  <p:embed/>
                </p:oleObj>
              </mc:Choice>
              <mc:Fallback>
                <p:oleObj name="Equation" r:id="rId17" imgW="44424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189" y="6122894"/>
                        <a:ext cx="927848" cy="371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930153" y="5827059"/>
            <a:ext cx="2971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Gauss’s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85048"/>
            <a:ext cx="8458200" cy="5320552"/>
          </a:xfrm>
        </p:spPr>
        <p:txBody>
          <a:bodyPr/>
          <a:lstStyle/>
          <a:p>
            <a:r>
              <a:rPr lang="en-US"/>
              <a:t>For incompressible fluid in steady outward flow from a source, the flow rate across </a:t>
            </a:r>
            <a:r>
              <a:rPr lang="en-US">
                <a:solidFill>
                  <a:srgbClr val="FFFF00"/>
                </a:solidFill>
              </a:rPr>
              <a:t>any</a:t>
            </a:r>
            <a:r>
              <a:rPr lang="en-US"/>
              <a:t> surface enclosing the source               is </a:t>
            </a:r>
            <a:r>
              <a:rPr lang="en-US">
                <a:solidFill>
                  <a:srgbClr val="FFFF00"/>
                </a:solidFill>
              </a:rPr>
              <a:t>the same</a:t>
            </a:r>
            <a:r>
              <a:rPr lang="en-US"/>
              <a:t>.</a:t>
            </a:r>
          </a:p>
          <a:p>
            <a:r>
              <a:rPr lang="en-US">
                <a:solidFill>
                  <a:srgbClr val="FFFF00"/>
                </a:solidFill>
              </a:rPr>
              <a:t>The electric field from a point charge is identical to this fluid velocity field</a:t>
            </a:r>
            <a:r>
              <a:rPr lang="en-US"/>
              <a:t>—it points outward and goes down as 1/</a:t>
            </a:r>
            <a:r>
              <a:rPr lang="en-US" i="1"/>
              <a:t>r</a:t>
            </a:r>
            <a:r>
              <a:rPr lang="en-US" baseline="30000"/>
              <a:t>2</a:t>
            </a:r>
            <a:r>
              <a:rPr lang="en-US"/>
              <a:t>.</a:t>
            </a:r>
          </a:p>
          <a:p>
            <a:r>
              <a:rPr lang="en-US"/>
              <a:t>It follows that for the electric field</a:t>
            </a:r>
          </a:p>
          <a:p>
            <a:pPr>
              <a:buNone/>
            </a:pPr>
            <a:r>
              <a:rPr lang="en-US"/>
              <a:t>     for any surface enclosing the charge </a:t>
            </a:r>
          </a:p>
          <a:p>
            <a:pPr>
              <a:buNone/>
            </a:pPr>
            <a:r>
              <a:rPr lang="en-US"/>
              <a:t>                                             (the value for a sphere).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65974" y="2353236"/>
          <a:ext cx="10604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4" name="Equation" r:id="rId4" imgW="457200" imgH="279360" progId="Equation.DSMT4">
                  <p:embed/>
                </p:oleObj>
              </mc:Choice>
              <mc:Fallback>
                <p:oleObj name="Equation" r:id="rId4" imgW="4572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974" y="2353236"/>
                        <a:ext cx="106045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24600" y="4343400"/>
          <a:ext cx="206914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5" name="Equation" r:id="rId6" imgW="838080" imgH="431640" progId="Equation.DSMT4">
                  <p:embed/>
                </p:oleObj>
              </mc:Choice>
              <mc:Fallback>
                <p:oleObj name="Equation" r:id="rId6" imgW="8380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343400"/>
                        <a:ext cx="206914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1825" y="5643563"/>
          <a:ext cx="37115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6" name="Equation" r:id="rId8" imgW="1511280" imgH="279360" progId="Equation.DSMT4">
                  <p:embed/>
                </p:oleObj>
              </mc:Choice>
              <mc:Fallback>
                <p:oleObj name="Equation" r:id="rId8" imgW="151128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5643563"/>
                        <a:ext cx="37115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What about a Closed Surface that </a:t>
            </a:r>
            <a:r>
              <a:rPr lang="en-US" i="1">
                <a:solidFill>
                  <a:srgbClr val="FFFF00"/>
                </a:solidFill>
              </a:rPr>
              <a:t>Doesn’t</a:t>
            </a:r>
            <a:r>
              <a:rPr lang="en-US">
                <a:solidFill>
                  <a:srgbClr val="FFFF00"/>
                </a:solidFill>
              </a:rPr>
              <a:t> Include the Charge?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724400" cy="5029200"/>
          </a:xfrm>
        </p:spPr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rgbClr val="FFFF00"/>
                </a:solidFill>
              </a:rPr>
              <a:t>yellow</a:t>
            </a:r>
            <a:r>
              <a:rPr lang="en-US"/>
              <a:t> dotted line represents some fixed </a:t>
            </a:r>
            <a:r>
              <a:rPr lang="en-US">
                <a:solidFill>
                  <a:srgbClr val="FFFF00"/>
                </a:solidFill>
              </a:rPr>
              <a:t>closed</a:t>
            </a:r>
            <a:r>
              <a:rPr lang="en-US"/>
              <a:t> surface (visualize a balloon).</a:t>
            </a:r>
          </a:p>
          <a:p>
            <a:r>
              <a:rPr lang="en-US"/>
              <a:t>Think of the fluid picture: in steady flow, it goes in one side, out the other. The </a:t>
            </a:r>
            <a:r>
              <a:rPr lang="en-US" i="1"/>
              <a:t>net</a:t>
            </a:r>
            <a:r>
              <a:rPr lang="en-US"/>
              <a:t> flow across the surface must be zero—it can’t pile up inside.</a:t>
            </a:r>
          </a:p>
          <a:p>
            <a:r>
              <a:rPr lang="en-US"/>
              <a:t>By analogy,                       if the charge is outside.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410200" y="2173941"/>
            <a:ext cx="3352800" cy="3769659"/>
            <a:chOff x="5701553" y="1689847"/>
            <a:chExt cx="2419722" cy="3160059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6439694" y="2421917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21"/>
            <p:cNvGrpSpPr/>
            <p:nvPr/>
          </p:nvGrpSpPr>
          <p:grpSpPr>
            <a:xfrm>
              <a:off x="5701553" y="2814917"/>
              <a:ext cx="1838560" cy="1842248"/>
              <a:chOff x="5701553" y="2814917"/>
              <a:chExt cx="1838560" cy="184224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477000" y="3581400"/>
                <a:ext cx="304800" cy="3048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6320912" y="3118923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13500000" flipH="1" flipV="1">
                <a:off x="6755842" y="4164247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0800000" flipH="1" flipV="1">
                <a:off x="6930513" y="3718765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6343324" y="4351571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-2700000" flipH="1" flipV="1">
                <a:off x="5904194" y="4191140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5701553" y="3756212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2700000" flipH="1" flipV="1">
                <a:off x="5886263" y="3290187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8100000" flipH="1" flipV="1">
                <a:off x="6778253" y="3308117"/>
                <a:ext cx="609600" cy="1588"/>
              </a:xfrm>
              <a:prstGeom prst="straightConnector1">
                <a:avLst/>
              </a:prstGeom>
              <a:ln w="3175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 rot="8100000" flipH="1" flipV="1">
              <a:off x="7364606" y="2813745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 flipH="1" flipV="1">
              <a:off x="7739577" y="3739729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3500000" flipH="1" flipV="1">
              <a:off x="7372024" y="4658612"/>
              <a:ext cx="3810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6720000" flipH="1" flipV="1">
              <a:off x="7190138" y="1989370"/>
              <a:ext cx="304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6473312" y="1841453"/>
              <a:ext cx="304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8100000" flipH="1" flipV="1">
              <a:off x="7816475" y="2396516"/>
              <a:ext cx="304800" cy="1588"/>
            </a:xfrm>
            <a:prstGeom prst="straightConnector1">
              <a:avLst/>
            </a:prstGeom>
            <a:ln w="317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 rot="863283">
            <a:off x="6400800" y="2819400"/>
            <a:ext cx="2209800" cy="1219200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286000" y="5546271"/>
          <a:ext cx="1787236" cy="70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6" name="Equation" r:id="rId4" imgW="711000" imgH="279360" progId="Equation.DSMT4">
                  <p:embed/>
                </p:oleObj>
              </mc:Choice>
              <mc:Fallback>
                <p:oleObj name="Equation" r:id="rId4" imgW="7110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46271"/>
                        <a:ext cx="1787236" cy="702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What about More than One Charge?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471"/>
            <a:ext cx="8229600" cy="5486400"/>
          </a:xfrm>
        </p:spPr>
        <p:txBody>
          <a:bodyPr>
            <a:normAutofit/>
          </a:bodyPr>
          <a:lstStyle/>
          <a:p>
            <a:r>
              <a:rPr lang="en-US"/>
              <a:t>Remember the </a:t>
            </a:r>
            <a:r>
              <a:rPr lang="en-US">
                <a:solidFill>
                  <a:srgbClr val="FFFF00"/>
                </a:solidFill>
              </a:rPr>
              <a:t>Principle of Superposition</a:t>
            </a:r>
            <a:r>
              <a:rPr lang="en-US"/>
              <a:t>: the electric field can always be written as a linear sum of contributions from individual point charges:</a:t>
            </a:r>
          </a:p>
          <a:p>
            <a:endParaRPr lang="en-US"/>
          </a:p>
          <a:p>
            <a:pPr>
              <a:buNone/>
            </a:pPr>
            <a:r>
              <a:rPr lang="en-US"/>
              <a:t>    and so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  </a:t>
            </a:r>
          </a:p>
          <a:p>
            <a:pPr>
              <a:buNone/>
            </a:pPr>
            <a:r>
              <a:rPr lang="en-US"/>
              <a:t>  will have a contribution               from each charge </a:t>
            </a:r>
            <a:r>
              <a:rPr lang="en-US" u="sng">
                <a:solidFill>
                  <a:srgbClr val="FFFF00"/>
                </a:solidFill>
              </a:rPr>
              <a:t>inside</a:t>
            </a:r>
            <a:r>
              <a:rPr lang="en-US"/>
              <a:t> the surface—this is </a:t>
            </a:r>
            <a:r>
              <a:rPr lang="en-US">
                <a:solidFill>
                  <a:srgbClr val="FFFF00"/>
                </a:solidFill>
              </a:rPr>
              <a:t>Gauss’s Law</a:t>
            </a:r>
            <a:r>
              <a:rPr lang="en-US"/>
              <a:t>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3228945"/>
          <a:ext cx="7010400" cy="73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8" name="Equation" r:id="rId4" imgW="2412720" imgH="253800" progId="Equation.DSMT4">
                  <p:embed/>
                </p:oleObj>
              </mc:Choice>
              <mc:Fallback>
                <p:oleObj name="Equation" r:id="rId4" imgW="241272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28945"/>
                        <a:ext cx="7010400" cy="73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4648200"/>
          <a:ext cx="7610764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9" name="Equation" r:id="rId6" imgW="2616120" imgH="279360" progId="Equation.DSMT4">
                  <p:embed/>
                </p:oleObj>
              </mc:Choice>
              <mc:Fallback>
                <p:oleObj name="Equation" r:id="rId6" imgW="261612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48200"/>
                        <a:ext cx="7610764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15435" y="5636279"/>
          <a:ext cx="1151965" cy="647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0" name="Equation" r:id="rId8" imgW="406080" imgH="228600" progId="Equation.DSMT4">
                  <p:embed/>
                </p:oleObj>
              </mc:Choice>
              <mc:Fallback>
                <p:oleObj name="Equation" r:id="rId8" imgW="4060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435" y="5636279"/>
                        <a:ext cx="1151965" cy="647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Gauss’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integral of the total electric field flux out of a </a:t>
            </a:r>
            <a:r>
              <a:rPr lang="en-US">
                <a:solidFill>
                  <a:srgbClr val="FFFF00"/>
                </a:solidFill>
              </a:rPr>
              <a:t>closed surface</a:t>
            </a:r>
            <a:r>
              <a:rPr lang="en-US"/>
              <a:t> is equal to the </a:t>
            </a:r>
            <a:r>
              <a:rPr lang="en-US">
                <a:solidFill>
                  <a:srgbClr val="FFFF00"/>
                </a:solidFill>
              </a:rPr>
              <a:t>total charge </a:t>
            </a:r>
            <a:r>
              <a:rPr lang="en-US" i="1">
                <a:solidFill>
                  <a:srgbClr val="FFFF00"/>
                </a:solidFill>
              </a:rPr>
              <a:t>Q</a:t>
            </a:r>
            <a:r>
              <a:rPr lang="en-US">
                <a:solidFill>
                  <a:srgbClr val="FFFF00"/>
                </a:solidFill>
              </a:rPr>
              <a:t> inside the surface</a:t>
            </a:r>
            <a:r>
              <a:rPr lang="en-US"/>
              <a:t> divided by     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49682"/>
              </p:ext>
            </p:extLst>
          </p:nvPr>
        </p:nvGraphicFramePr>
        <p:xfrm>
          <a:off x="5989726" y="2568388"/>
          <a:ext cx="487274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4"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726" y="2568388"/>
                        <a:ext cx="487274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0" y="3581400"/>
          <a:ext cx="2834641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5" name="Equation" r:id="rId6" imgW="787320" imgH="444240" progId="Equation.DSMT4">
                  <p:embed/>
                </p:oleObj>
              </mc:Choice>
              <mc:Fallback>
                <p:oleObj name="Equation" r:id="rId6" imgW="7873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81400"/>
                        <a:ext cx="2834641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92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81343"/>
            <a:ext cx="8458200" cy="3181257"/>
          </a:xfrm>
        </p:spPr>
        <p:txBody>
          <a:bodyPr/>
          <a:lstStyle/>
          <a:p>
            <a:r>
              <a:rPr lang="en-US"/>
              <a:t>Electric fields in and near conductors</a:t>
            </a:r>
          </a:p>
          <a:p>
            <a:r>
              <a:rPr lang="en-US"/>
              <a:t>Gauss’ Law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Electric Field Inside a Conductor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If  an electric current is flowing down a wire, we now know that it’s actually electrons flowing </a:t>
            </a:r>
            <a:r>
              <a:rPr lang="en-US" i="1" dirty="0"/>
              <a:t>the other way</a:t>
            </a:r>
            <a:r>
              <a:rPr lang="en-US" dirty="0"/>
              <a:t>.  They lose energy by colliding with impurities and lattice vibrations, but an electric field inside the wire keeps them moving.</a:t>
            </a:r>
          </a:p>
          <a:p>
            <a:r>
              <a:rPr lang="en-US" dirty="0"/>
              <a:t>In </a:t>
            </a:r>
            <a:r>
              <a:rPr lang="en-US" dirty="0">
                <a:solidFill>
                  <a:srgbClr val="FFFF00"/>
                </a:solidFill>
              </a:rPr>
              <a:t>electrostatics</a:t>
            </a:r>
            <a:r>
              <a:rPr lang="en-US" dirty="0"/>
              <a:t>—our current topic—</a:t>
            </a:r>
            <a:r>
              <a:rPr lang="en-US" dirty="0">
                <a:solidFill>
                  <a:srgbClr val="FFFF00"/>
                </a:solidFill>
              </a:rPr>
              <a:t>charges in conductors </a:t>
            </a:r>
            <a:r>
              <a:rPr lang="en-US" i="1" dirty="0">
                <a:solidFill>
                  <a:srgbClr val="FFFF00"/>
                </a:solidFill>
              </a:rPr>
              <a:t>don’t </a:t>
            </a:r>
            <a:r>
              <a:rPr lang="en-US" dirty="0">
                <a:solidFill>
                  <a:srgbClr val="FFFF00"/>
                </a:solidFill>
              </a:rPr>
              <a:t>move, so there can be </a:t>
            </a:r>
            <a:r>
              <a:rPr lang="en-US" u="sng" dirty="0">
                <a:solidFill>
                  <a:srgbClr val="FFFF00"/>
                </a:solidFill>
              </a:rPr>
              <a:t>no electric field inside a conductor</a:t>
            </a:r>
            <a:r>
              <a:rPr lang="en-US" dirty="0">
                <a:solidFill>
                  <a:srgbClr val="FFFF00"/>
                </a:solidFill>
              </a:rPr>
              <a:t> in this case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/>
              <a:t>Suppose somehow a million electrons are injected right at the center of a solid metal (conductor) ball.  What happens?</a:t>
            </a:r>
          </a:p>
          <a:p>
            <a:pPr marL="514350" indent="-514350">
              <a:buAutoNum type="alphaUcPeriod"/>
            </a:pPr>
            <a:r>
              <a:rPr lang="en-US"/>
              <a:t>Nothing—they’ll just stay at rest there.</a:t>
            </a:r>
          </a:p>
          <a:p>
            <a:pPr marL="514350" indent="-514350">
              <a:buAutoNum type="alphaUcPeriod"/>
            </a:pPr>
            <a:r>
              <a:rPr lang="en-US"/>
              <a:t>They’ll spread throughout the volume of ball so it is uniformly negatively charged.</a:t>
            </a:r>
          </a:p>
          <a:p>
            <a:pPr marL="514350" indent="-514350">
              <a:buAutoNum type="alphaUcPeriod"/>
            </a:pPr>
            <a:r>
              <a:rPr lang="en-US"/>
              <a:t>They’ll all go to the outside surface of the ball, and spread around there.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Suppose somehow a million electrons are injected into a tiny space at the center of a solid metal (conductor) ball.  What happens?</a:t>
            </a:r>
          </a:p>
          <a:p>
            <a:pPr marL="514350" indent="-514350">
              <a:buNone/>
            </a:pPr>
            <a:r>
              <a:rPr lang="en-US">
                <a:solidFill>
                  <a:srgbClr val="FFFF00"/>
                </a:solidFill>
              </a:rPr>
              <a:t>They’ll all go to the outside surface of the ball, and spread around there.</a:t>
            </a:r>
          </a:p>
          <a:p>
            <a:pPr marL="514350" indent="-514350">
              <a:buNone/>
            </a:pPr>
            <a:r>
              <a:rPr lang="en-US">
                <a:solidFill>
                  <a:srgbClr val="FFFF00"/>
                </a:solidFill>
              </a:rPr>
              <a:t>As long as there are charges within the bulk of the ball, there will be an outward pointing  electric field </a:t>
            </a:r>
            <a:r>
              <a:rPr lang="en-US" i="1">
                <a:solidFill>
                  <a:srgbClr val="FFFF00"/>
                </a:solidFill>
              </a:rPr>
              <a:t>inside</a:t>
            </a:r>
            <a:r>
              <a:rPr lang="en-US">
                <a:solidFill>
                  <a:srgbClr val="FFFF00"/>
                </a:solidFill>
              </a:rPr>
              <a:t> the ball, which will cause an outward current. (Imagine uniform distribution: Picture the total electric force on one charge from all the others within a sphere centered at the one, this sphere partially outside the conducting sphere.)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4000" cy="5029200"/>
          </a:xfrm>
        </p:spPr>
        <p:txBody>
          <a:bodyPr>
            <a:normAutofit lnSpcReduction="10000"/>
          </a:bodyPr>
          <a:lstStyle/>
          <a:p>
            <a:r>
              <a:rPr lang="en-US"/>
              <a:t>A solid conducting metal ball has at its center a ball of insulator, and inside the insulator there resides a completely trapped positive charge. </a:t>
            </a:r>
          </a:p>
          <a:p>
            <a:r>
              <a:rPr lang="en-US"/>
              <a:t>After leaving this system a long time, is there a nonzero electric field inside the solid metal of the conductor?</a:t>
            </a:r>
          </a:p>
          <a:p>
            <a:pPr marL="514350" indent="-514350">
              <a:buAutoNum type="alphaUcPeriod"/>
            </a:pPr>
            <a:r>
              <a:rPr lang="en-US"/>
              <a:t>Yes</a:t>
            </a:r>
          </a:p>
          <a:p>
            <a:pPr marL="514350" indent="-514350">
              <a:buAutoNum type="alphaUcPeriod"/>
            </a:pPr>
            <a:r>
              <a:rPr lang="en-US"/>
              <a:t>No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505200" cy="4525963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086600" y="2819400"/>
            <a:ext cx="1828800" cy="1828800"/>
            <a:chOff x="5638800" y="2895600"/>
            <a:chExt cx="1828800" cy="1828800"/>
          </a:xfrm>
        </p:grpSpPr>
        <p:sp>
          <p:nvSpPr>
            <p:cNvPr id="5" name="Oval 4"/>
            <p:cNvSpPr/>
            <p:nvPr/>
          </p:nvSpPr>
          <p:spPr>
            <a:xfrm>
              <a:off x="5638800" y="2895600"/>
              <a:ext cx="1828800" cy="1828800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400800" y="36576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526306" y="3783106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637929" y="304173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metal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819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insulator</a:t>
            </a: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rot="16200000" flipH="1">
            <a:off x="7156966" y="2965966"/>
            <a:ext cx="468868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62800" y="482301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charge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307356" y="4115921"/>
            <a:ext cx="990600" cy="342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5334000" cy="5181600"/>
          </a:xfrm>
        </p:spPr>
        <p:txBody>
          <a:bodyPr/>
          <a:lstStyle/>
          <a:p>
            <a:r>
              <a:rPr lang="en-US"/>
              <a:t>At the instant the charge is introduced, there will be a </a:t>
            </a:r>
            <a:r>
              <a:rPr lang="en-US" i="1"/>
              <a:t>momentary</a:t>
            </a:r>
            <a:r>
              <a:rPr lang="en-US"/>
              <a:t> radial field, negative charges will flow inwards, positives outwards, to settle on the surfaces:</a:t>
            </a:r>
          </a:p>
          <a:p>
            <a:r>
              <a:rPr lang="en-US"/>
              <a:t>There will be nonzero electric field within the insulator, and outside the ball, </a:t>
            </a:r>
            <a:r>
              <a:rPr lang="en-US">
                <a:solidFill>
                  <a:srgbClr val="FFFF00"/>
                </a:solidFill>
              </a:rPr>
              <a:t>but not inside the metal</a:t>
            </a:r>
            <a:r>
              <a:rPr lang="en-US"/>
              <a:t>. </a:t>
            </a:r>
          </a:p>
          <a:p>
            <a:r>
              <a:rPr lang="en-US">
                <a:solidFill>
                  <a:srgbClr val="FF0000"/>
                </a:solidFill>
              </a:rPr>
              <a:t>Draw the lines of force!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29718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781800" y="2700333"/>
            <a:ext cx="1914526" cy="2031467"/>
            <a:chOff x="7000874" y="2700333"/>
            <a:chExt cx="1914526" cy="2031467"/>
          </a:xfrm>
        </p:grpSpPr>
        <p:grpSp>
          <p:nvGrpSpPr>
            <p:cNvPr id="8" name="Group 7"/>
            <p:cNvGrpSpPr/>
            <p:nvPr/>
          </p:nvGrpSpPr>
          <p:grpSpPr>
            <a:xfrm>
              <a:off x="7086600" y="2819400"/>
              <a:ext cx="1828800" cy="1828800"/>
              <a:chOff x="5638800" y="2895600"/>
              <a:chExt cx="1828800" cy="18288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638800" y="2895600"/>
                <a:ext cx="1828800" cy="1828800"/>
              </a:xfrm>
              <a:prstGeom prst="ellipse">
                <a:avLst/>
              </a:pr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400800" y="36576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516780" y="3768817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8043867" y="3309965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53082" y="322897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10474" y="3438526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72393" y="331685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67614" y="357402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72375" y="364804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53369" y="3567111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20051" y="3442447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_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0088" y="295974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29556" y="2700333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448682" y="2967037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82045" y="349484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461287" y="409958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77162" y="436246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87472" y="4136836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00874" y="353854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</a:t>
              </a:r>
            </a:p>
          </p:txBody>
        </p:sp>
      </p:grpSp>
      <p:cxnSp>
        <p:nvCxnSpPr>
          <p:cNvPr id="34" name="Straight Arrow Connector 33"/>
          <p:cNvCxnSpPr>
            <a:endCxn id="4" idx="1"/>
          </p:cNvCxnSpPr>
          <p:nvPr/>
        </p:nvCxnSpPr>
        <p:spPr>
          <a:xfrm flipV="1">
            <a:off x="2971800" y="3863182"/>
            <a:ext cx="3200400" cy="230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Electric Field at a Metal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charged metal ball has an electric field at the surface going radially outwards.</a:t>
            </a:r>
          </a:p>
          <a:p>
            <a:r>
              <a:rPr lang="en-US" dirty="0"/>
              <a:t>Any electrostatically charged conductor (meaning no currents are flowing) </a:t>
            </a:r>
            <a:r>
              <a:rPr lang="en-US" dirty="0">
                <a:solidFill>
                  <a:srgbClr val="FFFF00"/>
                </a:solidFill>
              </a:rPr>
              <a:t>cannot have</a:t>
            </a:r>
            <a:r>
              <a:rPr lang="en-US" dirty="0"/>
              <a:t> an electric field at the surface with a </a:t>
            </a:r>
            <a:r>
              <a:rPr lang="en-US" dirty="0">
                <a:solidFill>
                  <a:srgbClr val="FFFF00"/>
                </a:solidFill>
              </a:rPr>
              <a:t>component parallel to the surface</a:t>
            </a:r>
            <a:r>
              <a:rPr lang="en-US" dirty="0"/>
              <a:t>, or current would flow in the surface, so</a:t>
            </a:r>
          </a:p>
          <a:p>
            <a:r>
              <a:rPr lang="en-US" dirty="0">
                <a:solidFill>
                  <a:srgbClr val="FFFF00"/>
                </a:solidFill>
              </a:rPr>
              <a:t>The electrostatic field always meets a conducting surface perpendicularly.</a:t>
            </a:r>
          </a:p>
          <a:p>
            <a:r>
              <a:rPr lang="en-US" sz="2600" dirty="0">
                <a:solidFill>
                  <a:srgbClr val="FF0000"/>
                </a:solidFill>
              </a:rPr>
              <a:t>Note: if there </a:t>
            </a:r>
            <a:r>
              <a:rPr lang="en-US" sz="2600" i="1" dirty="0">
                <a:solidFill>
                  <a:srgbClr val="FF0000"/>
                </a:solidFill>
              </a:rPr>
              <a:t>was</a:t>
            </a:r>
            <a:r>
              <a:rPr lang="en-US" sz="2600" dirty="0">
                <a:solidFill>
                  <a:srgbClr val="FF0000"/>
                </a:solidFill>
              </a:rPr>
              <a:t> a tangential field outside—and of course none inside—you could accelerate an electron </a:t>
            </a:r>
            <a:r>
              <a:rPr lang="en-US" sz="2600" i="1" dirty="0">
                <a:solidFill>
                  <a:srgbClr val="FF0000"/>
                </a:solidFill>
              </a:rPr>
              <a:t>indefinitely </a:t>
            </a:r>
            <a:r>
              <a:rPr lang="en-US" sz="2600" dirty="0">
                <a:solidFill>
                  <a:srgbClr val="FF0000"/>
                </a:solidFill>
              </a:rPr>
              <a:t>on a circular path, half inside!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Conducting Ball Put into External Constant Electric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88" y="1887070"/>
            <a:ext cx="4876800" cy="4800600"/>
          </a:xfrm>
        </p:spPr>
        <p:txBody>
          <a:bodyPr>
            <a:normAutofit/>
          </a:bodyPr>
          <a:lstStyle/>
          <a:p>
            <a:r>
              <a:rPr lang="en-US"/>
              <a:t>The charges on the ball will rearrange, meaning electrons flow to the left, leaving the right positively charged.</a:t>
            </a:r>
          </a:p>
          <a:p>
            <a:r>
              <a:rPr lang="en-US"/>
              <a:t>Note that in the electrostatic situation after the charges stop moving, the electric field lines meet the surfaces at right angles.</a:t>
            </a:r>
          </a:p>
          <a:p>
            <a:r>
              <a:rPr lang="en-US"/>
              <a:t>The sphere is now a dipole!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lum bright="-53000" contrast="75000"/>
          </a:blip>
          <a:srcRect/>
          <a:stretch>
            <a:fillRect/>
          </a:stretch>
        </p:blipFill>
        <p:spPr bwMode="auto">
          <a:xfrm>
            <a:off x="5019674" y="2043953"/>
            <a:ext cx="396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rc 10"/>
          <p:cNvSpPr/>
          <p:nvPr/>
        </p:nvSpPr>
        <p:spPr>
          <a:xfrm flipH="1">
            <a:off x="6343644" y="2890837"/>
            <a:ext cx="1114422" cy="1219200"/>
          </a:xfrm>
          <a:prstGeom prst="arc">
            <a:avLst>
              <a:gd name="adj1" fmla="val 16200000"/>
              <a:gd name="adj2" fmla="val 5231621"/>
            </a:avLst>
          </a:prstGeom>
          <a:ln w="285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6510333" y="2886066"/>
            <a:ext cx="1114422" cy="1219200"/>
          </a:xfrm>
          <a:prstGeom prst="arc">
            <a:avLst>
              <a:gd name="adj1" fmla="val 16200000"/>
              <a:gd name="adj2" fmla="val 523162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53074" y="2871801"/>
            <a:ext cx="1268506" cy="1257296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8585</TotalTime>
  <Words>1284</Words>
  <Application>Microsoft Office PowerPoint</Application>
  <PresentationFormat>On-screen Show (4:3)</PresentationFormat>
  <Paragraphs>126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Theme</vt:lpstr>
      <vt:lpstr>Equation</vt:lpstr>
      <vt:lpstr>Conductors, Gauss’ Law</vt:lpstr>
      <vt:lpstr>Today’s Topics</vt:lpstr>
      <vt:lpstr>Electric Field Inside a Conductor</vt:lpstr>
      <vt:lpstr>Clicker Question</vt:lpstr>
      <vt:lpstr>Clicker Answer</vt:lpstr>
      <vt:lpstr>Clicker Question</vt:lpstr>
      <vt:lpstr>Clicker Answer</vt:lpstr>
      <vt:lpstr>Electric Field at a Metal Surface</vt:lpstr>
      <vt:lpstr>Conducting Ball Put into External Constant Electric Field</vt:lpstr>
      <vt:lpstr>Field for a Charge Near a Metal Sphere</vt:lpstr>
      <vt:lpstr>Dipole Field Lines in 3D</vt:lpstr>
      <vt:lpstr>“Velocity Field” of a Fluid in 2D example:  surface wind vectors on a weather map </vt:lpstr>
      <vt:lpstr>Velocity Field for a Steady Source in 3D</vt:lpstr>
      <vt:lpstr>Flow Through any Surface</vt:lpstr>
      <vt:lpstr>Total Flow through any Surface</vt:lpstr>
      <vt:lpstr>Gauss’s Law</vt:lpstr>
      <vt:lpstr>What about a Closed Surface that Doesn’t Include the Charge?</vt:lpstr>
      <vt:lpstr>What about More than One Charge?</vt:lpstr>
      <vt:lpstr>Gauss’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Conductors, Gauss' Law</dc:title>
  <dc:creator>Michael</dc:creator>
  <cp:lastModifiedBy>Fowler, Michael (mf1i)</cp:lastModifiedBy>
  <cp:revision>189</cp:revision>
  <dcterms:created xsi:type="dcterms:W3CDTF">2010-01-07T20:15:09Z</dcterms:created>
  <dcterms:modified xsi:type="dcterms:W3CDTF">2021-05-01T13:54:04Z</dcterms:modified>
</cp:coreProperties>
</file>