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22" r:id="rId3"/>
    <p:sldId id="338" r:id="rId4"/>
    <p:sldId id="352" r:id="rId5"/>
    <p:sldId id="349" r:id="rId6"/>
    <p:sldId id="350" r:id="rId7"/>
    <p:sldId id="351" r:id="rId8"/>
    <p:sldId id="382" r:id="rId9"/>
    <p:sldId id="357" r:id="rId10"/>
    <p:sldId id="358" r:id="rId11"/>
    <p:sldId id="359" r:id="rId12"/>
    <p:sldId id="353" r:id="rId13"/>
    <p:sldId id="354" r:id="rId14"/>
    <p:sldId id="377" r:id="rId15"/>
    <p:sldId id="383" r:id="rId16"/>
    <p:sldId id="379" r:id="rId17"/>
    <p:sldId id="380" r:id="rId18"/>
    <p:sldId id="381" r:id="rId19"/>
    <p:sldId id="384" r:id="rId20"/>
    <p:sldId id="355" r:id="rId21"/>
    <p:sldId id="356" r:id="rId22"/>
    <p:sldId id="378" r:id="rId23"/>
    <p:sldId id="360" r:id="rId24"/>
    <p:sldId id="361" r:id="rId25"/>
    <p:sldId id="362" r:id="rId26"/>
    <p:sldId id="363" r:id="rId27"/>
    <p:sldId id="3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717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64" autoAdjust="0"/>
  </p:normalViewPr>
  <p:slideViewPr>
    <p:cSldViewPr>
      <p:cViewPr varScale="1">
        <p:scale>
          <a:sx n="51" d="100"/>
          <a:sy n="51" d="100"/>
        </p:scale>
        <p:origin x="138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EB2E-A415-401E-AA4B-3706C1EE342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7F1C-9909-430E-8214-CEE8063BB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2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8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1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0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0.gstatic.com/images?q=tbn:ANd9GcTMfey_JDzvTLmROF0hzNfwJIJDTGKLcUYuMpbiP2izrx2Fu1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hyperlink" Target="http://t3.gstatic.com/images?q=tbn:ANd9GcTf9V_-HvVcaW9G5v2mwKzBpO8U_sS_RK5yk2UXzg8oULZxIcNFvQ" TargetMode="Externa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web.uidaho.edu/biogeochemistry/images/mickey_hs_contour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vector2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://www.pstcc.edu/departments/natural_behavioral_sciences/E2020D0103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tcc.edu/departments/natural_behavioral_sciences/E2020D0103.gi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001000" cy="1676400"/>
          </a:xfrm>
        </p:spPr>
        <p:txBody>
          <a:bodyPr>
            <a:normAutofit/>
          </a:bodyPr>
          <a:lstStyle/>
          <a:p>
            <a:r>
              <a:rPr lang="en-US"/>
              <a:t>Electric Potential 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02984"/>
            <a:ext cx="6400800" cy="3124200"/>
          </a:xfrm>
        </p:spPr>
        <p:txBody>
          <a:bodyPr>
            <a:normAutofit/>
          </a:bodyPr>
          <a:lstStyle/>
          <a:p>
            <a:endParaRPr lang="en-US" sz="2400" i="1" dirty="0"/>
          </a:p>
          <a:p>
            <a:r>
              <a:rPr lang="en-US" sz="2800"/>
              <a:t>Physics 2415 Lecture 7</a:t>
            </a:r>
            <a:endParaRPr lang="en-US" sz="2800" dirty="0"/>
          </a:p>
          <a:p>
            <a:endParaRPr lang="en-US" sz="2800" dirty="0"/>
          </a:p>
          <a:p>
            <a:r>
              <a:rPr lang="en-US" sz="2800"/>
              <a:t>Michael Fowler,  UVa</a:t>
            </a:r>
            <a:endParaRPr lang="en-US" sz="2800" dirty="0"/>
          </a:p>
          <a:p>
            <a:endParaRPr lang="en-US" sz="2800" dirty="0"/>
          </a:p>
          <a:p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What’s a </a:t>
            </a:r>
            <a:r>
              <a:rPr lang="en-US" i="1">
                <a:solidFill>
                  <a:srgbClr val="FFFF00"/>
                </a:solidFill>
              </a:rPr>
              <a:t>Partial</a:t>
            </a:r>
            <a:r>
              <a:rPr lang="en-US">
                <a:solidFill>
                  <a:srgbClr val="FFFF00"/>
                </a:solidFill>
              </a:rPr>
              <a:t> Derivative?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/>
              <a:t>The </a:t>
            </a:r>
            <a:r>
              <a:rPr lang="en-US">
                <a:solidFill>
                  <a:srgbClr val="FFFF00"/>
                </a:solidFill>
              </a:rPr>
              <a:t>derivative</a:t>
            </a:r>
            <a:r>
              <a:rPr lang="en-US"/>
              <a:t> of </a:t>
            </a: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measures how much </a:t>
            </a:r>
            <a:r>
              <a:rPr lang="en-US" i="1"/>
              <a:t>f</a:t>
            </a:r>
            <a:r>
              <a:rPr lang="en-US"/>
              <a:t> changes in response to a small change in </a:t>
            </a:r>
            <a:r>
              <a:rPr lang="en-US" i="1"/>
              <a:t>x</a:t>
            </a:r>
            <a:r>
              <a:rPr lang="en-US"/>
              <a:t>. </a:t>
            </a:r>
          </a:p>
          <a:p>
            <a:r>
              <a:rPr lang="en-US"/>
              <a:t>It is just the ratio </a:t>
            </a:r>
            <a:r>
              <a:rPr lang="en-US">
                <a:sym typeface="Symbol"/>
              </a:rPr>
              <a:t></a:t>
            </a:r>
            <a:r>
              <a:rPr lang="en-US" i="1">
                <a:sym typeface="Symbol"/>
              </a:rPr>
              <a:t>f</a:t>
            </a:r>
            <a:r>
              <a:rPr lang="en-US">
                <a:sym typeface="Symbol"/>
              </a:rPr>
              <a:t>/</a:t>
            </a:r>
            <a:r>
              <a:rPr lang="en-US" i="1">
                <a:sym typeface="Symbol"/>
              </a:rPr>
              <a:t>x</a:t>
            </a:r>
            <a:r>
              <a:rPr lang="en-US">
                <a:sym typeface="Symbol"/>
              </a:rPr>
              <a:t>, taken in the limit of small </a:t>
            </a:r>
            <a:r>
              <a:rPr lang="en-US" i="1">
                <a:sym typeface="Symbol"/>
              </a:rPr>
              <a:t>x</a:t>
            </a:r>
            <a:r>
              <a:rPr lang="en-US">
                <a:sym typeface="Symbol"/>
              </a:rPr>
              <a:t>, and written </a:t>
            </a:r>
            <a:r>
              <a:rPr lang="en-US" i="1">
                <a:sym typeface="Symbol"/>
              </a:rPr>
              <a:t>df</a:t>
            </a:r>
            <a:r>
              <a:rPr lang="en-US">
                <a:sym typeface="Symbol"/>
              </a:rPr>
              <a:t>/</a:t>
            </a:r>
            <a:r>
              <a:rPr lang="en-US" i="1">
                <a:sym typeface="Symbol"/>
              </a:rPr>
              <a:t>dx</a:t>
            </a:r>
            <a:r>
              <a:rPr lang="en-US">
                <a:sym typeface="Symbol"/>
              </a:rPr>
              <a:t>.</a:t>
            </a:r>
          </a:p>
          <a:p>
            <a:r>
              <a:rPr lang="en-US">
                <a:sym typeface="Symbol"/>
              </a:rPr>
              <a:t>The potential function                   is a function of </a:t>
            </a:r>
            <a:r>
              <a:rPr lang="en-US">
                <a:solidFill>
                  <a:srgbClr val="FFFF00"/>
                </a:solidFill>
                <a:sym typeface="Symbol"/>
              </a:rPr>
              <a:t>three variables</a:t>
            </a:r>
            <a:r>
              <a:rPr lang="en-US">
                <a:sym typeface="Symbol"/>
              </a:rPr>
              <a:t>—if we change </a:t>
            </a:r>
            <a:r>
              <a:rPr lang="en-US" i="1">
                <a:sym typeface="Symbol"/>
              </a:rPr>
              <a:t>x</a:t>
            </a:r>
            <a:r>
              <a:rPr lang="en-US">
                <a:sym typeface="Symbol"/>
              </a:rPr>
              <a:t> by a small amount, </a:t>
            </a:r>
            <a:r>
              <a:rPr lang="en-US" u="sng">
                <a:sym typeface="Symbol"/>
              </a:rPr>
              <a:t>keeping </a:t>
            </a:r>
            <a:r>
              <a:rPr lang="en-US" i="1" u="sng">
                <a:sym typeface="Symbol"/>
              </a:rPr>
              <a:t>y</a:t>
            </a:r>
            <a:r>
              <a:rPr lang="en-US" u="sng">
                <a:sym typeface="Symbol"/>
              </a:rPr>
              <a:t> and </a:t>
            </a:r>
            <a:r>
              <a:rPr lang="en-US" i="1" u="sng">
                <a:sym typeface="Symbol"/>
              </a:rPr>
              <a:t>z</a:t>
            </a:r>
            <a:r>
              <a:rPr lang="en-US" u="sng">
                <a:sym typeface="Symbol"/>
              </a:rPr>
              <a:t> constant</a:t>
            </a:r>
            <a:r>
              <a:rPr lang="en-US">
                <a:sym typeface="Symbol"/>
              </a:rPr>
              <a:t>, that’s </a:t>
            </a:r>
            <a:r>
              <a:rPr lang="en-US">
                <a:solidFill>
                  <a:srgbClr val="FFFF00"/>
                </a:solidFill>
                <a:sym typeface="Symbol"/>
              </a:rPr>
              <a:t>partial differentiation</a:t>
            </a:r>
            <a:r>
              <a:rPr lang="en-US">
                <a:sym typeface="Symbol"/>
              </a:rPr>
              <a:t>, and </a:t>
            </a:r>
            <a:r>
              <a:rPr lang="en-US">
                <a:solidFill>
                  <a:srgbClr val="FFFF00"/>
                </a:solidFill>
                <a:sym typeface="Symbol"/>
              </a:rPr>
              <a:t>that</a:t>
            </a:r>
            <a:r>
              <a:rPr lang="en-US">
                <a:sym typeface="Symbol"/>
              </a:rPr>
              <a:t> measures the field component in the </a:t>
            </a:r>
            <a:r>
              <a:rPr lang="en-US" i="1">
                <a:sym typeface="Symbol"/>
              </a:rPr>
              <a:t>x</a:t>
            </a:r>
            <a:r>
              <a:rPr lang="en-US">
                <a:sym typeface="Symbol"/>
              </a:rPr>
              <a:t> direction: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17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0066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28565" y="3124200"/>
          <a:ext cx="1692088" cy="67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18" name="Equation" r:id="rId6" imgW="634680" imgH="253800" progId="Equation.DSMT4">
                  <p:embed/>
                </p:oleObj>
              </mc:Choice>
              <mc:Fallback>
                <p:oleObj name="Equation" r:id="rId6" imgW="6346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565" y="3124200"/>
                        <a:ext cx="1692088" cy="676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6048" y="5638800"/>
          <a:ext cx="80380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19" name="Equation" r:id="rId8" imgW="3606480" imgH="444240" progId="Equation.DSMT4">
                  <p:embed/>
                </p:oleObj>
              </mc:Choice>
              <mc:Fallback>
                <p:oleObj name="Equation" r:id="rId8" imgW="360648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48" y="5638800"/>
                        <a:ext cx="8038011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5562600"/>
            <a:ext cx="82296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32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Field Lines and </a:t>
            </a:r>
            <a:r>
              <a:rPr lang="en-US" dirty="0" err="1">
                <a:solidFill>
                  <a:srgbClr val="FFFF00"/>
                </a:solidFill>
              </a:rPr>
              <a:t>Equipotentials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The work needed to move unit charge a tiny distance       at position     is                    .</a:t>
            </a:r>
          </a:p>
          <a:p>
            <a:r>
              <a:rPr lang="en-US" dirty="0"/>
              <a:t>That is, </a:t>
            </a:r>
          </a:p>
          <a:p>
            <a:endParaRPr lang="en-US" dirty="0"/>
          </a:p>
          <a:p>
            <a:r>
              <a:rPr lang="en-US" dirty="0"/>
              <a:t>Now, if        is pointing along an equipotential, by definition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/>
              <a:t> doesn’t change at all!   </a:t>
            </a:r>
          </a:p>
          <a:p>
            <a:r>
              <a:rPr lang="en-US" dirty="0"/>
              <a:t>Therefore, </a:t>
            </a:r>
            <a:r>
              <a:rPr lang="en-US" dirty="0">
                <a:solidFill>
                  <a:srgbClr val="FFFF00"/>
                </a:solidFill>
              </a:rPr>
              <a:t>the electric field vector           at any point is always </a:t>
            </a:r>
            <a:r>
              <a:rPr lang="en-US" u="sng" dirty="0">
                <a:solidFill>
                  <a:srgbClr val="FFFF00"/>
                </a:solidFill>
              </a:rPr>
              <a:t>perpendicular</a:t>
            </a:r>
            <a:r>
              <a:rPr lang="en-US" dirty="0">
                <a:solidFill>
                  <a:srgbClr val="FFFF00"/>
                </a:solidFill>
              </a:rPr>
              <a:t> to the equipotential surface</a:t>
            </a:r>
            <a:r>
              <a:rPr lang="en-US" dirty="0"/>
              <a:t>.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489727"/>
              </p:ext>
            </p:extLst>
          </p:nvPr>
        </p:nvGraphicFramePr>
        <p:xfrm>
          <a:off x="2331208" y="1903913"/>
          <a:ext cx="545352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65" name="Equation" r:id="rId4" imgW="203040" imgH="215640" progId="Equation.DSMT4">
                  <p:embed/>
                </p:oleObj>
              </mc:Choice>
              <mc:Fallback>
                <p:oleObj name="Equation" r:id="rId4" imgW="20304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1208" y="1903913"/>
                        <a:ext cx="545352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918272"/>
              </p:ext>
            </p:extLst>
          </p:nvPr>
        </p:nvGraphicFramePr>
        <p:xfrm>
          <a:off x="4737100" y="1994443"/>
          <a:ext cx="368300" cy="478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66"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1994443"/>
                        <a:ext cx="368300" cy="4787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8320"/>
              </p:ext>
            </p:extLst>
          </p:nvPr>
        </p:nvGraphicFramePr>
        <p:xfrm>
          <a:off x="5475514" y="1939833"/>
          <a:ext cx="176348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67" name="Equation" r:id="rId8" imgW="685800" imgH="266400" progId="Equation.DSMT4">
                  <p:embed/>
                </p:oleObj>
              </mc:Choice>
              <mc:Fallback>
                <p:oleObj name="Equation" r:id="rId8" imgW="685800" imgH="266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514" y="1939833"/>
                        <a:ext cx="1763486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637418"/>
              </p:ext>
            </p:extLst>
          </p:nvPr>
        </p:nvGraphicFramePr>
        <p:xfrm>
          <a:off x="2438400" y="2930433"/>
          <a:ext cx="4286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68" name="Equation" r:id="rId10" imgW="1904760" imgH="304560" progId="Equation.DSMT4">
                  <p:embed/>
                </p:oleObj>
              </mc:Choice>
              <mc:Fallback>
                <p:oleObj name="Equation" r:id="rId10" imgW="190476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30433"/>
                        <a:ext cx="42862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277494"/>
              </p:ext>
            </p:extLst>
          </p:nvPr>
        </p:nvGraphicFramePr>
        <p:xfrm>
          <a:off x="2133600" y="3616617"/>
          <a:ext cx="57374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69" name="Equation" r:id="rId12" imgW="203040" imgH="215640" progId="Equation.DSMT4">
                  <p:embed/>
                </p:oleObj>
              </mc:Choice>
              <mc:Fallback>
                <p:oleObj name="Equation" r:id="rId12" imgW="203040" imgH="215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16617"/>
                        <a:ext cx="573741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553174"/>
              </p:ext>
            </p:extLst>
          </p:nvPr>
        </p:nvGraphicFramePr>
        <p:xfrm>
          <a:off x="6567031" y="4769044"/>
          <a:ext cx="872672" cy="631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70" name="Equation" r:id="rId14" imgW="368280" imgH="266400" progId="Equation.DSMT4">
                  <p:embed/>
                </p:oleObj>
              </mc:Choice>
              <mc:Fallback>
                <p:oleObj name="Equation" r:id="rId14" imgW="368280" imgH="266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031" y="4769044"/>
                        <a:ext cx="872672" cy="6319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Potential along Line of Centers of Two Equal Positive Charges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D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1417218"/>
            <a:ext cx="9108141" cy="4252944"/>
            <a:chOff x="0" y="1524794"/>
            <a:chExt cx="9108141" cy="425294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0" y="5257800"/>
              <a:ext cx="89916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13447" y="1582271"/>
              <a:ext cx="9094694" cy="3796553"/>
              <a:chOff x="13447" y="2474259"/>
              <a:chExt cx="9094694" cy="379655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31141" y="6033247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3447" y="2590800"/>
                <a:ext cx="2120153" cy="2720789"/>
              </a:xfrm>
              <a:custGeom>
                <a:avLst/>
                <a:gdLst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245659 w 2268071"/>
                  <a:gd name="connsiteY0" fmla="*/ 40342 h 3106271"/>
                  <a:gd name="connsiteX1" fmla="*/ 2196353 w 2268071"/>
                  <a:gd name="connsiteY1" fmla="*/ 309282 h 3106271"/>
                  <a:gd name="connsiteX2" fmla="*/ 1815353 w 2268071"/>
                  <a:gd name="connsiteY2" fmla="*/ 1896036 h 3106271"/>
                  <a:gd name="connsiteX3" fmla="*/ 887506 w 2268071"/>
                  <a:gd name="connsiteY3" fmla="*/ 2837330 h 3106271"/>
                  <a:gd name="connsiteX4" fmla="*/ 0 w 2268071"/>
                  <a:gd name="connsiteY4" fmla="*/ 3106271 h 3106271"/>
                  <a:gd name="connsiteX5" fmla="*/ 0 w 2268071"/>
                  <a:gd name="connsiteY5" fmla="*/ 3106271 h 3106271"/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196353 w 2196353"/>
                  <a:gd name="connsiteY0" fmla="*/ 0 h 2796989"/>
                  <a:gd name="connsiteX1" fmla="*/ 1815353 w 2196353"/>
                  <a:gd name="connsiteY1" fmla="*/ 1586754 h 2796989"/>
                  <a:gd name="connsiteX2" fmla="*/ 887506 w 2196353"/>
                  <a:gd name="connsiteY2" fmla="*/ 2528048 h 2796989"/>
                  <a:gd name="connsiteX3" fmla="*/ 0 w 2196353"/>
                  <a:gd name="connsiteY3" fmla="*/ 2796989 h 2796989"/>
                  <a:gd name="connsiteX4" fmla="*/ 0 w 2196353"/>
                  <a:gd name="connsiteY4" fmla="*/ 2796989 h 2796989"/>
                  <a:gd name="connsiteX0" fmla="*/ 2196353 w 2196353"/>
                  <a:gd name="connsiteY0" fmla="*/ 188259 h 2985248"/>
                  <a:gd name="connsiteX1" fmla="*/ 2120153 w 2196353"/>
                  <a:gd name="connsiteY1" fmla="*/ 264459 h 2985248"/>
                  <a:gd name="connsiteX2" fmla="*/ 1815353 w 2196353"/>
                  <a:gd name="connsiteY2" fmla="*/ 1775013 h 2985248"/>
                  <a:gd name="connsiteX3" fmla="*/ 887506 w 2196353"/>
                  <a:gd name="connsiteY3" fmla="*/ 2716307 h 2985248"/>
                  <a:gd name="connsiteX4" fmla="*/ 0 w 2196353"/>
                  <a:gd name="connsiteY4" fmla="*/ 2985248 h 2985248"/>
                  <a:gd name="connsiteX5" fmla="*/ 0 w 2196353"/>
                  <a:gd name="connsiteY5" fmla="*/ 2985248 h 2985248"/>
                  <a:gd name="connsiteX0" fmla="*/ 2120153 w 2120153"/>
                  <a:gd name="connsiteY0" fmla="*/ 0 h 2720789"/>
                  <a:gd name="connsiteX1" fmla="*/ 1815353 w 2120153"/>
                  <a:gd name="connsiteY1" fmla="*/ 1510554 h 2720789"/>
                  <a:gd name="connsiteX2" fmla="*/ 887506 w 2120153"/>
                  <a:gd name="connsiteY2" fmla="*/ 2451848 h 2720789"/>
                  <a:gd name="connsiteX3" fmla="*/ 0 w 2120153"/>
                  <a:gd name="connsiteY3" fmla="*/ 2720789 h 2720789"/>
                  <a:gd name="connsiteX4" fmla="*/ 0 w 2120153"/>
                  <a:gd name="connsiteY4" fmla="*/ 2720789 h 272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0153" h="2720789">
                    <a:moveTo>
                      <a:pt x="2120153" y="0"/>
                    </a:moveTo>
                    <a:cubicBezTo>
                      <a:pt x="2056653" y="264459"/>
                      <a:pt x="2020794" y="1101913"/>
                      <a:pt x="1815353" y="1510554"/>
                    </a:cubicBezTo>
                    <a:cubicBezTo>
                      <a:pt x="1609912" y="1919195"/>
                      <a:pt x="1190065" y="2250142"/>
                      <a:pt x="887506" y="2451848"/>
                    </a:cubicBezTo>
                    <a:cubicBezTo>
                      <a:pt x="584947" y="2653554"/>
                      <a:pt x="0" y="2720789"/>
                      <a:pt x="0" y="2720789"/>
                    </a:cubicBezTo>
                    <a:lnTo>
                      <a:pt x="0" y="2720789"/>
                    </a:ln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flipH="1">
                <a:off x="6934200" y="2514600"/>
                <a:ext cx="2173941" cy="2823883"/>
              </a:xfrm>
              <a:custGeom>
                <a:avLst/>
                <a:gdLst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097741 w 2097741"/>
                  <a:gd name="connsiteY0" fmla="*/ 0 h 2671483"/>
                  <a:gd name="connsiteX1" fmla="*/ 1815353 w 2097741"/>
                  <a:gd name="connsiteY1" fmla="*/ 1461248 h 2671483"/>
                  <a:gd name="connsiteX2" fmla="*/ 887506 w 2097741"/>
                  <a:gd name="connsiteY2" fmla="*/ 2402542 h 2671483"/>
                  <a:gd name="connsiteX3" fmla="*/ 0 w 2097741"/>
                  <a:gd name="connsiteY3" fmla="*/ 2671483 h 2671483"/>
                  <a:gd name="connsiteX4" fmla="*/ 0 w 2097741"/>
                  <a:gd name="connsiteY4" fmla="*/ 2671483 h 2671483"/>
                  <a:gd name="connsiteX0" fmla="*/ 2097741 w 2221006"/>
                  <a:gd name="connsiteY0" fmla="*/ 395941 h 3067424"/>
                  <a:gd name="connsiteX1" fmla="*/ 2173941 w 2221006"/>
                  <a:gd name="connsiteY1" fmla="*/ 243541 h 3067424"/>
                  <a:gd name="connsiteX2" fmla="*/ 1815353 w 2221006"/>
                  <a:gd name="connsiteY2" fmla="*/ 1857189 h 3067424"/>
                  <a:gd name="connsiteX3" fmla="*/ 887506 w 2221006"/>
                  <a:gd name="connsiteY3" fmla="*/ 2798483 h 3067424"/>
                  <a:gd name="connsiteX4" fmla="*/ 0 w 2221006"/>
                  <a:gd name="connsiteY4" fmla="*/ 3067424 h 3067424"/>
                  <a:gd name="connsiteX5" fmla="*/ 0 w 2221006"/>
                  <a:gd name="connsiteY5" fmla="*/ 3067424 h 3067424"/>
                  <a:gd name="connsiteX0" fmla="*/ 2173941 w 2173941"/>
                  <a:gd name="connsiteY0" fmla="*/ 0 h 2823883"/>
                  <a:gd name="connsiteX1" fmla="*/ 1815353 w 2173941"/>
                  <a:gd name="connsiteY1" fmla="*/ 1613648 h 2823883"/>
                  <a:gd name="connsiteX2" fmla="*/ 887506 w 2173941"/>
                  <a:gd name="connsiteY2" fmla="*/ 2554942 h 2823883"/>
                  <a:gd name="connsiteX3" fmla="*/ 0 w 2173941"/>
                  <a:gd name="connsiteY3" fmla="*/ 2823883 h 2823883"/>
                  <a:gd name="connsiteX4" fmla="*/ 0 w 2173941"/>
                  <a:gd name="connsiteY4" fmla="*/ 2823883 h 28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941" h="2823883">
                    <a:moveTo>
                      <a:pt x="2173941" y="0"/>
                    </a:moveTo>
                    <a:cubicBezTo>
                      <a:pt x="2126876" y="243541"/>
                      <a:pt x="2029759" y="1187824"/>
                      <a:pt x="1815353" y="1613648"/>
                    </a:cubicBezTo>
                    <a:cubicBezTo>
                      <a:pt x="1600947" y="2039472"/>
                      <a:pt x="1190065" y="2353236"/>
                      <a:pt x="887506" y="2554942"/>
                    </a:cubicBezTo>
                    <a:cubicBezTo>
                      <a:pt x="584947" y="2756648"/>
                      <a:pt x="0" y="2823883"/>
                      <a:pt x="0" y="2823883"/>
                    </a:cubicBezTo>
                    <a:lnTo>
                      <a:pt x="0" y="2823883"/>
                    </a:ln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275294" y="6042212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361765" y="2474259"/>
                <a:ext cx="2433917" cy="1905000"/>
              </a:xfrm>
              <a:custGeom>
                <a:avLst/>
                <a:gdLst>
                  <a:gd name="connsiteX0" fmla="*/ 0 w 2433917"/>
                  <a:gd name="connsiteY0" fmla="*/ 26894 h 1905000"/>
                  <a:gd name="connsiteX1" fmla="*/ 309282 w 2433917"/>
                  <a:gd name="connsiteY1" fmla="*/ 1385047 h 1905000"/>
                  <a:gd name="connsiteX2" fmla="*/ 1210235 w 2433917"/>
                  <a:gd name="connsiteY2" fmla="*/ 1896035 h 1905000"/>
                  <a:gd name="connsiteX3" fmla="*/ 2124635 w 2433917"/>
                  <a:gd name="connsiteY3" fmla="*/ 1331259 h 1905000"/>
                  <a:gd name="connsiteX4" fmla="*/ 2433917 w 2433917"/>
                  <a:gd name="connsiteY4" fmla="*/ 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3917" h="1905000">
                    <a:moveTo>
                      <a:pt x="0" y="26894"/>
                    </a:moveTo>
                    <a:cubicBezTo>
                      <a:pt x="53788" y="550208"/>
                      <a:pt x="107576" y="1073523"/>
                      <a:pt x="309282" y="1385047"/>
                    </a:cubicBezTo>
                    <a:cubicBezTo>
                      <a:pt x="510988" y="1696571"/>
                      <a:pt x="907676" y="1905000"/>
                      <a:pt x="1210235" y="1896035"/>
                    </a:cubicBezTo>
                    <a:cubicBezTo>
                      <a:pt x="1512794" y="1887070"/>
                      <a:pt x="1920688" y="1647265"/>
                      <a:pt x="2124635" y="1331259"/>
                    </a:cubicBezTo>
                    <a:cubicBezTo>
                      <a:pt x="2328582" y="1015253"/>
                      <a:pt x="2381249" y="507626"/>
                      <a:pt x="2433917" y="0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2705100" y="3390900"/>
              <a:ext cx="3733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89929" y="21336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34081" y="5181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46494" y="523988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2200" y="531607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05635" y="530710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53353" y="5777788"/>
            <a:ext cx="69342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/>
              <a:t>Note: the origin (at the midpoint) is a “</a:t>
            </a:r>
            <a:r>
              <a:rPr lang="en-US" sz="2000">
                <a:solidFill>
                  <a:srgbClr val="FFFF00"/>
                </a:solidFill>
              </a:rPr>
              <a:t>saddle point</a:t>
            </a:r>
            <a:r>
              <a:rPr lang="en-US" sz="2000"/>
              <a:t>” in  a 2D graph of the potential: a high pass between two hills.  It slopes </a:t>
            </a:r>
            <a:r>
              <a:rPr lang="en-US" sz="2000">
                <a:solidFill>
                  <a:srgbClr val="FFFF00"/>
                </a:solidFill>
              </a:rPr>
              <a:t>downwards</a:t>
            </a:r>
            <a:r>
              <a:rPr lang="en-US" sz="2000"/>
              <a:t> on going away from the origin in the </a:t>
            </a:r>
            <a:r>
              <a:rPr lang="en-US" sz="2000" i="1"/>
              <a:t>y</a:t>
            </a:r>
            <a:r>
              <a:rPr lang="en-US" sz="2000"/>
              <a:t> or </a:t>
            </a:r>
            <a:r>
              <a:rPr lang="en-US" sz="2000" i="1"/>
              <a:t>z</a:t>
            </a:r>
            <a:r>
              <a:rPr lang="en-US" sz="2000"/>
              <a:t> directions.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9060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Potential along Line of Centers of Two Equal Positive Charges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3" y="3809999"/>
            <a:ext cx="8763000" cy="2819401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  <a:r>
              <a:rPr lang="en-US"/>
              <a:t>:</a:t>
            </a:r>
          </a:p>
          <a:p>
            <a:r>
              <a:rPr lang="en-US"/>
              <a:t>At the </a:t>
            </a:r>
            <a:r>
              <a:rPr lang="en-US">
                <a:solidFill>
                  <a:srgbClr val="FFFF00"/>
                </a:solidFill>
              </a:rPr>
              <a:t>origin</a:t>
            </a:r>
            <a:r>
              <a:rPr lang="en-US"/>
              <a:t> in the graph, the </a:t>
            </a:r>
            <a:r>
              <a:rPr lang="en-US">
                <a:solidFill>
                  <a:srgbClr val="FFFF00"/>
                </a:solidFill>
              </a:rPr>
              <a:t>electric field</a:t>
            </a:r>
            <a:r>
              <a:rPr lang="en-US"/>
              <a:t>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/>
              <a:t> is:</a:t>
            </a:r>
          </a:p>
          <a:p>
            <a:pPr marL="514350" indent="-514350">
              <a:buAutoNum type="alphaUcPeriod"/>
            </a:pPr>
            <a:r>
              <a:rPr lang="en-US"/>
              <a:t>maximum (on the line between the charges)</a:t>
            </a:r>
          </a:p>
          <a:p>
            <a:pPr marL="514350" indent="-514350">
              <a:buAutoNum type="alphaUcPeriod"/>
            </a:pPr>
            <a:r>
              <a:rPr lang="en-US"/>
              <a:t>minimum (on the line between the charges)</a:t>
            </a:r>
          </a:p>
          <a:p>
            <a:pPr marL="514350" indent="-514350">
              <a:buAutoNum type="alphaUcPeriod"/>
            </a:pPr>
            <a:r>
              <a:rPr lang="en-US"/>
              <a:t>zero </a:t>
            </a:r>
          </a:p>
        </p:txBody>
      </p:sp>
      <p:grpSp>
        <p:nvGrpSpPr>
          <p:cNvPr id="5" name="Group 23"/>
          <p:cNvGrpSpPr/>
          <p:nvPr/>
        </p:nvGrpSpPr>
        <p:grpSpPr>
          <a:xfrm>
            <a:off x="1143000" y="1143000"/>
            <a:ext cx="6898341" cy="2392782"/>
            <a:chOff x="0" y="1524794"/>
            <a:chExt cx="9108141" cy="425294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0" y="5257800"/>
              <a:ext cx="89916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12"/>
            <p:cNvGrpSpPr/>
            <p:nvPr/>
          </p:nvGrpSpPr>
          <p:grpSpPr>
            <a:xfrm>
              <a:off x="13447" y="1582271"/>
              <a:ext cx="9094694" cy="3796553"/>
              <a:chOff x="13447" y="2474259"/>
              <a:chExt cx="9094694" cy="379655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31141" y="6033247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3447" y="2590800"/>
                <a:ext cx="2120153" cy="2720789"/>
              </a:xfrm>
              <a:custGeom>
                <a:avLst/>
                <a:gdLst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245659 w 2268071"/>
                  <a:gd name="connsiteY0" fmla="*/ 40342 h 3106271"/>
                  <a:gd name="connsiteX1" fmla="*/ 2196353 w 2268071"/>
                  <a:gd name="connsiteY1" fmla="*/ 309282 h 3106271"/>
                  <a:gd name="connsiteX2" fmla="*/ 1815353 w 2268071"/>
                  <a:gd name="connsiteY2" fmla="*/ 1896036 h 3106271"/>
                  <a:gd name="connsiteX3" fmla="*/ 887506 w 2268071"/>
                  <a:gd name="connsiteY3" fmla="*/ 2837330 h 3106271"/>
                  <a:gd name="connsiteX4" fmla="*/ 0 w 2268071"/>
                  <a:gd name="connsiteY4" fmla="*/ 3106271 h 3106271"/>
                  <a:gd name="connsiteX5" fmla="*/ 0 w 2268071"/>
                  <a:gd name="connsiteY5" fmla="*/ 3106271 h 3106271"/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196353 w 2196353"/>
                  <a:gd name="connsiteY0" fmla="*/ 0 h 2796989"/>
                  <a:gd name="connsiteX1" fmla="*/ 1815353 w 2196353"/>
                  <a:gd name="connsiteY1" fmla="*/ 1586754 h 2796989"/>
                  <a:gd name="connsiteX2" fmla="*/ 887506 w 2196353"/>
                  <a:gd name="connsiteY2" fmla="*/ 2528048 h 2796989"/>
                  <a:gd name="connsiteX3" fmla="*/ 0 w 2196353"/>
                  <a:gd name="connsiteY3" fmla="*/ 2796989 h 2796989"/>
                  <a:gd name="connsiteX4" fmla="*/ 0 w 2196353"/>
                  <a:gd name="connsiteY4" fmla="*/ 2796989 h 2796989"/>
                  <a:gd name="connsiteX0" fmla="*/ 2196353 w 2196353"/>
                  <a:gd name="connsiteY0" fmla="*/ 188259 h 2985248"/>
                  <a:gd name="connsiteX1" fmla="*/ 2120153 w 2196353"/>
                  <a:gd name="connsiteY1" fmla="*/ 264459 h 2985248"/>
                  <a:gd name="connsiteX2" fmla="*/ 1815353 w 2196353"/>
                  <a:gd name="connsiteY2" fmla="*/ 1775013 h 2985248"/>
                  <a:gd name="connsiteX3" fmla="*/ 887506 w 2196353"/>
                  <a:gd name="connsiteY3" fmla="*/ 2716307 h 2985248"/>
                  <a:gd name="connsiteX4" fmla="*/ 0 w 2196353"/>
                  <a:gd name="connsiteY4" fmla="*/ 2985248 h 2985248"/>
                  <a:gd name="connsiteX5" fmla="*/ 0 w 2196353"/>
                  <a:gd name="connsiteY5" fmla="*/ 2985248 h 2985248"/>
                  <a:gd name="connsiteX0" fmla="*/ 2120153 w 2120153"/>
                  <a:gd name="connsiteY0" fmla="*/ 0 h 2720789"/>
                  <a:gd name="connsiteX1" fmla="*/ 1815353 w 2120153"/>
                  <a:gd name="connsiteY1" fmla="*/ 1510554 h 2720789"/>
                  <a:gd name="connsiteX2" fmla="*/ 887506 w 2120153"/>
                  <a:gd name="connsiteY2" fmla="*/ 2451848 h 2720789"/>
                  <a:gd name="connsiteX3" fmla="*/ 0 w 2120153"/>
                  <a:gd name="connsiteY3" fmla="*/ 2720789 h 2720789"/>
                  <a:gd name="connsiteX4" fmla="*/ 0 w 2120153"/>
                  <a:gd name="connsiteY4" fmla="*/ 2720789 h 272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0153" h="2720789">
                    <a:moveTo>
                      <a:pt x="2120153" y="0"/>
                    </a:moveTo>
                    <a:cubicBezTo>
                      <a:pt x="2056653" y="264459"/>
                      <a:pt x="2020794" y="1101913"/>
                      <a:pt x="1815353" y="1510554"/>
                    </a:cubicBezTo>
                    <a:cubicBezTo>
                      <a:pt x="1609912" y="1919195"/>
                      <a:pt x="1190065" y="2250142"/>
                      <a:pt x="887506" y="2451848"/>
                    </a:cubicBezTo>
                    <a:cubicBezTo>
                      <a:pt x="584947" y="2653554"/>
                      <a:pt x="0" y="2720789"/>
                      <a:pt x="0" y="2720789"/>
                    </a:cubicBezTo>
                    <a:lnTo>
                      <a:pt x="0" y="2720789"/>
                    </a:ln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flipH="1">
                <a:off x="6934200" y="2514600"/>
                <a:ext cx="2173941" cy="2823883"/>
              </a:xfrm>
              <a:custGeom>
                <a:avLst/>
                <a:gdLst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097741 w 2097741"/>
                  <a:gd name="connsiteY0" fmla="*/ 0 h 2671483"/>
                  <a:gd name="connsiteX1" fmla="*/ 1815353 w 2097741"/>
                  <a:gd name="connsiteY1" fmla="*/ 1461248 h 2671483"/>
                  <a:gd name="connsiteX2" fmla="*/ 887506 w 2097741"/>
                  <a:gd name="connsiteY2" fmla="*/ 2402542 h 2671483"/>
                  <a:gd name="connsiteX3" fmla="*/ 0 w 2097741"/>
                  <a:gd name="connsiteY3" fmla="*/ 2671483 h 2671483"/>
                  <a:gd name="connsiteX4" fmla="*/ 0 w 2097741"/>
                  <a:gd name="connsiteY4" fmla="*/ 2671483 h 2671483"/>
                  <a:gd name="connsiteX0" fmla="*/ 2097741 w 2221006"/>
                  <a:gd name="connsiteY0" fmla="*/ 395941 h 3067424"/>
                  <a:gd name="connsiteX1" fmla="*/ 2173941 w 2221006"/>
                  <a:gd name="connsiteY1" fmla="*/ 243541 h 3067424"/>
                  <a:gd name="connsiteX2" fmla="*/ 1815353 w 2221006"/>
                  <a:gd name="connsiteY2" fmla="*/ 1857189 h 3067424"/>
                  <a:gd name="connsiteX3" fmla="*/ 887506 w 2221006"/>
                  <a:gd name="connsiteY3" fmla="*/ 2798483 h 3067424"/>
                  <a:gd name="connsiteX4" fmla="*/ 0 w 2221006"/>
                  <a:gd name="connsiteY4" fmla="*/ 3067424 h 3067424"/>
                  <a:gd name="connsiteX5" fmla="*/ 0 w 2221006"/>
                  <a:gd name="connsiteY5" fmla="*/ 3067424 h 3067424"/>
                  <a:gd name="connsiteX0" fmla="*/ 2173941 w 2173941"/>
                  <a:gd name="connsiteY0" fmla="*/ 0 h 2823883"/>
                  <a:gd name="connsiteX1" fmla="*/ 1815353 w 2173941"/>
                  <a:gd name="connsiteY1" fmla="*/ 1613648 h 2823883"/>
                  <a:gd name="connsiteX2" fmla="*/ 887506 w 2173941"/>
                  <a:gd name="connsiteY2" fmla="*/ 2554942 h 2823883"/>
                  <a:gd name="connsiteX3" fmla="*/ 0 w 2173941"/>
                  <a:gd name="connsiteY3" fmla="*/ 2823883 h 2823883"/>
                  <a:gd name="connsiteX4" fmla="*/ 0 w 2173941"/>
                  <a:gd name="connsiteY4" fmla="*/ 2823883 h 28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941" h="2823883">
                    <a:moveTo>
                      <a:pt x="2173941" y="0"/>
                    </a:moveTo>
                    <a:cubicBezTo>
                      <a:pt x="2126876" y="243541"/>
                      <a:pt x="2029759" y="1187824"/>
                      <a:pt x="1815353" y="1613648"/>
                    </a:cubicBezTo>
                    <a:cubicBezTo>
                      <a:pt x="1600947" y="2039472"/>
                      <a:pt x="1190065" y="2353236"/>
                      <a:pt x="887506" y="2554942"/>
                    </a:cubicBezTo>
                    <a:cubicBezTo>
                      <a:pt x="584947" y="2756648"/>
                      <a:pt x="0" y="2823883"/>
                      <a:pt x="0" y="2823883"/>
                    </a:cubicBezTo>
                    <a:lnTo>
                      <a:pt x="0" y="2823883"/>
                    </a:ln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275294" y="6042212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361765" y="2474259"/>
                <a:ext cx="2433917" cy="1905000"/>
              </a:xfrm>
              <a:custGeom>
                <a:avLst/>
                <a:gdLst>
                  <a:gd name="connsiteX0" fmla="*/ 0 w 2433917"/>
                  <a:gd name="connsiteY0" fmla="*/ 26894 h 1905000"/>
                  <a:gd name="connsiteX1" fmla="*/ 309282 w 2433917"/>
                  <a:gd name="connsiteY1" fmla="*/ 1385047 h 1905000"/>
                  <a:gd name="connsiteX2" fmla="*/ 1210235 w 2433917"/>
                  <a:gd name="connsiteY2" fmla="*/ 1896035 h 1905000"/>
                  <a:gd name="connsiteX3" fmla="*/ 2124635 w 2433917"/>
                  <a:gd name="connsiteY3" fmla="*/ 1331259 h 1905000"/>
                  <a:gd name="connsiteX4" fmla="*/ 2433917 w 2433917"/>
                  <a:gd name="connsiteY4" fmla="*/ 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3917" h="1905000">
                    <a:moveTo>
                      <a:pt x="0" y="26894"/>
                    </a:moveTo>
                    <a:cubicBezTo>
                      <a:pt x="53788" y="550208"/>
                      <a:pt x="107576" y="1073523"/>
                      <a:pt x="309282" y="1385047"/>
                    </a:cubicBezTo>
                    <a:cubicBezTo>
                      <a:pt x="510988" y="1696571"/>
                      <a:pt x="907676" y="1905000"/>
                      <a:pt x="1210235" y="1896035"/>
                    </a:cubicBezTo>
                    <a:cubicBezTo>
                      <a:pt x="1512794" y="1887070"/>
                      <a:pt x="1920688" y="1647265"/>
                      <a:pt x="2124635" y="1331259"/>
                    </a:cubicBezTo>
                    <a:cubicBezTo>
                      <a:pt x="2328582" y="1015253"/>
                      <a:pt x="2381249" y="507626"/>
                      <a:pt x="2433917" y="0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2705100" y="3390900"/>
              <a:ext cx="3733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89929" y="21336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34081" y="5181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46494" y="523988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2200" y="531607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05635" y="530710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9060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Potential along Line of Centers of Two Equal Positive Charges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3" y="3809999"/>
            <a:ext cx="8763000" cy="2819401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>
                <a:solidFill>
                  <a:srgbClr val="FFFF00"/>
                </a:solidFill>
              </a:rPr>
              <a:t>Clicker Answer</a:t>
            </a:r>
            <a:r>
              <a:rPr lang="en-US" sz="2800"/>
              <a:t>:</a:t>
            </a:r>
          </a:p>
          <a:p>
            <a:pPr marL="514350" indent="-514350">
              <a:buNone/>
            </a:pP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i="1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solidFill>
                  <a:srgbClr val="FFFF00"/>
                </a:solidFill>
              </a:rPr>
              <a:t>(0) = Zero</a:t>
            </a:r>
            <a:r>
              <a:rPr lang="en-US" sz="2800"/>
              <a:t>:  because                      equals minus the </a:t>
            </a:r>
            <a:r>
              <a:rPr lang="en-US" sz="2800">
                <a:solidFill>
                  <a:srgbClr val="FFFF00"/>
                </a:solidFill>
              </a:rPr>
              <a:t>slope</a:t>
            </a:r>
            <a:r>
              <a:rPr lang="en-US" sz="2800"/>
              <a:t>.</a:t>
            </a:r>
          </a:p>
          <a:p>
            <a:pPr marL="514350" indent="-514350">
              <a:buNone/>
            </a:pPr>
            <a:endParaRPr lang="en-US" sz="2800"/>
          </a:p>
          <a:p>
            <a:pPr marL="514350" indent="-514350"/>
            <a:r>
              <a:rPr lang="en-US" sz="2800">
                <a:solidFill>
                  <a:srgbClr val="FF0000"/>
                </a:solidFill>
              </a:rPr>
              <a:t>(And of course the two charges exert equal and opposite repulsive forces on a test charge at that point.) </a:t>
            </a:r>
          </a:p>
        </p:txBody>
      </p:sp>
      <p:grpSp>
        <p:nvGrpSpPr>
          <p:cNvPr id="5" name="Group 23"/>
          <p:cNvGrpSpPr/>
          <p:nvPr/>
        </p:nvGrpSpPr>
        <p:grpSpPr>
          <a:xfrm>
            <a:off x="1143000" y="1143000"/>
            <a:ext cx="6898341" cy="2392782"/>
            <a:chOff x="0" y="1524794"/>
            <a:chExt cx="9108141" cy="425294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0" y="5257800"/>
              <a:ext cx="89916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12"/>
            <p:cNvGrpSpPr/>
            <p:nvPr/>
          </p:nvGrpSpPr>
          <p:grpSpPr>
            <a:xfrm>
              <a:off x="13447" y="1582271"/>
              <a:ext cx="9094694" cy="3796553"/>
              <a:chOff x="13447" y="2474259"/>
              <a:chExt cx="9094694" cy="379655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31141" y="6033247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3447" y="2590800"/>
                <a:ext cx="2120153" cy="2720789"/>
              </a:xfrm>
              <a:custGeom>
                <a:avLst/>
                <a:gdLst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245659 w 2268071"/>
                  <a:gd name="connsiteY0" fmla="*/ 40342 h 3106271"/>
                  <a:gd name="connsiteX1" fmla="*/ 2196353 w 2268071"/>
                  <a:gd name="connsiteY1" fmla="*/ 309282 h 3106271"/>
                  <a:gd name="connsiteX2" fmla="*/ 1815353 w 2268071"/>
                  <a:gd name="connsiteY2" fmla="*/ 1896036 h 3106271"/>
                  <a:gd name="connsiteX3" fmla="*/ 887506 w 2268071"/>
                  <a:gd name="connsiteY3" fmla="*/ 2837330 h 3106271"/>
                  <a:gd name="connsiteX4" fmla="*/ 0 w 2268071"/>
                  <a:gd name="connsiteY4" fmla="*/ 3106271 h 3106271"/>
                  <a:gd name="connsiteX5" fmla="*/ 0 w 2268071"/>
                  <a:gd name="connsiteY5" fmla="*/ 3106271 h 3106271"/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196353 w 2196353"/>
                  <a:gd name="connsiteY0" fmla="*/ 0 h 2796989"/>
                  <a:gd name="connsiteX1" fmla="*/ 1815353 w 2196353"/>
                  <a:gd name="connsiteY1" fmla="*/ 1586754 h 2796989"/>
                  <a:gd name="connsiteX2" fmla="*/ 887506 w 2196353"/>
                  <a:gd name="connsiteY2" fmla="*/ 2528048 h 2796989"/>
                  <a:gd name="connsiteX3" fmla="*/ 0 w 2196353"/>
                  <a:gd name="connsiteY3" fmla="*/ 2796989 h 2796989"/>
                  <a:gd name="connsiteX4" fmla="*/ 0 w 2196353"/>
                  <a:gd name="connsiteY4" fmla="*/ 2796989 h 2796989"/>
                  <a:gd name="connsiteX0" fmla="*/ 2196353 w 2196353"/>
                  <a:gd name="connsiteY0" fmla="*/ 188259 h 2985248"/>
                  <a:gd name="connsiteX1" fmla="*/ 2120153 w 2196353"/>
                  <a:gd name="connsiteY1" fmla="*/ 264459 h 2985248"/>
                  <a:gd name="connsiteX2" fmla="*/ 1815353 w 2196353"/>
                  <a:gd name="connsiteY2" fmla="*/ 1775013 h 2985248"/>
                  <a:gd name="connsiteX3" fmla="*/ 887506 w 2196353"/>
                  <a:gd name="connsiteY3" fmla="*/ 2716307 h 2985248"/>
                  <a:gd name="connsiteX4" fmla="*/ 0 w 2196353"/>
                  <a:gd name="connsiteY4" fmla="*/ 2985248 h 2985248"/>
                  <a:gd name="connsiteX5" fmla="*/ 0 w 2196353"/>
                  <a:gd name="connsiteY5" fmla="*/ 2985248 h 2985248"/>
                  <a:gd name="connsiteX0" fmla="*/ 2120153 w 2120153"/>
                  <a:gd name="connsiteY0" fmla="*/ 0 h 2720789"/>
                  <a:gd name="connsiteX1" fmla="*/ 1815353 w 2120153"/>
                  <a:gd name="connsiteY1" fmla="*/ 1510554 h 2720789"/>
                  <a:gd name="connsiteX2" fmla="*/ 887506 w 2120153"/>
                  <a:gd name="connsiteY2" fmla="*/ 2451848 h 2720789"/>
                  <a:gd name="connsiteX3" fmla="*/ 0 w 2120153"/>
                  <a:gd name="connsiteY3" fmla="*/ 2720789 h 2720789"/>
                  <a:gd name="connsiteX4" fmla="*/ 0 w 2120153"/>
                  <a:gd name="connsiteY4" fmla="*/ 2720789 h 272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0153" h="2720789">
                    <a:moveTo>
                      <a:pt x="2120153" y="0"/>
                    </a:moveTo>
                    <a:cubicBezTo>
                      <a:pt x="2056653" y="264459"/>
                      <a:pt x="2020794" y="1101913"/>
                      <a:pt x="1815353" y="1510554"/>
                    </a:cubicBezTo>
                    <a:cubicBezTo>
                      <a:pt x="1609912" y="1919195"/>
                      <a:pt x="1190065" y="2250142"/>
                      <a:pt x="887506" y="2451848"/>
                    </a:cubicBezTo>
                    <a:cubicBezTo>
                      <a:pt x="584947" y="2653554"/>
                      <a:pt x="0" y="2720789"/>
                      <a:pt x="0" y="2720789"/>
                    </a:cubicBezTo>
                    <a:lnTo>
                      <a:pt x="0" y="2720789"/>
                    </a:ln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flipH="1">
                <a:off x="6934200" y="2514600"/>
                <a:ext cx="2173941" cy="2823883"/>
              </a:xfrm>
              <a:custGeom>
                <a:avLst/>
                <a:gdLst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097741 w 2097741"/>
                  <a:gd name="connsiteY0" fmla="*/ 0 h 2671483"/>
                  <a:gd name="connsiteX1" fmla="*/ 1815353 w 2097741"/>
                  <a:gd name="connsiteY1" fmla="*/ 1461248 h 2671483"/>
                  <a:gd name="connsiteX2" fmla="*/ 887506 w 2097741"/>
                  <a:gd name="connsiteY2" fmla="*/ 2402542 h 2671483"/>
                  <a:gd name="connsiteX3" fmla="*/ 0 w 2097741"/>
                  <a:gd name="connsiteY3" fmla="*/ 2671483 h 2671483"/>
                  <a:gd name="connsiteX4" fmla="*/ 0 w 2097741"/>
                  <a:gd name="connsiteY4" fmla="*/ 2671483 h 2671483"/>
                  <a:gd name="connsiteX0" fmla="*/ 2097741 w 2221006"/>
                  <a:gd name="connsiteY0" fmla="*/ 395941 h 3067424"/>
                  <a:gd name="connsiteX1" fmla="*/ 2173941 w 2221006"/>
                  <a:gd name="connsiteY1" fmla="*/ 243541 h 3067424"/>
                  <a:gd name="connsiteX2" fmla="*/ 1815353 w 2221006"/>
                  <a:gd name="connsiteY2" fmla="*/ 1857189 h 3067424"/>
                  <a:gd name="connsiteX3" fmla="*/ 887506 w 2221006"/>
                  <a:gd name="connsiteY3" fmla="*/ 2798483 h 3067424"/>
                  <a:gd name="connsiteX4" fmla="*/ 0 w 2221006"/>
                  <a:gd name="connsiteY4" fmla="*/ 3067424 h 3067424"/>
                  <a:gd name="connsiteX5" fmla="*/ 0 w 2221006"/>
                  <a:gd name="connsiteY5" fmla="*/ 3067424 h 3067424"/>
                  <a:gd name="connsiteX0" fmla="*/ 2173941 w 2173941"/>
                  <a:gd name="connsiteY0" fmla="*/ 0 h 2823883"/>
                  <a:gd name="connsiteX1" fmla="*/ 1815353 w 2173941"/>
                  <a:gd name="connsiteY1" fmla="*/ 1613648 h 2823883"/>
                  <a:gd name="connsiteX2" fmla="*/ 887506 w 2173941"/>
                  <a:gd name="connsiteY2" fmla="*/ 2554942 h 2823883"/>
                  <a:gd name="connsiteX3" fmla="*/ 0 w 2173941"/>
                  <a:gd name="connsiteY3" fmla="*/ 2823883 h 2823883"/>
                  <a:gd name="connsiteX4" fmla="*/ 0 w 2173941"/>
                  <a:gd name="connsiteY4" fmla="*/ 2823883 h 28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941" h="2823883">
                    <a:moveTo>
                      <a:pt x="2173941" y="0"/>
                    </a:moveTo>
                    <a:cubicBezTo>
                      <a:pt x="2126876" y="243541"/>
                      <a:pt x="2029759" y="1187824"/>
                      <a:pt x="1815353" y="1613648"/>
                    </a:cubicBezTo>
                    <a:cubicBezTo>
                      <a:pt x="1600947" y="2039472"/>
                      <a:pt x="1190065" y="2353236"/>
                      <a:pt x="887506" y="2554942"/>
                    </a:cubicBezTo>
                    <a:cubicBezTo>
                      <a:pt x="584947" y="2756648"/>
                      <a:pt x="0" y="2823883"/>
                      <a:pt x="0" y="2823883"/>
                    </a:cubicBezTo>
                    <a:lnTo>
                      <a:pt x="0" y="2823883"/>
                    </a:ln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275294" y="6042212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361765" y="2474259"/>
                <a:ext cx="2433917" cy="1905000"/>
              </a:xfrm>
              <a:custGeom>
                <a:avLst/>
                <a:gdLst>
                  <a:gd name="connsiteX0" fmla="*/ 0 w 2433917"/>
                  <a:gd name="connsiteY0" fmla="*/ 26894 h 1905000"/>
                  <a:gd name="connsiteX1" fmla="*/ 309282 w 2433917"/>
                  <a:gd name="connsiteY1" fmla="*/ 1385047 h 1905000"/>
                  <a:gd name="connsiteX2" fmla="*/ 1210235 w 2433917"/>
                  <a:gd name="connsiteY2" fmla="*/ 1896035 h 1905000"/>
                  <a:gd name="connsiteX3" fmla="*/ 2124635 w 2433917"/>
                  <a:gd name="connsiteY3" fmla="*/ 1331259 h 1905000"/>
                  <a:gd name="connsiteX4" fmla="*/ 2433917 w 2433917"/>
                  <a:gd name="connsiteY4" fmla="*/ 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3917" h="1905000">
                    <a:moveTo>
                      <a:pt x="0" y="26894"/>
                    </a:moveTo>
                    <a:cubicBezTo>
                      <a:pt x="53788" y="550208"/>
                      <a:pt x="107576" y="1073523"/>
                      <a:pt x="309282" y="1385047"/>
                    </a:cubicBezTo>
                    <a:cubicBezTo>
                      <a:pt x="510988" y="1696571"/>
                      <a:pt x="907676" y="1905000"/>
                      <a:pt x="1210235" y="1896035"/>
                    </a:cubicBezTo>
                    <a:cubicBezTo>
                      <a:pt x="1512794" y="1887070"/>
                      <a:pt x="1920688" y="1647265"/>
                      <a:pt x="2124635" y="1331259"/>
                    </a:cubicBezTo>
                    <a:cubicBezTo>
                      <a:pt x="2328582" y="1015253"/>
                      <a:pt x="2381249" y="507626"/>
                      <a:pt x="2433917" y="0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2705100" y="3390900"/>
              <a:ext cx="3733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89929" y="21336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34081" y="5181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46494" y="523988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2200" y="531607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05635" y="530710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520358" y="4128247"/>
          <a:ext cx="158504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7" name="Equation" r:id="rId4" imgW="672840" imgH="393480" progId="Equation.DSMT4">
                  <p:embed/>
                </p:oleObj>
              </mc:Choice>
              <mc:Fallback>
                <p:oleObj name="Equation" r:id="rId4" imgW="6728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358" y="4128247"/>
                        <a:ext cx="1585042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1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Potential and field from equal +ve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4816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205163" cy="351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63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48172"/>
            <a:ext cx="4454098" cy="356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0" y="2321859"/>
            <a:ext cx="2286000" cy="144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783106" y="3505200"/>
            <a:ext cx="2667000" cy="264459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23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9060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Potential along </a:t>
            </a:r>
            <a:r>
              <a:rPr lang="en-US" sz="2800" u="sng">
                <a:solidFill>
                  <a:srgbClr val="FFFF00"/>
                </a:solidFill>
              </a:rPr>
              <a:t>Bisector</a:t>
            </a:r>
            <a:r>
              <a:rPr lang="en-US" sz="2800">
                <a:solidFill>
                  <a:srgbClr val="FFFF00"/>
                </a:solidFill>
              </a:rPr>
              <a:t> Line of Two Equal Positive Charges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95800"/>
            <a:ext cx="8763000" cy="2209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/>
              <a:t>For charges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/>
              <a:t> at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/>
              <a:t> = 0,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/>
              <a:t> =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/>
              <a:t> and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/>
              <a:t>= -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/>
              <a:t>, the potential at a point on the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/>
              <a:t>-axis: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990600" y="838200"/>
            <a:ext cx="6810075" cy="3657601"/>
            <a:chOff x="1143000" y="914400"/>
            <a:chExt cx="6810075" cy="365760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43000" y="2743200"/>
              <a:ext cx="6810075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322458" y="1824947"/>
              <a:ext cx="6549875" cy="737122"/>
            </a:xfrm>
            <a:custGeom>
              <a:avLst/>
              <a:gdLst>
                <a:gd name="connsiteX0" fmla="*/ 0 w 2433917"/>
                <a:gd name="connsiteY0" fmla="*/ 26894 h 1905000"/>
                <a:gd name="connsiteX1" fmla="*/ 309282 w 2433917"/>
                <a:gd name="connsiteY1" fmla="*/ 1385047 h 1905000"/>
                <a:gd name="connsiteX2" fmla="*/ 1210235 w 2433917"/>
                <a:gd name="connsiteY2" fmla="*/ 1896035 h 1905000"/>
                <a:gd name="connsiteX3" fmla="*/ 2124635 w 2433917"/>
                <a:gd name="connsiteY3" fmla="*/ 1331259 h 1905000"/>
                <a:gd name="connsiteX4" fmla="*/ 2433917 w 2433917"/>
                <a:gd name="connsiteY4" fmla="*/ 0 h 1905000"/>
                <a:gd name="connsiteX0" fmla="*/ 0 w 5523227"/>
                <a:gd name="connsiteY0" fmla="*/ 0 h 2519557"/>
                <a:gd name="connsiteX1" fmla="*/ 309282 w 5523227"/>
                <a:gd name="connsiteY1" fmla="*/ 1358153 h 2519557"/>
                <a:gd name="connsiteX2" fmla="*/ 1210235 w 5523227"/>
                <a:gd name="connsiteY2" fmla="*/ 1869141 h 2519557"/>
                <a:gd name="connsiteX3" fmla="*/ 2124635 w 5523227"/>
                <a:gd name="connsiteY3" fmla="*/ 1304365 h 2519557"/>
                <a:gd name="connsiteX4" fmla="*/ 5523227 w 5523227"/>
                <a:gd name="connsiteY4" fmla="*/ 2434896 h 2519557"/>
                <a:gd name="connsiteX0" fmla="*/ 0 w 8648046"/>
                <a:gd name="connsiteY0" fmla="*/ 1168315 h 1278340"/>
                <a:gd name="connsiteX1" fmla="*/ 3434101 w 8648046"/>
                <a:gd name="connsiteY1" fmla="*/ 88579 h 1278340"/>
                <a:gd name="connsiteX2" fmla="*/ 4335054 w 8648046"/>
                <a:gd name="connsiteY2" fmla="*/ 599567 h 1278340"/>
                <a:gd name="connsiteX3" fmla="*/ 5249454 w 8648046"/>
                <a:gd name="connsiteY3" fmla="*/ 34791 h 1278340"/>
                <a:gd name="connsiteX4" fmla="*/ 8648046 w 8648046"/>
                <a:gd name="connsiteY4" fmla="*/ 1165322 h 1278340"/>
                <a:gd name="connsiteX0" fmla="*/ 0 w 8648046"/>
                <a:gd name="connsiteY0" fmla="*/ 1285899 h 1402933"/>
                <a:gd name="connsiteX1" fmla="*/ 3434101 w 8648046"/>
                <a:gd name="connsiteY1" fmla="*/ 206163 h 1402933"/>
                <a:gd name="connsiteX2" fmla="*/ 4459337 w 8648046"/>
                <a:gd name="connsiteY2" fmla="*/ 124 h 1402933"/>
                <a:gd name="connsiteX3" fmla="*/ 5249454 w 8648046"/>
                <a:gd name="connsiteY3" fmla="*/ 152375 h 1402933"/>
                <a:gd name="connsiteX4" fmla="*/ 8648046 w 8648046"/>
                <a:gd name="connsiteY4" fmla="*/ 1282906 h 1402933"/>
                <a:gd name="connsiteX0" fmla="*/ 0 w 8648046"/>
                <a:gd name="connsiteY0" fmla="*/ 1285901 h 1367570"/>
                <a:gd name="connsiteX1" fmla="*/ 4459337 w 8648046"/>
                <a:gd name="connsiteY1" fmla="*/ 126 h 1367570"/>
                <a:gd name="connsiteX2" fmla="*/ 5249454 w 8648046"/>
                <a:gd name="connsiteY2" fmla="*/ 152377 h 1367570"/>
                <a:gd name="connsiteX3" fmla="*/ 8648046 w 8648046"/>
                <a:gd name="connsiteY3" fmla="*/ 1282908 h 1367570"/>
                <a:gd name="connsiteX0" fmla="*/ 0 w 8648046"/>
                <a:gd name="connsiteY0" fmla="*/ 1285777 h 1285777"/>
                <a:gd name="connsiteX1" fmla="*/ 4459337 w 8648046"/>
                <a:gd name="connsiteY1" fmla="*/ 2 h 1285777"/>
                <a:gd name="connsiteX2" fmla="*/ 8648046 w 8648046"/>
                <a:gd name="connsiteY2" fmla="*/ 1282784 h 1285777"/>
                <a:gd name="connsiteX0" fmla="*/ 0 w 8648046"/>
                <a:gd name="connsiteY0" fmla="*/ 1309676 h 1309676"/>
                <a:gd name="connsiteX1" fmla="*/ 4299545 w 8648046"/>
                <a:gd name="connsiteY1" fmla="*/ 0 h 1309676"/>
                <a:gd name="connsiteX2" fmla="*/ 8648046 w 8648046"/>
                <a:gd name="connsiteY2" fmla="*/ 1306683 h 1309676"/>
                <a:gd name="connsiteX0" fmla="*/ 0 w 8648046"/>
                <a:gd name="connsiteY0" fmla="*/ 1309676 h 1309676"/>
                <a:gd name="connsiteX1" fmla="*/ 4352810 w 8648046"/>
                <a:gd name="connsiteY1" fmla="*/ 0 h 1309676"/>
                <a:gd name="connsiteX2" fmla="*/ 8648046 w 8648046"/>
                <a:gd name="connsiteY2" fmla="*/ 1306683 h 1309676"/>
                <a:gd name="connsiteX0" fmla="*/ 0 w 8648046"/>
                <a:gd name="connsiteY0" fmla="*/ 1310088 h 1310088"/>
                <a:gd name="connsiteX1" fmla="*/ 4352810 w 8648046"/>
                <a:gd name="connsiteY1" fmla="*/ 412 h 1310088"/>
                <a:gd name="connsiteX2" fmla="*/ 8648046 w 8648046"/>
                <a:gd name="connsiteY2" fmla="*/ 1307095 h 1310088"/>
                <a:gd name="connsiteX0" fmla="*/ 0 w 8648046"/>
                <a:gd name="connsiteY0" fmla="*/ 1310090 h 1310090"/>
                <a:gd name="connsiteX1" fmla="*/ 4352810 w 8648046"/>
                <a:gd name="connsiteY1" fmla="*/ 414 h 1310090"/>
                <a:gd name="connsiteX2" fmla="*/ 8648046 w 8648046"/>
                <a:gd name="connsiteY2" fmla="*/ 1307097 h 1310090"/>
                <a:gd name="connsiteX0" fmla="*/ 0 w 8648046"/>
                <a:gd name="connsiteY0" fmla="*/ 1310165 h 1310165"/>
                <a:gd name="connsiteX1" fmla="*/ 4352810 w 8648046"/>
                <a:gd name="connsiteY1" fmla="*/ 489 h 1310165"/>
                <a:gd name="connsiteX2" fmla="*/ 8648046 w 8648046"/>
                <a:gd name="connsiteY2" fmla="*/ 1307172 h 131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8046" h="1310165">
                  <a:moveTo>
                    <a:pt x="0" y="1310165"/>
                  </a:moveTo>
                  <a:cubicBezTo>
                    <a:pt x="2029817" y="851088"/>
                    <a:pt x="2165774" y="24889"/>
                    <a:pt x="4352810" y="489"/>
                  </a:cubicBezTo>
                  <a:cubicBezTo>
                    <a:pt x="6539846" y="-23911"/>
                    <a:pt x="6656854" y="872619"/>
                    <a:pt x="8648046" y="1307172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737847" y="914400"/>
              <a:ext cx="1201" cy="36576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33364" y="1810871"/>
              <a:ext cx="750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40325" y="2590800"/>
              <a:ext cx="34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25846" y="2681851"/>
              <a:ext cx="346275" cy="259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45045" y="3688978"/>
              <a:ext cx="346275" cy="259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8878" y="1210235"/>
              <a:ext cx="346275" cy="259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648200" y="1429870"/>
              <a:ext cx="173138" cy="1731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648200" y="3884796"/>
              <a:ext cx="173138" cy="1731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572288" y="2743200"/>
              <a:ext cx="0" cy="1228165"/>
            </a:xfrm>
            <a:prstGeom prst="straightConnector1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585449" y="1495432"/>
              <a:ext cx="0" cy="1228165"/>
            </a:xfrm>
            <a:prstGeom prst="straightConnector1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285136" y="3052721"/>
              <a:ext cx="34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98751" y="1908887"/>
              <a:ext cx="34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733365" y="1516429"/>
              <a:ext cx="2190683" cy="1207168"/>
            </a:xfrm>
            <a:prstGeom prst="straightConnector1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122894" y="1933908"/>
              <a:ext cx="34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651704"/>
              </p:ext>
            </p:extLst>
          </p:nvPr>
        </p:nvGraphicFramePr>
        <p:xfrm>
          <a:off x="3190035" y="5356412"/>
          <a:ext cx="298291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6" name="Equation" r:id="rId4" imgW="1536480" imgH="469800" progId="Equation.DSMT4">
                  <p:embed/>
                </p:oleObj>
              </mc:Choice>
              <mc:Fallback>
                <p:oleObj name="Equation" r:id="rId4" imgW="1536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0035" y="5356412"/>
                        <a:ext cx="2982912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322262" y="3207353"/>
            <a:ext cx="3203174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Now plotting potential along the </a:t>
            </a:r>
            <a:r>
              <a:rPr lang="en-US" sz="2000" i="1" u="sng">
                <a:solidFill>
                  <a:srgbClr val="FFFF00"/>
                </a:solidFill>
              </a:rPr>
              <a:t>y</a:t>
            </a:r>
            <a:r>
              <a:rPr lang="en-US" sz="2000" u="sng">
                <a:solidFill>
                  <a:srgbClr val="FFFF00"/>
                </a:solidFill>
              </a:rPr>
              <a:t>-axis</a:t>
            </a:r>
            <a:r>
              <a:rPr lang="en-US" sz="2000">
                <a:solidFill>
                  <a:srgbClr val="FFFF00"/>
                </a:solidFill>
              </a:rPr>
              <a:t>, not the </a:t>
            </a:r>
            <a:r>
              <a:rPr lang="en-US" sz="2000" i="1">
                <a:solidFill>
                  <a:srgbClr val="FFFF00"/>
                </a:solidFill>
              </a:rPr>
              <a:t>x</a:t>
            </a:r>
            <a:r>
              <a:rPr lang="en-US" sz="2000">
                <a:solidFill>
                  <a:srgbClr val="FFFF00"/>
                </a:solidFill>
              </a:rPr>
              <a:t>-axis!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Note</a:t>
            </a:r>
            <a:r>
              <a:rPr lang="en-US"/>
              <a:t>: same formula will work on axis for a </a:t>
            </a:r>
            <a:r>
              <a:rPr lang="en-US">
                <a:solidFill>
                  <a:srgbClr val="FFFF00"/>
                </a:solidFill>
              </a:rPr>
              <a:t>ring</a:t>
            </a:r>
            <a:r>
              <a:rPr lang="en-US"/>
              <a:t> of charge, 2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/>
              <a:t> becomes total charge, </a:t>
            </a:r>
            <a:r>
              <a:rPr lang="en-US" i="1"/>
              <a:t>a</a:t>
            </a:r>
            <a:r>
              <a:rPr lang="en-US"/>
              <a:t> radius.</a:t>
            </a:r>
          </a:p>
        </p:txBody>
      </p:sp>
    </p:spTree>
    <p:extLst>
      <p:ext uri="{BB962C8B-B14F-4D97-AF65-F5344CB8AC3E}">
        <p14:creationId xmlns:p14="http://schemas.microsoft.com/office/powerpoint/2010/main" val="1870539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Potential from a short line of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3885"/>
            <a:ext cx="5638800" cy="4525963"/>
          </a:xfrm>
        </p:spPr>
        <p:txBody>
          <a:bodyPr/>
          <a:lstStyle/>
          <a:p>
            <a:r>
              <a:rPr lang="en-US" dirty="0"/>
              <a:t>Rod of length 2</a:t>
            </a:r>
            <a:r>
              <a:rPr lang="en-US" dirty="0">
                <a:sym typeface="MT Extra"/>
              </a:rPr>
              <a:t></a:t>
            </a:r>
            <a:r>
              <a:rPr lang="en-US" dirty="0"/>
              <a:t> has uniform charge density </a:t>
            </a:r>
            <a:r>
              <a:rPr lang="en-US" i="1" dirty="0">
                <a:sym typeface="Symbol"/>
              </a:rPr>
              <a:t></a:t>
            </a:r>
            <a:r>
              <a:rPr lang="en-US" dirty="0">
                <a:sym typeface="Symbol"/>
              </a:rPr>
              <a:t>, 2</a:t>
            </a:r>
            <a:r>
              <a:rPr lang="en-US" dirty="0">
                <a:sym typeface="MT Extra"/>
              </a:rPr>
              <a:t></a:t>
            </a:r>
            <a:r>
              <a:rPr lang="en-US" i="1" dirty="0">
                <a:sym typeface="Symbol"/>
              </a:rPr>
              <a:t> =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i="1" dirty="0">
                <a:sym typeface="Symbol"/>
              </a:rPr>
              <a:t>.  </a:t>
            </a:r>
            <a:r>
              <a:rPr lang="en-US" dirty="0">
                <a:sym typeface="Symbol"/>
              </a:rPr>
              <a:t>What is the potential at a point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dirty="0">
                <a:sym typeface="Symbol"/>
              </a:rPr>
              <a:t> in the bisector plane?</a:t>
            </a:r>
          </a:p>
          <a:p>
            <a:r>
              <a:rPr lang="en-US" dirty="0">
                <a:sym typeface="Symbol"/>
              </a:rPr>
              <a:t>The potential at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dirty="0">
                <a:sym typeface="Symbol"/>
              </a:rPr>
              <a:t> from the charge between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dirty="0">
                <a:sym typeface="Symbol"/>
              </a:rPr>
              <a:t> + </a:t>
            </a:r>
            <a:r>
              <a:rPr lang="en-US" dirty="0">
                <a:solidFill>
                  <a:srgbClr val="FFFF00"/>
                </a:solidFill>
                <a:sym typeface="Symbol"/>
              </a:rPr>
              <a:t></a:t>
            </a:r>
            <a:r>
              <a:rPr lang="en-US" baseline="30000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>
                <a:sym typeface="Symbol"/>
              </a:rPr>
              <a:t> is</a:t>
            </a: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So the total potential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640" y="1600200"/>
            <a:ext cx="2438400" cy="45259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7793"/>
              </p:ext>
            </p:extLst>
          </p:nvPr>
        </p:nvGraphicFramePr>
        <p:xfrm>
          <a:off x="2208213" y="3965665"/>
          <a:ext cx="29210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4" name="Equation" r:id="rId4" imgW="1574640" imgH="469800" progId="Equation.DSMT4">
                  <p:embed/>
                </p:oleObj>
              </mc:Choice>
              <mc:Fallback>
                <p:oleObj name="Equation" r:id="rId4" imgW="15746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8213" y="3965665"/>
                        <a:ext cx="2921000" cy="87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047202"/>
              </p:ext>
            </p:extLst>
          </p:nvPr>
        </p:nvGraphicFramePr>
        <p:xfrm>
          <a:off x="826770" y="5537562"/>
          <a:ext cx="4570939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5" name="Equation" r:id="rId6" imgW="2489040" imgH="533160" progId="Equation.DSMT4">
                  <p:embed/>
                </p:oleObj>
              </mc:Choice>
              <mc:Fallback>
                <p:oleObj name="Equation" r:id="rId6" imgW="24890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6770" y="5537562"/>
                        <a:ext cx="4570939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248400" y="2209800"/>
            <a:ext cx="2438400" cy="3581400"/>
            <a:chOff x="6248400" y="2209800"/>
            <a:chExt cx="2438400" cy="3581400"/>
          </a:xfrm>
        </p:grpSpPr>
        <p:sp>
          <p:nvSpPr>
            <p:cNvPr id="5" name="Rectangle 4"/>
            <p:cNvSpPr/>
            <p:nvPr/>
          </p:nvSpPr>
          <p:spPr>
            <a:xfrm>
              <a:off x="6248400" y="5181600"/>
              <a:ext cx="24384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7467600" y="2209800"/>
              <a:ext cx="0" cy="3581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8153400" y="5181600"/>
              <a:ext cx="2286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H="1" flipV="1">
              <a:off x="7467600" y="3429000"/>
              <a:ext cx="800100" cy="1752600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467600" y="5410200"/>
              <a:ext cx="800100" cy="0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86600" y="413789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1023" y="5323257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67600" y="318516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7376160" y="3451860"/>
              <a:ext cx="0" cy="1729740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866753" y="408074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57800" y="645437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Great – but what does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 look like?</a:t>
            </a:r>
          </a:p>
        </p:txBody>
      </p:sp>
    </p:spTree>
    <p:extLst>
      <p:ext uri="{BB962C8B-B14F-4D97-AF65-F5344CB8AC3E}">
        <p14:creationId xmlns:p14="http://schemas.microsoft.com/office/powerpoint/2010/main" val="953506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Potential from a short line of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5638800" cy="5486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does this look like at a large distance           ? </a:t>
            </a:r>
          </a:p>
          <a:p>
            <a:r>
              <a:rPr lang="en-US" dirty="0"/>
              <a:t>Useful math approximations:  for </a:t>
            </a:r>
            <a:r>
              <a:rPr lang="en-US" u="sng" dirty="0"/>
              <a:t>small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,</a:t>
            </a:r>
          </a:p>
          <a:p>
            <a:r>
              <a:rPr lang="en-US" dirty="0"/>
              <a:t>So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5181600"/>
            <a:ext cx="2438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467600" y="22098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821647"/>
              </p:ext>
            </p:extLst>
          </p:nvPr>
        </p:nvGraphicFramePr>
        <p:xfrm>
          <a:off x="991661" y="1295400"/>
          <a:ext cx="4570939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9" name="Equation" r:id="rId4" imgW="2489040" imgH="533160" progId="Equation.DSMT4">
                  <p:embed/>
                </p:oleObj>
              </mc:Choice>
              <mc:Fallback>
                <p:oleObj name="Equation" r:id="rId4" imgW="24890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1661" y="1295400"/>
                        <a:ext cx="4570939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8153400" y="5181600"/>
            <a:ext cx="228600" cy="457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7467600" y="3429000"/>
            <a:ext cx="800100" cy="175260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467600" y="5410200"/>
            <a:ext cx="800100" cy="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2800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41023" y="532325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20526"/>
              </p:ext>
            </p:extLst>
          </p:nvPr>
        </p:nvGraphicFramePr>
        <p:xfrm>
          <a:off x="2156012" y="2740119"/>
          <a:ext cx="8396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00" name="Equation" r:id="rId6" imgW="393480" imgH="203040" progId="Equation.DSMT4">
                  <p:embed/>
                </p:oleObj>
              </mc:Choice>
              <mc:Fallback>
                <p:oleObj name="Equation" r:id="rId6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56012" y="2740119"/>
                        <a:ext cx="839687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290221"/>
              </p:ext>
            </p:extLst>
          </p:nvPr>
        </p:nvGraphicFramePr>
        <p:xfrm>
          <a:off x="2088777" y="3570942"/>
          <a:ext cx="3854687" cy="57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01" name="Equation" r:id="rId8" imgW="1879560" imgH="279360" progId="Equation.DSMT4">
                  <p:embed/>
                </p:oleObj>
              </mc:Choice>
              <mc:Fallback>
                <p:oleObj name="Equation" r:id="rId8" imgW="1879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88777" y="3570942"/>
                        <a:ext cx="3854687" cy="572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40876"/>
              </p:ext>
            </p:extLst>
          </p:nvPr>
        </p:nvGraphicFramePr>
        <p:xfrm>
          <a:off x="1219200" y="4479216"/>
          <a:ext cx="4920915" cy="93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02" name="Equation" r:id="rId10" imgW="2819160" imgH="533160" progId="Equation.DSMT4">
                  <p:embed/>
                </p:oleObj>
              </mc:Choice>
              <mc:Fallback>
                <p:oleObj name="Equation" r:id="rId10" imgW="28191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19200" y="4479216"/>
                        <a:ext cx="4920915" cy="930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885609"/>
              </p:ext>
            </p:extLst>
          </p:nvPr>
        </p:nvGraphicFramePr>
        <p:xfrm>
          <a:off x="1613647" y="5549153"/>
          <a:ext cx="3673764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03" name="Equation" r:id="rId12" imgW="1879560" imgH="419040" progId="Equation.DSMT4">
                  <p:embed/>
                </p:oleObj>
              </mc:Choice>
              <mc:Fallback>
                <p:oleObj name="Equation" r:id="rId12" imgW="1879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13647" y="5549153"/>
                        <a:ext cx="3673764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12377" y="3281082"/>
            <a:ext cx="5791200" cy="876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010" y="64008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Bottom line</a:t>
            </a:r>
            <a:r>
              <a:rPr lang="en-US" dirty="0">
                <a:solidFill>
                  <a:srgbClr val="FF0000"/>
                </a:solidFill>
              </a:rPr>
              <a:t>: at distances large compared with the size of the line, it looks like a point charge.</a:t>
            </a:r>
          </a:p>
        </p:txBody>
      </p:sp>
    </p:spTree>
    <p:extLst>
      <p:ext uri="{BB962C8B-B14F-4D97-AF65-F5344CB8AC3E}">
        <p14:creationId xmlns:p14="http://schemas.microsoft.com/office/powerpoint/2010/main" val="576392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Potential from a </a:t>
            </a:r>
            <a:r>
              <a:rPr lang="en-US" i="1">
                <a:solidFill>
                  <a:srgbClr val="FFFF00"/>
                </a:solidFill>
              </a:rPr>
              <a:t>long</a:t>
            </a:r>
            <a:r>
              <a:rPr lang="en-US">
                <a:solidFill>
                  <a:srgbClr val="FFFF00"/>
                </a:solidFill>
              </a:rPr>
              <a:t> line of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Let’s take a conducting cylinder, radius </a:t>
            </a:r>
            <a:r>
              <a:rPr lang="en-US" i="1"/>
              <a:t>R</a:t>
            </a:r>
            <a:r>
              <a:rPr lang="en-US"/>
              <a:t>.  </a:t>
            </a:r>
          </a:p>
          <a:p>
            <a:r>
              <a:rPr lang="en-US"/>
              <a:t>If the charge per unit length of cylinder is </a:t>
            </a:r>
            <a:r>
              <a:rPr lang="en-US" i="1">
                <a:sym typeface="Symbol"/>
              </a:rPr>
              <a:t></a:t>
            </a:r>
            <a:r>
              <a:rPr lang="en-US">
                <a:sym typeface="Symbol"/>
              </a:rPr>
              <a:t>, the external electric field points radially outwards, from symmetry, and has magnitude </a:t>
            </a:r>
            <a:r>
              <a:rPr lang="en-US" i="1">
                <a:sym typeface="Symbol"/>
              </a:rPr>
              <a:t>E</a:t>
            </a:r>
            <a:r>
              <a:rPr lang="en-US">
                <a:sym typeface="Symbol"/>
              </a:rPr>
              <a:t>(</a:t>
            </a:r>
            <a:r>
              <a:rPr lang="en-US" i="1">
                <a:sym typeface="Symbol"/>
              </a:rPr>
              <a:t>r</a:t>
            </a:r>
            <a:r>
              <a:rPr lang="en-US">
                <a:sym typeface="Symbol"/>
              </a:rPr>
              <a:t>) = 2</a:t>
            </a:r>
            <a:r>
              <a:rPr lang="en-US" i="1">
                <a:sym typeface="Symbol"/>
              </a:rPr>
              <a:t>k</a:t>
            </a:r>
            <a:r>
              <a:rPr lang="en-US">
                <a:sym typeface="Symbol"/>
              </a:rPr>
              <a:t>/</a:t>
            </a:r>
            <a:r>
              <a:rPr lang="en-US" i="1">
                <a:sym typeface="Symbol"/>
              </a:rPr>
              <a:t>r</a:t>
            </a:r>
            <a:r>
              <a:rPr lang="en-US">
                <a:sym typeface="Symbol"/>
              </a:rPr>
              <a:t>, from Gauss’s theorem.</a:t>
            </a:r>
          </a:p>
          <a:p>
            <a:pPr marL="0" indent="0">
              <a:buNone/>
            </a:pPr>
            <a:endParaRPr lang="en-US" sz="1500">
              <a:sym typeface="Symbol"/>
            </a:endParaRPr>
          </a:p>
          <a:p>
            <a:r>
              <a:rPr lang="en-US">
                <a:sym typeface="Symbol"/>
              </a:rPr>
              <a:t>So</a:t>
            </a:r>
          </a:p>
          <a:p>
            <a:endParaRPr lang="en-US">
              <a:sym typeface="Symbol"/>
            </a:endParaRPr>
          </a:p>
          <a:p>
            <a:endParaRPr lang="en-US">
              <a:sym typeface="Symbol"/>
            </a:endParaRPr>
          </a:p>
          <a:p>
            <a:r>
              <a:rPr lang="en-US">
                <a:sym typeface="Symbol"/>
              </a:rPr>
              <a:t>Notice that for an infinitely long wire, the potential keeps on increasing with </a:t>
            </a:r>
            <a:r>
              <a:rPr lang="en-US" i="1">
                <a:sym typeface="Symbol"/>
              </a:rPr>
              <a:t>r</a:t>
            </a:r>
            <a:r>
              <a:rPr lang="en-US">
                <a:sym typeface="Symbol"/>
              </a:rPr>
              <a:t> </a:t>
            </a:r>
            <a:r>
              <a:rPr lang="en-US">
                <a:solidFill>
                  <a:srgbClr val="FFFF00"/>
                </a:solidFill>
                <a:sym typeface="Symbol"/>
              </a:rPr>
              <a:t>for ever</a:t>
            </a:r>
            <a:r>
              <a:rPr lang="en-US">
                <a:sym typeface="Symbol"/>
              </a:rPr>
              <a:t>: we can’t set it to zero at infinity! 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76493"/>
              </p:ext>
            </p:extLst>
          </p:nvPr>
        </p:nvGraphicFramePr>
        <p:xfrm>
          <a:off x="1447800" y="3505200"/>
          <a:ext cx="61515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5" name="Equation" r:id="rId4" imgW="2831760" imgH="736560" progId="Equation.DSMT4">
                  <p:embed/>
                </p:oleObj>
              </mc:Choice>
              <mc:Fallback>
                <p:oleObj name="Equation" r:id="rId4" imgW="28317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3505200"/>
                        <a:ext cx="6151563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71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07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Today’s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016" y="2292534"/>
            <a:ext cx="7696200" cy="3048000"/>
          </a:xfrm>
        </p:spPr>
        <p:txBody>
          <a:bodyPr/>
          <a:lstStyle/>
          <a:p>
            <a:r>
              <a:rPr lang="en-US" dirty="0"/>
              <a:t>Field lines and </a:t>
            </a:r>
            <a:r>
              <a:rPr lang="en-US" dirty="0" err="1"/>
              <a:t>equipotentials</a:t>
            </a:r>
            <a:endParaRPr lang="en-US" dirty="0"/>
          </a:p>
          <a:p>
            <a:r>
              <a:rPr lang="en-US" dirty="0"/>
              <a:t>Partial derivatives</a:t>
            </a:r>
          </a:p>
          <a:p>
            <a:r>
              <a:rPr lang="en-US" dirty="0"/>
              <a:t>Potential along a line from two charges</a:t>
            </a:r>
          </a:p>
          <a:p>
            <a:r>
              <a:rPr lang="en-US" dirty="0"/>
              <a:t>Electric breakdown of air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Potential along Line of Centers of Two Equal but </a:t>
            </a:r>
            <a:r>
              <a:rPr lang="en-US" u="sng">
                <a:solidFill>
                  <a:srgbClr val="FFFF00"/>
                </a:solidFill>
              </a:rPr>
              <a:t>Opposite</a:t>
            </a:r>
            <a:r>
              <a:rPr lang="en-US">
                <a:solidFill>
                  <a:srgbClr val="FFFF00"/>
                </a:solidFill>
              </a:rPr>
              <a:t> Charges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D </a:t>
            </a:r>
          </a:p>
        </p:txBody>
      </p:sp>
      <p:sp>
        <p:nvSpPr>
          <p:cNvPr id="6" name="Freeform 5"/>
          <p:cNvSpPr/>
          <p:nvPr/>
        </p:nvSpPr>
        <p:spPr>
          <a:xfrm>
            <a:off x="13447" y="1447800"/>
            <a:ext cx="2348753" cy="2187389"/>
          </a:xfrm>
          <a:custGeom>
            <a:avLst/>
            <a:gdLst>
              <a:gd name="connsiteX0" fmla="*/ 2245659 w 2245659"/>
              <a:gd name="connsiteY0" fmla="*/ 0 h 3065929"/>
              <a:gd name="connsiteX1" fmla="*/ 1815353 w 2245659"/>
              <a:gd name="connsiteY1" fmla="*/ 1855694 h 3065929"/>
              <a:gd name="connsiteX2" fmla="*/ 887506 w 2245659"/>
              <a:gd name="connsiteY2" fmla="*/ 2796988 h 3065929"/>
              <a:gd name="connsiteX3" fmla="*/ 0 w 2245659"/>
              <a:gd name="connsiteY3" fmla="*/ 3065929 h 3065929"/>
              <a:gd name="connsiteX4" fmla="*/ 0 w 2245659"/>
              <a:gd name="connsiteY4" fmla="*/ 3065929 h 3065929"/>
              <a:gd name="connsiteX0" fmla="*/ 2245659 w 2268071"/>
              <a:gd name="connsiteY0" fmla="*/ 40342 h 3106271"/>
              <a:gd name="connsiteX1" fmla="*/ 2196353 w 2268071"/>
              <a:gd name="connsiteY1" fmla="*/ 309282 h 3106271"/>
              <a:gd name="connsiteX2" fmla="*/ 1815353 w 2268071"/>
              <a:gd name="connsiteY2" fmla="*/ 1896036 h 3106271"/>
              <a:gd name="connsiteX3" fmla="*/ 887506 w 2268071"/>
              <a:gd name="connsiteY3" fmla="*/ 2837330 h 3106271"/>
              <a:gd name="connsiteX4" fmla="*/ 0 w 2268071"/>
              <a:gd name="connsiteY4" fmla="*/ 3106271 h 3106271"/>
              <a:gd name="connsiteX5" fmla="*/ 0 w 2268071"/>
              <a:gd name="connsiteY5" fmla="*/ 3106271 h 3106271"/>
              <a:gd name="connsiteX0" fmla="*/ 2245659 w 2245659"/>
              <a:gd name="connsiteY0" fmla="*/ 0 h 3065929"/>
              <a:gd name="connsiteX1" fmla="*/ 1815353 w 2245659"/>
              <a:gd name="connsiteY1" fmla="*/ 1855694 h 3065929"/>
              <a:gd name="connsiteX2" fmla="*/ 887506 w 2245659"/>
              <a:gd name="connsiteY2" fmla="*/ 2796988 h 3065929"/>
              <a:gd name="connsiteX3" fmla="*/ 0 w 2245659"/>
              <a:gd name="connsiteY3" fmla="*/ 3065929 h 3065929"/>
              <a:gd name="connsiteX4" fmla="*/ 0 w 2245659"/>
              <a:gd name="connsiteY4" fmla="*/ 3065929 h 3065929"/>
              <a:gd name="connsiteX0" fmla="*/ 2196353 w 2196353"/>
              <a:gd name="connsiteY0" fmla="*/ 0 h 2796989"/>
              <a:gd name="connsiteX1" fmla="*/ 1815353 w 2196353"/>
              <a:gd name="connsiteY1" fmla="*/ 1586754 h 2796989"/>
              <a:gd name="connsiteX2" fmla="*/ 887506 w 2196353"/>
              <a:gd name="connsiteY2" fmla="*/ 2528048 h 2796989"/>
              <a:gd name="connsiteX3" fmla="*/ 0 w 2196353"/>
              <a:gd name="connsiteY3" fmla="*/ 2796989 h 2796989"/>
              <a:gd name="connsiteX4" fmla="*/ 0 w 2196353"/>
              <a:gd name="connsiteY4" fmla="*/ 2796989 h 2796989"/>
              <a:gd name="connsiteX0" fmla="*/ 2196353 w 2196353"/>
              <a:gd name="connsiteY0" fmla="*/ 188259 h 2985248"/>
              <a:gd name="connsiteX1" fmla="*/ 2120153 w 2196353"/>
              <a:gd name="connsiteY1" fmla="*/ 264459 h 2985248"/>
              <a:gd name="connsiteX2" fmla="*/ 1815353 w 2196353"/>
              <a:gd name="connsiteY2" fmla="*/ 1775013 h 2985248"/>
              <a:gd name="connsiteX3" fmla="*/ 887506 w 2196353"/>
              <a:gd name="connsiteY3" fmla="*/ 2716307 h 2985248"/>
              <a:gd name="connsiteX4" fmla="*/ 0 w 2196353"/>
              <a:gd name="connsiteY4" fmla="*/ 2985248 h 2985248"/>
              <a:gd name="connsiteX5" fmla="*/ 0 w 2196353"/>
              <a:gd name="connsiteY5" fmla="*/ 2985248 h 2985248"/>
              <a:gd name="connsiteX0" fmla="*/ 2120153 w 2120153"/>
              <a:gd name="connsiteY0" fmla="*/ 0 h 2720789"/>
              <a:gd name="connsiteX1" fmla="*/ 1815353 w 2120153"/>
              <a:gd name="connsiteY1" fmla="*/ 1510554 h 2720789"/>
              <a:gd name="connsiteX2" fmla="*/ 887506 w 2120153"/>
              <a:gd name="connsiteY2" fmla="*/ 2451848 h 2720789"/>
              <a:gd name="connsiteX3" fmla="*/ 0 w 2120153"/>
              <a:gd name="connsiteY3" fmla="*/ 2720789 h 2720789"/>
              <a:gd name="connsiteX4" fmla="*/ 0 w 2120153"/>
              <a:gd name="connsiteY4" fmla="*/ 2720789 h 2720789"/>
              <a:gd name="connsiteX0" fmla="*/ 2196353 w 2196353"/>
              <a:gd name="connsiteY0" fmla="*/ 0 h 2263589"/>
              <a:gd name="connsiteX1" fmla="*/ 1815353 w 2196353"/>
              <a:gd name="connsiteY1" fmla="*/ 1053354 h 2263589"/>
              <a:gd name="connsiteX2" fmla="*/ 887506 w 2196353"/>
              <a:gd name="connsiteY2" fmla="*/ 1994648 h 2263589"/>
              <a:gd name="connsiteX3" fmla="*/ 0 w 2196353"/>
              <a:gd name="connsiteY3" fmla="*/ 2263589 h 2263589"/>
              <a:gd name="connsiteX4" fmla="*/ 0 w 2196353"/>
              <a:gd name="connsiteY4" fmla="*/ 2263589 h 2263589"/>
              <a:gd name="connsiteX0" fmla="*/ 2196353 w 2412253"/>
              <a:gd name="connsiteY0" fmla="*/ 99359 h 2362948"/>
              <a:gd name="connsiteX1" fmla="*/ 2348753 w 2412253"/>
              <a:gd name="connsiteY1" fmla="*/ 175559 h 2362948"/>
              <a:gd name="connsiteX2" fmla="*/ 1815353 w 2412253"/>
              <a:gd name="connsiteY2" fmla="*/ 1152713 h 2362948"/>
              <a:gd name="connsiteX3" fmla="*/ 887506 w 2412253"/>
              <a:gd name="connsiteY3" fmla="*/ 2094007 h 2362948"/>
              <a:gd name="connsiteX4" fmla="*/ 0 w 2412253"/>
              <a:gd name="connsiteY4" fmla="*/ 2362948 h 2362948"/>
              <a:gd name="connsiteX5" fmla="*/ 0 w 2412253"/>
              <a:gd name="connsiteY5" fmla="*/ 2362948 h 2362948"/>
              <a:gd name="connsiteX0" fmla="*/ 2196353 w 2412253"/>
              <a:gd name="connsiteY0" fmla="*/ 99359 h 2362948"/>
              <a:gd name="connsiteX1" fmla="*/ 2348753 w 2412253"/>
              <a:gd name="connsiteY1" fmla="*/ 175559 h 2362948"/>
              <a:gd name="connsiteX2" fmla="*/ 1815353 w 2412253"/>
              <a:gd name="connsiteY2" fmla="*/ 1152713 h 2362948"/>
              <a:gd name="connsiteX3" fmla="*/ 887506 w 2412253"/>
              <a:gd name="connsiteY3" fmla="*/ 2094007 h 2362948"/>
              <a:gd name="connsiteX4" fmla="*/ 0 w 2412253"/>
              <a:gd name="connsiteY4" fmla="*/ 2362948 h 2362948"/>
              <a:gd name="connsiteX5" fmla="*/ 0 w 2412253"/>
              <a:gd name="connsiteY5" fmla="*/ 2362948 h 2362948"/>
              <a:gd name="connsiteX0" fmla="*/ 2348753 w 2348753"/>
              <a:gd name="connsiteY0" fmla="*/ 0 h 2187389"/>
              <a:gd name="connsiteX1" fmla="*/ 1815353 w 2348753"/>
              <a:gd name="connsiteY1" fmla="*/ 977154 h 2187389"/>
              <a:gd name="connsiteX2" fmla="*/ 887506 w 2348753"/>
              <a:gd name="connsiteY2" fmla="*/ 1918448 h 2187389"/>
              <a:gd name="connsiteX3" fmla="*/ 0 w 2348753"/>
              <a:gd name="connsiteY3" fmla="*/ 2187389 h 2187389"/>
              <a:gd name="connsiteX4" fmla="*/ 0 w 2348753"/>
              <a:gd name="connsiteY4" fmla="*/ 2187389 h 2187389"/>
              <a:gd name="connsiteX0" fmla="*/ 2348753 w 2348753"/>
              <a:gd name="connsiteY0" fmla="*/ 0 h 2187389"/>
              <a:gd name="connsiteX1" fmla="*/ 2043953 w 2348753"/>
              <a:gd name="connsiteY1" fmla="*/ 1066800 h 2187389"/>
              <a:gd name="connsiteX2" fmla="*/ 887506 w 2348753"/>
              <a:gd name="connsiteY2" fmla="*/ 1918448 h 2187389"/>
              <a:gd name="connsiteX3" fmla="*/ 0 w 2348753"/>
              <a:gd name="connsiteY3" fmla="*/ 2187389 h 2187389"/>
              <a:gd name="connsiteX4" fmla="*/ 0 w 2348753"/>
              <a:gd name="connsiteY4" fmla="*/ 2187389 h 2187389"/>
              <a:gd name="connsiteX0" fmla="*/ 2348753 w 2348753"/>
              <a:gd name="connsiteY0" fmla="*/ 0 h 2187389"/>
              <a:gd name="connsiteX1" fmla="*/ 2043953 w 2348753"/>
              <a:gd name="connsiteY1" fmla="*/ 1066800 h 2187389"/>
              <a:gd name="connsiteX2" fmla="*/ 1205753 w 2348753"/>
              <a:gd name="connsiteY2" fmla="*/ 1905000 h 2187389"/>
              <a:gd name="connsiteX3" fmla="*/ 0 w 2348753"/>
              <a:gd name="connsiteY3" fmla="*/ 2187389 h 2187389"/>
              <a:gd name="connsiteX4" fmla="*/ 0 w 2348753"/>
              <a:gd name="connsiteY4" fmla="*/ 2187389 h 218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8753" h="2187389">
                <a:moveTo>
                  <a:pt x="2348753" y="0"/>
                </a:moveTo>
                <a:cubicBezTo>
                  <a:pt x="2285253" y="175559"/>
                  <a:pt x="2234453" y="749300"/>
                  <a:pt x="2043953" y="1066800"/>
                </a:cubicBezTo>
                <a:cubicBezTo>
                  <a:pt x="1853453" y="1384300"/>
                  <a:pt x="1546412" y="1718235"/>
                  <a:pt x="1205753" y="1905000"/>
                </a:cubicBezTo>
                <a:cubicBezTo>
                  <a:pt x="865094" y="2091765"/>
                  <a:pt x="200959" y="2140324"/>
                  <a:pt x="0" y="2187389"/>
                </a:cubicBezTo>
                <a:lnTo>
                  <a:pt x="0" y="2187389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 flipV="1">
            <a:off x="6934200" y="4262717"/>
            <a:ext cx="2173941" cy="2823883"/>
          </a:xfrm>
          <a:custGeom>
            <a:avLst/>
            <a:gdLst>
              <a:gd name="connsiteX0" fmla="*/ 2245659 w 2245659"/>
              <a:gd name="connsiteY0" fmla="*/ 0 h 3065929"/>
              <a:gd name="connsiteX1" fmla="*/ 1815353 w 2245659"/>
              <a:gd name="connsiteY1" fmla="*/ 1855694 h 3065929"/>
              <a:gd name="connsiteX2" fmla="*/ 887506 w 2245659"/>
              <a:gd name="connsiteY2" fmla="*/ 2796988 h 3065929"/>
              <a:gd name="connsiteX3" fmla="*/ 0 w 2245659"/>
              <a:gd name="connsiteY3" fmla="*/ 3065929 h 3065929"/>
              <a:gd name="connsiteX4" fmla="*/ 0 w 2245659"/>
              <a:gd name="connsiteY4" fmla="*/ 3065929 h 3065929"/>
              <a:gd name="connsiteX0" fmla="*/ 2097741 w 2097741"/>
              <a:gd name="connsiteY0" fmla="*/ 0 h 2671483"/>
              <a:gd name="connsiteX1" fmla="*/ 1815353 w 2097741"/>
              <a:gd name="connsiteY1" fmla="*/ 1461248 h 2671483"/>
              <a:gd name="connsiteX2" fmla="*/ 887506 w 2097741"/>
              <a:gd name="connsiteY2" fmla="*/ 2402542 h 2671483"/>
              <a:gd name="connsiteX3" fmla="*/ 0 w 2097741"/>
              <a:gd name="connsiteY3" fmla="*/ 2671483 h 2671483"/>
              <a:gd name="connsiteX4" fmla="*/ 0 w 2097741"/>
              <a:gd name="connsiteY4" fmla="*/ 2671483 h 2671483"/>
              <a:gd name="connsiteX0" fmla="*/ 2097741 w 2221006"/>
              <a:gd name="connsiteY0" fmla="*/ 395941 h 3067424"/>
              <a:gd name="connsiteX1" fmla="*/ 2173941 w 2221006"/>
              <a:gd name="connsiteY1" fmla="*/ 243541 h 3067424"/>
              <a:gd name="connsiteX2" fmla="*/ 1815353 w 2221006"/>
              <a:gd name="connsiteY2" fmla="*/ 1857189 h 3067424"/>
              <a:gd name="connsiteX3" fmla="*/ 887506 w 2221006"/>
              <a:gd name="connsiteY3" fmla="*/ 2798483 h 3067424"/>
              <a:gd name="connsiteX4" fmla="*/ 0 w 2221006"/>
              <a:gd name="connsiteY4" fmla="*/ 3067424 h 3067424"/>
              <a:gd name="connsiteX5" fmla="*/ 0 w 2221006"/>
              <a:gd name="connsiteY5" fmla="*/ 3067424 h 3067424"/>
              <a:gd name="connsiteX0" fmla="*/ 2173941 w 2173941"/>
              <a:gd name="connsiteY0" fmla="*/ 0 h 2823883"/>
              <a:gd name="connsiteX1" fmla="*/ 1815353 w 2173941"/>
              <a:gd name="connsiteY1" fmla="*/ 1613648 h 2823883"/>
              <a:gd name="connsiteX2" fmla="*/ 887506 w 2173941"/>
              <a:gd name="connsiteY2" fmla="*/ 2554942 h 2823883"/>
              <a:gd name="connsiteX3" fmla="*/ 0 w 2173941"/>
              <a:gd name="connsiteY3" fmla="*/ 2823883 h 2823883"/>
              <a:gd name="connsiteX4" fmla="*/ 0 w 2173941"/>
              <a:gd name="connsiteY4" fmla="*/ 2823883 h 282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3941" h="2823883">
                <a:moveTo>
                  <a:pt x="2173941" y="0"/>
                </a:moveTo>
                <a:cubicBezTo>
                  <a:pt x="2126876" y="243541"/>
                  <a:pt x="2029759" y="1187824"/>
                  <a:pt x="1815353" y="1613648"/>
                </a:cubicBezTo>
                <a:cubicBezTo>
                  <a:pt x="1600947" y="2039472"/>
                  <a:pt x="1190065" y="2353236"/>
                  <a:pt x="887506" y="2554942"/>
                </a:cubicBezTo>
                <a:cubicBezTo>
                  <a:pt x="584947" y="2756648"/>
                  <a:pt x="0" y="2823883"/>
                  <a:pt x="0" y="2823883"/>
                </a:cubicBezTo>
                <a:lnTo>
                  <a:pt x="0" y="282388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048001" y="1326779"/>
            <a:ext cx="3124200" cy="5531222"/>
          </a:xfrm>
          <a:custGeom>
            <a:avLst/>
            <a:gdLst>
              <a:gd name="connsiteX0" fmla="*/ 0 w 2433917"/>
              <a:gd name="connsiteY0" fmla="*/ 26894 h 1905000"/>
              <a:gd name="connsiteX1" fmla="*/ 309282 w 2433917"/>
              <a:gd name="connsiteY1" fmla="*/ 1385047 h 1905000"/>
              <a:gd name="connsiteX2" fmla="*/ 1210235 w 2433917"/>
              <a:gd name="connsiteY2" fmla="*/ 1896035 h 1905000"/>
              <a:gd name="connsiteX3" fmla="*/ 2124635 w 2433917"/>
              <a:gd name="connsiteY3" fmla="*/ 1331259 h 1905000"/>
              <a:gd name="connsiteX4" fmla="*/ 2433917 w 2433917"/>
              <a:gd name="connsiteY4" fmla="*/ 0 h 1905000"/>
              <a:gd name="connsiteX0" fmla="*/ 0 w 2433917"/>
              <a:gd name="connsiteY0" fmla="*/ 26894 h 2496670"/>
              <a:gd name="connsiteX1" fmla="*/ 309282 w 2433917"/>
              <a:gd name="connsiteY1" fmla="*/ 1385047 h 2496670"/>
              <a:gd name="connsiteX2" fmla="*/ 1210235 w 2433917"/>
              <a:gd name="connsiteY2" fmla="*/ 2487705 h 2496670"/>
              <a:gd name="connsiteX3" fmla="*/ 2124635 w 2433917"/>
              <a:gd name="connsiteY3" fmla="*/ 1331259 h 2496670"/>
              <a:gd name="connsiteX4" fmla="*/ 2433917 w 2433917"/>
              <a:gd name="connsiteY4" fmla="*/ 0 h 2496670"/>
              <a:gd name="connsiteX0" fmla="*/ 0 w 2433917"/>
              <a:gd name="connsiteY0" fmla="*/ 26894 h 3969122"/>
              <a:gd name="connsiteX1" fmla="*/ 309282 w 2433917"/>
              <a:gd name="connsiteY1" fmla="*/ 1385047 h 3969122"/>
              <a:gd name="connsiteX2" fmla="*/ 1210235 w 2433917"/>
              <a:gd name="connsiteY2" fmla="*/ 2487705 h 3969122"/>
              <a:gd name="connsiteX3" fmla="*/ 2200835 w 2433917"/>
              <a:gd name="connsiteY3" fmla="*/ 3554505 h 3969122"/>
              <a:gd name="connsiteX4" fmla="*/ 2433917 w 2433917"/>
              <a:gd name="connsiteY4" fmla="*/ 0 h 3969122"/>
              <a:gd name="connsiteX0" fmla="*/ 0 w 2581835"/>
              <a:gd name="connsiteY0" fmla="*/ 0 h 5254437"/>
              <a:gd name="connsiteX1" fmla="*/ 309282 w 2581835"/>
              <a:gd name="connsiteY1" fmla="*/ 1358153 h 5254437"/>
              <a:gd name="connsiteX2" fmla="*/ 1210235 w 2581835"/>
              <a:gd name="connsiteY2" fmla="*/ 2460811 h 5254437"/>
              <a:gd name="connsiteX3" fmla="*/ 2200835 w 2581835"/>
              <a:gd name="connsiteY3" fmla="*/ 3527611 h 5254437"/>
              <a:gd name="connsiteX4" fmla="*/ 2581835 w 2581835"/>
              <a:gd name="connsiteY4" fmla="*/ 4746811 h 5254437"/>
              <a:gd name="connsiteX0" fmla="*/ 0 w 2581835"/>
              <a:gd name="connsiteY0" fmla="*/ 0 h 5406837"/>
              <a:gd name="connsiteX1" fmla="*/ 309282 w 2581835"/>
              <a:gd name="connsiteY1" fmla="*/ 1358153 h 5406837"/>
              <a:gd name="connsiteX2" fmla="*/ 1210235 w 2581835"/>
              <a:gd name="connsiteY2" fmla="*/ 2460811 h 5406837"/>
              <a:gd name="connsiteX3" fmla="*/ 2200835 w 2581835"/>
              <a:gd name="connsiteY3" fmla="*/ 3527611 h 5406837"/>
              <a:gd name="connsiteX4" fmla="*/ 2581835 w 2581835"/>
              <a:gd name="connsiteY4" fmla="*/ 4899211 h 5406837"/>
              <a:gd name="connsiteX0" fmla="*/ 0 w 2581835"/>
              <a:gd name="connsiteY0" fmla="*/ 0 h 5254437"/>
              <a:gd name="connsiteX1" fmla="*/ 309282 w 2581835"/>
              <a:gd name="connsiteY1" fmla="*/ 1358153 h 5254437"/>
              <a:gd name="connsiteX2" fmla="*/ 1210235 w 2581835"/>
              <a:gd name="connsiteY2" fmla="*/ 2460811 h 5254437"/>
              <a:gd name="connsiteX3" fmla="*/ 2200835 w 2581835"/>
              <a:gd name="connsiteY3" fmla="*/ 3527611 h 5254437"/>
              <a:gd name="connsiteX4" fmla="*/ 2581835 w 2581835"/>
              <a:gd name="connsiteY4" fmla="*/ 4746811 h 5254437"/>
              <a:gd name="connsiteX0" fmla="*/ 0 w 2581835"/>
              <a:gd name="connsiteY0" fmla="*/ 0 h 5254437"/>
              <a:gd name="connsiteX1" fmla="*/ 309282 w 2581835"/>
              <a:gd name="connsiteY1" fmla="*/ 1358153 h 5254437"/>
              <a:gd name="connsiteX2" fmla="*/ 1210235 w 2581835"/>
              <a:gd name="connsiteY2" fmla="*/ 2460811 h 5254437"/>
              <a:gd name="connsiteX3" fmla="*/ 2200835 w 2581835"/>
              <a:gd name="connsiteY3" fmla="*/ 3527611 h 5254437"/>
              <a:gd name="connsiteX4" fmla="*/ 2581835 w 2581835"/>
              <a:gd name="connsiteY4" fmla="*/ 4746811 h 5254437"/>
              <a:gd name="connsiteX0" fmla="*/ 0 w 2200835"/>
              <a:gd name="connsiteY0" fmla="*/ 0 h 3527611"/>
              <a:gd name="connsiteX1" fmla="*/ 309282 w 2200835"/>
              <a:gd name="connsiteY1" fmla="*/ 1358153 h 3527611"/>
              <a:gd name="connsiteX2" fmla="*/ 1210235 w 2200835"/>
              <a:gd name="connsiteY2" fmla="*/ 2460811 h 3527611"/>
              <a:gd name="connsiteX3" fmla="*/ 2200835 w 2200835"/>
              <a:gd name="connsiteY3" fmla="*/ 3527611 h 3527611"/>
              <a:gd name="connsiteX0" fmla="*/ 0 w 2289735"/>
              <a:gd name="connsiteY0" fmla="*/ 0 h 3553011"/>
              <a:gd name="connsiteX1" fmla="*/ 309282 w 2289735"/>
              <a:gd name="connsiteY1" fmla="*/ 1358153 h 3553011"/>
              <a:gd name="connsiteX2" fmla="*/ 1210235 w 2289735"/>
              <a:gd name="connsiteY2" fmla="*/ 2460811 h 3553011"/>
              <a:gd name="connsiteX3" fmla="*/ 2124635 w 2289735"/>
              <a:gd name="connsiteY3" fmla="*/ 3375211 h 3553011"/>
              <a:gd name="connsiteX4" fmla="*/ 2200835 w 2289735"/>
              <a:gd name="connsiteY4" fmla="*/ 3527611 h 3553011"/>
              <a:gd name="connsiteX0" fmla="*/ 0 w 2270312"/>
              <a:gd name="connsiteY0" fmla="*/ 0 h 3527611"/>
              <a:gd name="connsiteX1" fmla="*/ 309282 w 2270312"/>
              <a:gd name="connsiteY1" fmla="*/ 1358153 h 3527611"/>
              <a:gd name="connsiteX2" fmla="*/ 1210235 w 2270312"/>
              <a:gd name="connsiteY2" fmla="*/ 2460811 h 3527611"/>
              <a:gd name="connsiteX3" fmla="*/ 2124635 w 2270312"/>
              <a:gd name="connsiteY3" fmla="*/ 3375211 h 3527611"/>
              <a:gd name="connsiteX4" fmla="*/ 2084294 w 2270312"/>
              <a:gd name="connsiteY4" fmla="*/ 3325905 h 3527611"/>
              <a:gd name="connsiteX5" fmla="*/ 2200835 w 2270312"/>
              <a:gd name="connsiteY5" fmla="*/ 3527611 h 3527611"/>
              <a:gd name="connsiteX0" fmla="*/ 0 w 2658035"/>
              <a:gd name="connsiteY0" fmla="*/ 0 h 4594411"/>
              <a:gd name="connsiteX1" fmla="*/ 309282 w 2658035"/>
              <a:gd name="connsiteY1" fmla="*/ 1358153 h 4594411"/>
              <a:gd name="connsiteX2" fmla="*/ 1210235 w 2658035"/>
              <a:gd name="connsiteY2" fmla="*/ 2460811 h 4594411"/>
              <a:gd name="connsiteX3" fmla="*/ 2124635 w 2658035"/>
              <a:gd name="connsiteY3" fmla="*/ 3375211 h 4594411"/>
              <a:gd name="connsiteX4" fmla="*/ 2084294 w 2658035"/>
              <a:gd name="connsiteY4" fmla="*/ 3325905 h 4594411"/>
              <a:gd name="connsiteX5" fmla="*/ 2658035 w 2658035"/>
              <a:gd name="connsiteY5" fmla="*/ 4594411 h 4594411"/>
              <a:gd name="connsiteX0" fmla="*/ 0 w 2658035"/>
              <a:gd name="connsiteY0" fmla="*/ 0 h 4645211"/>
              <a:gd name="connsiteX1" fmla="*/ 309282 w 2658035"/>
              <a:gd name="connsiteY1" fmla="*/ 1358153 h 4645211"/>
              <a:gd name="connsiteX2" fmla="*/ 1210235 w 2658035"/>
              <a:gd name="connsiteY2" fmla="*/ 2460811 h 4645211"/>
              <a:gd name="connsiteX3" fmla="*/ 2124635 w 2658035"/>
              <a:gd name="connsiteY3" fmla="*/ 3375211 h 4645211"/>
              <a:gd name="connsiteX4" fmla="*/ 2505635 w 2658035"/>
              <a:gd name="connsiteY4" fmla="*/ 4442011 h 4645211"/>
              <a:gd name="connsiteX5" fmla="*/ 2658035 w 2658035"/>
              <a:gd name="connsiteY5" fmla="*/ 4594411 h 4645211"/>
              <a:gd name="connsiteX0" fmla="*/ 0 w 2670735"/>
              <a:gd name="connsiteY0" fmla="*/ 0 h 4645211"/>
              <a:gd name="connsiteX1" fmla="*/ 309282 w 2670735"/>
              <a:gd name="connsiteY1" fmla="*/ 1358153 h 4645211"/>
              <a:gd name="connsiteX2" fmla="*/ 1210235 w 2670735"/>
              <a:gd name="connsiteY2" fmla="*/ 2460811 h 4645211"/>
              <a:gd name="connsiteX3" fmla="*/ 2124635 w 2670735"/>
              <a:gd name="connsiteY3" fmla="*/ 3375211 h 4645211"/>
              <a:gd name="connsiteX4" fmla="*/ 2581835 w 2670735"/>
              <a:gd name="connsiteY4" fmla="*/ 4442011 h 4645211"/>
              <a:gd name="connsiteX5" fmla="*/ 2658035 w 2670735"/>
              <a:gd name="connsiteY5" fmla="*/ 4594411 h 4645211"/>
              <a:gd name="connsiteX0" fmla="*/ 0 w 2670735"/>
              <a:gd name="connsiteY0" fmla="*/ 0 h 4645211"/>
              <a:gd name="connsiteX1" fmla="*/ 309282 w 2670735"/>
              <a:gd name="connsiteY1" fmla="*/ 1358153 h 4645211"/>
              <a:gd name="connsiteX2" fmla="*/ 1210235 w 2670735"/>
              <a:gd name="connsiteY2" fmla="*/ 2460811 h 4645211"/>
              <a:gd name="connsiteX3" fmla="*/ 2124635 w 2670735"/>
              <a:gd name="connsiteY3" fmla="*/ 3375211 h 4645211"/>
              <a:gd name="connsiteX4" fmla="*/ 2581835 w 2670735"/>
              <a:gd name="connsiteY4" fmla="*/ 4442011 h 4645211"/>
              <a:gd name="connsiteX5" fmla="*/ 2658035 w 2670735"/>
              <a:gd name="connsiteY5" fmla="*/ 4594411 h 4645211"/>
              <a:gd name="connsiteX0" fmla="*/ 0 w 2670735"/>
              <a:gd name="connsiteY0" fmla="*/ 0 h 4975411"/>
              <a:gd name="connsiteX1" fmla="*/ 309282 w 2670735"/>
              <a:gd name="connsiteY1" fmla="*/ 1358153 h 4975411"/>
              <a:gd name="connsiteX2" fmla="*/ 1210235 w 2670735"/>
              <a:gd name="connsiteY2" fmla="*/ 2460811 h 4975411"/>
              <a:gd name="connsiteX3" fmla="*/ 2124635 w 2670735"/>
              <a:gd name="connsiteY3" fmla="*/ 3375211 h 4975411"/>
              <a:gd name="connsiteX4" fmla="*/ 2581835 w 2670735"/>
              <a:gd name="connsiteY4" fmla="*/ 4442011 h 4975411"/>
              <a:gd name="connsiteX5" fmla="*/ 2658035 w 2670735"/>
              <a:gd name="connsiteY5" fmla="*/ 4975411 h 4975411"/>
              <a:gd name="connsiteX0" fmla="*/ 0 w 2746253"/>
              <a:gd name="connsiteY0" fmla="*/ 0 h 5531222"/>
              <a:gd name="connsiteX1" fmla="*/ 309282 w 2746253"/>
              <a:gd name="connsiteY1" fmla="*/ 1358153 h 5531222"/>
              <a:gd name="connsiteX2" fmla="*/ 1210235 w 2746253"/>
              <a:gd name="connsiteY2" fmla="*/ 2460811 h 5531222"/>
              <a:gd name="connsiteX3" fmla="*/ 2124635 w 2746253"/>
              <a:gd name="connsiteY3" fmla="*/ 3375211 h 5531222"/>
              <a:gd name="connsiteX4" fmla="*/ 2581835 w 2746253"/>
              <a:gd name="connsiteY4" fmla="*/ 4442011 h 5531222"/>
              <a:gd name="connsiteX5" fmla="*/ 2746253 w 2746253"/>
              <a:gd name="connsiteY5" fmla="*/ 5531222 h 5531222"/>
              <a:gd name="connsiteX0" fmla="*/ 0 w 2746253"/>
              <a:gd name="connsiteY0" fmla="*/ 0 h 5531222"/>
              <a:gd name="connsiteX1" fmla="*/ 309282 w 2746253"/>
              <a:gd name="connsiteY1" fmla="*/ 1358153 h 5531222"/>
              <a:gd name="connsiteX2" fmla="*/ 1339635 w 2746253"/>
              <a:gd name="connsiteY2" fmla="*/ 2559421 h 5531222"/>
              <a:gd name="connsiteX3" fmla="*/ 2124635 w 2746253"/>
              <a:gd name="connsiteY3" fmla="*/ 3375211 h 5531222"/>
              <a:gd name="connsiteX4" fmla="*/ 2581835 w 2746253"/>
              <a:gd name="connsiteY4" fmla="*/ 4442011 h 5531222"/>
              <a:gd name="connsiteX5" fmla="*/ 2746253 w 2746253"/>
              <a:gd name="connsiteY5" fmla="*/ 5531222 h 5531222"/>
              <a:gd name="connsiteX0" fmla="*/ 0 w 2746253"/>
              <a:gd name="connsiteY0" fmla="*/ 0 h 5531222"/>
              <a:gd name="connsiteX1" fmla="*/ 309282 w 2746253"/>
              <a:gd name="connsiteY1" fmla="*/ 1358153 h 5531222"/>
              <a:gd name="connsiteX2" fmla="*/ 1339635 w 2746253"/>
              <a:gd name="connsiteY2" fmla="*/ 2559421 h 5531222"/>
              <a:gd name="connsiteX3" fmla="*/ 2411343 w 2746253"/>
              <a:gd name="connsiteY3" fmla="*/ 3778621 h 5531222"/>
              <a:gd name="connsiteX4" fmla="*/ 2581835 w 2746253"/>
              <a:gd name="connsiteY4" fmla="*/ 4442011 h 5531222"/>
              <a:gd name="connsiteX5" fmla="*/ 2746253 w 2746253"/>
              <a:gd name="connsiteY5" fmla="*/ 5531222 h 5531222"/>
              <a:gd name="connsiteX0" fmla="*/ 0 w 2746253"/>
              <a:gd name="connsiteY0" fmla="*/ 0 h 5531222"/>
              <a:gd name="connsiteX1" fmla="*/ 309282 w 2746253"/>
              <a:gd name="connsiteY1" fmla="*/ 1358153 h 5531222"/>
              <a:gd name="connsiteX2" fmla="*/ 1339635 w 2746253"/>
              <a:gd name="connsiteY2" fmla="*/ 2559421 h 5531222"/>
              <a:gd name="connsiteX3" fmla="*/ 2411343 w 2746253"/>
              <a:gd name="connsiteY3" fmla="*/ 3778621 h 5531222"/>
              <a:gd name="connsiteX4" fmla="*/ 2746253 w 2746253"/>
              <a:gd name="connsiteY4" fmla="*/ 5531222 h 553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253" h="5531222">
                <a:moveTo>
                  <a:pt x="0" y="0"/>
                </a:moveTo>
                <a:cubicBezTo>
                  <a:pt x="53788" y="523314"/>
                  <a:pt x="86010" y="931583"/>
                  <a:pt x="309282" y="1358153"/>
                </a:cubicBezTo>
                <a:cubicBezTo>
                  <a:pt x="532554" y="1784723"/>
                  <a:pt x="989291" y="2156010"/>
                  <a:pt x="1339635" y="2559421"/>
                </a:cubicBezTo>
                <a:cubicBezTo>
                  <a:pt x="1689979" y="2962832"/>
                  <a:pt x="2176907" y="3283321"/>
                  <a:pt x="2411343" y="3778621"/>
                </a:cubicBezTo>
                <a:cubicBezTo>
                  <a:pt x="2645779" y="4273921"/>
                  <a:pt x="2676480" y="5166097"/>
                  <a:pt x="2746253" y="553122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3" idx="2"/>
          </p:cNvCxnSpPr>
          <p:nvPr/>
        </p:nvCxnSpPr>
        <p:spPr>
          <a:xfrm rot="5400000" flipH="1" flipV="1">
            <a:off x="2042506" y="3946712"/>
            <a:ext cx="505978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89929" y="202602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3783121"/>
            <a:ext cx="8991600" cy="636479"/>
            <a:chOff x="0" y="5033683"/>
            <a:chExt cx="8991600" cy="63647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0" y="5150224"/>
              <a:ext cx="89916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631141" y="5033683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275294" y="5042648"/>
              <a:ext cx="228600" cy="2286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34081" y="507402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67200" y="510541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2200" y="520849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-Q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05635" y="5199531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620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Potential along Line of Centers of Two Equal but Opposite Charges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D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19200" y="762000"/>
            <a:ext cx="6621141" cy="4114800"/>
            <a:chOff x="2209800" y="762000"/>
            <a:chExt cx="6621141" cy="4114800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3566506" y="2879912"/>
              <a:ext cx="3992982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12192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209800" y="762000"/>
              <a:ext cx="6621141" cy="3923858"/>
              <a:chOff x="0" y="1326779"/>
              <a:chExt cx="9041773" cy="5703795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3447" y="1447800"/>
                <a:ext cx="2348753" cy="2187389"/>
              </a:xfrm>
              <a:custGeom>
                <a:avLst/>
                <a:gdLst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245659 w 2268071"/>
                  <a:gd name="connsiteY0" fmla="*/ 40342 h 3106271"/>
                  <a:gd name="connsiteX1" fmla="*/ 2196353 w 2268071"/>
                  <a:gd name="connsiteY1" fmla="*/ 309282 h 3106271"/>
                  <a:gd name="connsiteX2" fmla="*/ 1815353 w 2268071"/>
                  <a:gd name="connsiteY2" fmla="*/ 1896036 h 3106271"/>
                  <a:gd name="connsiteX3" fmla="*/ 887506 w 2268071"/>
                  <a:gd name="connsiteY3" fmla="*/ 2837330 h 3106271"/>
                  <a:gd name="connsiteX4" fmla="*/ 0 w 2268071"/>
                  <a:gd name="connsiteY4" fmla="*/ 3106271 h 3106271"/>
                  <a:gd name="connsiteX5" fmla="*/ 0 w 2268071"/>
                  <a:gd name="connsiteY5" fmla="*/ 3106271 h 3106271"/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196353 w 2196353"/>
                  <a:gd name="connsiteY0" fmla="*/ 0 h 2796989"/>
                  <a:gd name="connsiteX1" fmla="*/ 1815353 w 2196353"/>
                  <a:gd name="connsiteY1" fmla="*/ 1586754 h 2796989"/>
                  <a:gd name="connsiteX2" fmla="*/ 887506 w 2196353"/>
                  <a:gd name="connsiteY2" fmla="*/ 2528048 h 2796989"/>
                  <a:gd name="connsiteX3" fmla="*/ 0 w 2196353"/>
                  <a:gd name="connsiteY3" fmla="*/ 2796989 h 2796989"/>
                  <a:gd name="connsiteX4" fmla="*/ 0 w 2196353"/>
                  <a:gd name="connsiteY4" fmla="*/ 2796989 h 2796989"/>
                  <a:gd name="connsiteX0" fmla="*/ 2196353 w 2196353"/>
                  <a:gd name="connsiteY0" fmla="*/ 188259 h 2985248"/>
                  <a:gd name="connsiteX1" fmla="*/ 2120153 w 2196353"/>
                  <a:gd name="connsiteY1" fmla="*/ 264459 h 2985248"/>
                  <a:gd name="connsiteX2" fmla="*/ 1815353 w 2196353"/>
                  <a:gd name="connsiteY2" fmla="*/ 1775013 h 2985248"/>
                  <a:gd name="connsiteX3" fmla="*/ 887506 w 2196353"/>
                  <a:gd name="connsiteY3" fmla="*/ 2716307 h 2985248"/>
                  <a:gd name="connsiteX4" fmla="*/ 0 w 2196353"/>
                  <a:gd name="connsiteY4" fmla="*/ 2985248 h 2985248"/>
                  <a:gd name="connsiteX5" fmla="*/ 0 w 2196353"/>
                  <a:gd name="connsiteY5" fmla="*/ 2985248 h 2985248"/>
                  <a:gd name="connsiteX0" fmla="*/ 2120153 w 2120153"/>
                  <a:gd name="connsiteY0" fmla="*/ 0 h 2720789"/>
                  <a:gd name="connsiteX1" fmla="*/ 1815353 w 2120153"/>
                  <a:gd name="connsiteY1" fmla="*/ 1510554 h 2720789"/>
                  <a:gd name="connsiteX2" fmla="*/ 887506 w 2120153"/>
                  <a:gd name="connsiteY2" fmla="*/ 2451848 h 2720789"/>
                  <a:gd name="connsiteX3" fmla="*/ 0 w 2120153"/>
                  <a:gd name="connsiteY3" fmla="*/ 2720789 h 2720789"/>
                  <a:gd name="connsiteX4" fmla="*/ 0 w 2120153"/>
                  <a:gd name="connsiteY4" fmla="*/ 2720789 h 2720789"/>
                  <a:gd name="connsiteX0" fmla="*/ 2196353 w 2196353"/>
                  <a:gd name="connsiteY0" fmla="*/ 0 h 2263589"/>
                  <a:gd name="connsiteX1" fmla="*/ 1815353 w 2196353"/>
                  <a:gd name="connsiteY1" fmla="*/ 1053354 h 2263589"/>
                  <a:gd name="connsiteX2" fmla="*/ 887506 w 2196353"/>
                  <a:gd name="connsiteY2" fmla="*/ 1994648 h 2263589"/>
                  <a:gd name="connsiteX3" fmla="*/ 0 w 2196353"/>
                  <a:gd name="connsiteY3" fmla="*/ 2263589 h 2263589"/>
                  <a:gd name="connsiteX4" fmla="*/ 0 w 2196353"/>
                  <a:gd name="connsiteY4" fmla="*/ 2263589 h 2263589"/>
                  <a:gd name="connsiteX0" fmla="*/ 2196353 w 2412253"/>
                  <a:gd name="connsiteY0" fmla="*/ 99359 h 2362948"/>
                  <a:gd name="connsiteX1" fmla="*/ 2348753 w 2412253"/>
                  <a:gd name="connsiteY1" fmla="*/ 175559 h 2362948"/>
                  <a:gd name="connsiteX2" fmla="*/ 1815353 w 2412253"/>
                  <a:gd name="connsiteY2" fmla="*/ 1152713 h 2362948"/>
                  <a:gd name="connsiteX3" fmla="*/ 887506 w 2412253"/>
                  <a:gd name="connsiteY3" fmla="*/ 2094007 h 2362948"/>
                  <a:gd name="connsiteX4" fmla="*/ 0 w 2412253"/>
                  <a:gd name="connsiteY4" fmla="*/ 2362948 h 2362948"/>
                  <a:gd name="connsiteX5" fmla="*/ 0 w 2412253"/>
                  <a:gd name="connsiteY5" fmla="*/ 2362948 h 2362948"/>
                  <a:gd name="connsiteX0" fmla="*/ 2196353 w 2412253"/>
                  <a:gd name="connsiteY0" fmla="*/ 99359 h 2362948"/>
                  <a:gd name="connsiteX1" fmla="*/ 2348753 w 2412253"/>
                  <a:gd name="connsiteY1" fmla="*/ 175559 h 2362948"/>
                  <a:gd name="connsiteX2" fmla="*/ 1815353 w 2412253"/>
                  <a:gd name="connsiteY2" fmla="*/ 1152713 h 2362948"/>
                  <a:gd name="connsiteX3" fmla="*/ 887506 w 2412253"/>
                  <a:gd name="connsiteY3" fmla="*/ 2094007 h 2362948"/>
                  <a:gd name="connsiteX4" fmla="*/ 0 w 2412253"/>
                  <a:gd name="connsiteY4" fmla="*/ 2362948 h 2362948"/>
                  <a:gd name="connsiteX5" fmla="*/ 0 w 2412253"/>
                  <a:gd name="connsiteY5" fmla="*/ 2362948 h 2362948"/>
                  <a:gd name="connsiteX0" fmla="*/ 2348753 w 2348753"/>
                  <a:gd name="connsiteY0" fmla="*/ 0 h 2187389"/>
                  <a:gd name="connsiteX1" fmla="*/ 1815353 w 2348753"/>
                  <a:gd name="connsiteY1" fmla="*/ 977154 h 2187389"/>
                  <a:gd name="connsiteX2" fmla="*/ 887506 w 2348753"/>
                  <a:gd name="connsiteY2" fmla="*/ 1918448 h 2187389"/>
                  <a:gd name="connsiteX3" fmla="*/ 0 w 2348753"/>
                  <a:gd name="connsiteY3" fmla="*/ 2187389 h 2187389"/>
                  <a:gd name="connsiteX4" fmla="*/ 0 w 2348753"/>
                  <a:gd name="connsiteY4" fmla="*/ 2187389 h 2187389"/>
                  <a:gd name="connsiteX0" fmla="*/ 2348753 w 2348753"/>
                  <a:gd name="connsiteY0" fmla="*/ 0 h 2187389"/>
                  <a:gd name="connsiteX1" fmla="*/ 2043953 w 2348753"/>
                  <a:gd name="connsiteY1" fmla="*/ 1066800 h 2187389"/>
                  <a:gd name="connsiteX2" fmla="*/ 887506 w 2348753"/>
                  <a:gd name="connsiteY2" fmla="*/ 1918448 h 2187389"/>
                  <a:gd name="connsiteX3" fmla="*/ 0 w 2348753"/>
                  <a:gd name="connsiteY3" fmla="*/ 2187389 h 2187389"/>
                  <a:gd name="connsiteX4" fmla="*/ 0 w 2348753"/>
                  <a:gd name="connsiteY4" fmla="*/ 2187389 h 2187389"/>
                  <a:gd name="connsiteX0" fmla="*/ 2348753 w 2348753"/>
                  <a:gd name="connsiteY0" fmla="*/ 0 h 2187389"/>
                  <a:gd name="connsiteX1" fmla="*/ 2043953 w 2348753"/>
                  <a:gd name="connsiteY1" fmla="*/ 1066800 h 2187389"/>
                  <a:gd name="connsiteX2" fmla="*/ 1205753 w 2348753"/>
                  <a:gd name="connsiteY2" fmla="*/ 1905000 h 2187389"/>
                  <a:gd name="connsiteX3" fmla="*/ 0 w 2348753"/>
                  <a:gd name="connsiteY3" fmla="*/ 2187389 h 2187389"/>
                  <a:gd name="connsiteX4" fmla="*/ 0 w 2348753"/>
                  <a:gd name="connsiteY4" fmla="*/ 2187389 h 218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8753" h="2187389">
                    <a:moveTo>
                      <a:pt x="2348753" y="0"/>
                    </a:moveTo>
                    <a:cubicBezTo>
                      <a:pt x="2285253" y="175559"/>
                      <a:pt x="2234453" y="749300"/>
                      <a:pt x="2043953" y="1066800"/>
                    </a:cubicBezTo>
                    <a:cubicBezTo>
                      <a:pt x="1853453" y="1384300"/>
                      <a:pt x="1546412" y="1718235"/>
                      <a:pt x="1205753" y="1905000"/>
                    </a:cubicBezTo>
                    <a:cubicBezTo>
                      <a:pt x="865094" y="2091765"/>
                      <a:pt x="200959" y="2140324"/>
                      <a:pt x="0" y="2187389"/>
                    </a:cubicBezTo>
                    <a:lnTo>
                      <a:pt x="0" y="2187389"/>
                    </a:ln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flipH="1" flipV="1">
                <a:off x="6867832" y="4206690"/>
                <a:ext cx="2173941" cy="2823884"/>
              </a:xfrm>
              <a:custGeom>
                <a:avLst/>
                <a:gdLst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097741 w 2097741"/>
                  <a:gd name="connsiteY0" fmla="*/ 0 h 2671483"/>
                  <a:gd name="connsiteX1" fmla="*/ 1815353 w 2097741"/>
                  <a:gd name="connsiteY1" fmla="*/ 1461248 h 2671483"/>
                  <a:gd name="connsiteX2" fmla="*/ 887506 w 2097741"/>
                  <a:gd name="connsiteY2" fmla="*/ 2402542 h 2671483"/>
                  <a:gd name="connsiteX3" fmla="*/ 0 w 2097741"/>
                  <a:gd name="connsiteY3" fmla="*/ 2671483 h 2671483"/>
                  <a:gd name="connsiteX4" fmla="*/ 0 w 2097741"/>
                  <a:gd name="connsiteY4" fmla="*/ 2671483 h 2671483"/>
                  <a:gd name="connsiteX0" fmla="*/ 2097741 w 2221006"/>
                  <a:gd name="connsiteY0" fmla="*/ 395941 h 3067424"/>
                  <a:gd name="connsiteX1" fmla="*/ 2173941 w 2221006"/>
                  <a:gd name="connsiteY1" fmla="*/ 243541 h 3067424"/>
                  <a:gd name="connsiteX2" fmla="*/ 1815353 w 2221006"/>
                  <a:gd name="connsiteY2" fmla="*/ 1857189 h 3067424"/>
                  <a:gd name="connsiteX3" fmla="*/ 887506 w 2221006"/>
                  <a:gd name="connsiteY3" fmla="*/ 2798483 h 3067424"/>
                  <a:gd name="connsiteX4" fmla="*/ 0 w 2221006"/>
                  <a:gd name="connsiteY4" fmla="*/ 3067424 h 3067424"/>
                  <a:gd name="connsiteX5" fmla="*/ 0 w 2221006"/>
                  <a:gd name="connsiteY5" fmla="*/ 3067424 h 3067424"/>
                  <a:gd name="connsiteX0" fmla="*/ 2173941 w 2173941"/>
                  <a:gd name="connsiteY0" fmla="*/ 0 h 2823883"/>
                  <a:gd name="connsiteX1" fmla="*/ 1815353 w 2173941"/>
                  <a:gd name="connsiteY1" fmla="*/ 1613648 h 2823883"/>
                  <a:gd name="connsiteX2" fmla="*/ 887506 w 2173941"/>
                  <a:gd name="connsiteY2" fmla="*/ 2554942 h 2823883"/>
                  <a:gd name="connsiteX3" fmla="*/ 0 w 2173941"/>
                  <a:gd name="connsiteY3" fmla="*/ 2823883 h 2823883"/>
                  <a:gd name="connsiteX4" fmla="*/ 0 w 2173941"/>
                  <a:gd name="connsiteY4" fmla="*/ 2823883 h 28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941" h="2823883">
                    <a:moveTo>
                      <a:pt x="2173941" y="0"/>
                    </a:moveTo>
                    <a:cubicBezTo>
                      <a:pt x="2126876" y="243541"/>
                      <a:pt x="2029759" y="1187824"/>
                      <a:pt x="1815353" y="1613648"/>
                    </a:cubicBezTo>
                    <a:cubicBezTo>
                      <a:pt x="1600947" y="2039472"/>
                      <a:pt x="1190065" y="2353236"/>
                      <a:pt x="887506" y="2554942"/>
                    </a:cubicBezTo>
                    <a:cubicBezTo>
                      <a:pt x="584947" y="2756648"/>
                      <a:pt x="0" y="2823883"/>
                      <a:pt x="0" y="2823883"/>
                    </a:cubicBezTo>
                    <a:lnTo>
                      <a:pt x="0" y="2823883"/>
                    </a:ln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048001" y="1326779"/>
                <a:ext cx="3124200" cy="5531222"/>
              </a:xfrm>
              <a:custGeom>
                <a:avLst/>
                <a:gdLst>
                  <a:gd name="connsiteX0" fmla="*/ 0 w 2433917"/>
                  <a:gd name="connsiteY0" fmla="*/ 26894 h 1905000"/>
                  <a:gd name="connsiteX1" fmla="*/ 309282 w 2433917"/>
                  <a:gd name="connsiteY1" fmla="*/ 1385047 h 1905000"/>
                  <a:gd name="connsiteX2" fmla="*/ 1210235 w 2433917"/>
                  <a:gd name="connsiteY2" fmla="*/ 1896035 h 1905000"/>
                  <a:gd name="connsiteX3" fmla="*/ 2124635 w 2433917"/>
                  <a:gd name="connsiteY3" fmla="*/ 1331259 h 1905000"/>
                  <a:gd name="connsiteX4" fmla="*/ 2433917 w 2433917"/>
                  <a:gd name="connsiteY4" fmla="*/ 0 h 1905000"/>
                  <a:gd name="connsiteX0" fmla="*/ 0 w 2433917"/>
                  <a:gd name="connsiteY0" fmla="*/ 26894 h 2496670"/>
                  <a:gd name="connsiteX1" fmla="*/ 309282 w 2433917"/>
                  <a:gd name="connsiteY1" fmla="*/ 1385047 h 2496670"/>
                  <a:gd name="connsiteX2" fmla="*/ 1210235 w 2433917"/>
                  <a:gd name="connsiteY2" fmla="*/ 2487705 h 2496670"/>
                  <a:gd name="connsiteX3" fmla="*/ 2124635 w 2433917"/>
                  <a:gd name="connsiteY3" fmla="*/ 1331259 h 2496670"/>
                  <a:gd name="connsiteX4" fmla="*/ 2433917 w 2433917"/>
                  <a:gd name="connsiteY4" fmla="*/ 0 h 2496670"/>
                  <a:gd name="connsiteX0" fmla="*/ 0 w 2433917"/>
                  <a:gd name="connsiteY0" fmla="*/ 26894 h 3969122"/>
                  <a:gd name="connsiteX1" fmla="*/ 309282 w 2433917"/>
                  <a:gd name="connsiteY1" fmla="*/ 1385047 h 3969122"/>
                  <a:gd name="connsiteX2" fmla="*/ 1210235 w 2433917"/>
                  <a:gd name="connsiteY2" fmla="*/ 2487705 h 3969122"/>
                  <a:gd name="connsiteX3" fmla="*/ 2200835 w 2433917"/>
                  <a:gd name="connsiteY3" fmla="*/ 3554505 h 3969122"/>
                  <a:gd name="connsiteX4" fmla="*/ 2433917 w 2433917"/>
                  <a:gd name="connsiteY4" fmla="*/ 0 h 3969122"/>
                  <a:gd name="connsiteX0" fmla="*/ 0 w 2581835"/>
                  <a:gd name="connsiteY0" fmla="*/ 0 h 5254437"/>
                  <a:gd name="connsiteX1" fmla="*/ 309282 w 2581835"/>
                  <a:gd name="connsiteY1" fmla="*/ 1358153 h 5254437"/>
                  <a:gd name="connsiteX2" fmla="*/ 1210235 w 2581835"/>
                  <a:gd name="connsiteY2" fmla="*/ 2460811 h 5254437"/>
                  <a:gd name="connsiteX3" fmla="*/ 2200835 w 2581835"/>
                  <a:gd name="connsiteY3" fmla="*/ 3527611 h 5254437"/>
                  <a:gd name="connsiteX4" fmla="*/ 2581835 w 2581835"/>
                  <a:gd name="connsiteY4" fmla="*/ 4746811 h 5254437"/>
                  <a:gd name="connsiteX0" fmla="*/ 0 w 2581835"/>
                  <a:gd name="connsiteY0" fmla="*/ 0 h 5406837"/>
                  <a:gd name="connsiteX1" fmla="*/ 309282 w 2581835"/>
                  <a:gd name="connsiteY1" fmla="*/ 1358153 h 5406837"/>
                  <a:gd name="connsiteX2" fmla="*/ 1210235 w 2581835"/>
                  <a:gd name="connsiteY2" fmla="*/ 2460811 h 5406837"/>
                  <a:gd name="connsiteX3" fmla="*/ 2200835 w 2581835"/>
                  <a:gd name="connsiteY3" fmla="*/ 3527611 h 5406837"/>
                  <a:gd name="connsiteX4" fmla="*/ 2581835 w 2581835"/>
                  <a:gd name="connsiteY4" fmla="*/ 4899211 h 5406837"/>
                  <a:gd name="connsiteX0" fmla="*/ 0 w 2581835"/>
                  <a:gd name="connsiteY0" fmla="*/ 0 h 5254437"/>
                  <a:gd name="connsiteX1" fmla="*/ 309282 w 2581835"/>
                  <a:gd name="connsiteY1" fmla="*/ 1358153 h 5254437"/>
                  <a:gd name="connsiteX2" fmla="*/ 1210235 w 2581835"/>
                  <a:gd name="connsiteY2" fmla="*/ 2460811 h 5254437"/>
                  <a:gd name="connsiteX3" fmla="*/ 2200835 w 2581835"/>
                  <a:gd name="connsiteY3" fmla="*/ 3527611 h 5254437"/>
                  <a:gd name="connsiteX4" fmla="*/ 2581835 w 2581835"/>
                  <a:gd name="connsiteY4" fmla="*/ 4746811 h 5254437"/>
                  <a:gd name="connsiteX0" fmla="*/ 0 w 2581835"/>
                  <a:gd name="connsiteY0" fmla="*/ 0 h 5254437"/>
                  <a:gd name="connsiteX1" fmla="*/ 309282 w 2581835"/>
                  <a:gd name="connsiteY1" fmla="*/ 1358153 h 5254437"/>
                  <a:gd name="connsiteX2" fmla="*/ 1210235 w 2581835"/>
                  <a:gd name="connsiteY2" fmla="*/ 2460811 h 5254437"/>
                  <a:gd name="connsiteX3" fmla="*/ 2200835 w 2581835"/>
                  <a:gd name="connsiteY3" fmla="*/ 3527611 h 5254437"/>
                  <a:gd name="connsiteX4" fmla="*/ 2581835 w 2581835"/>
                  <a:gd name="connsiteY4" fmla="*/ 4746811 h 5254437"/>
                  <a:gd name="connsiteX0" fmla="*/ 0 w 2200835"/>
                  <a:gd name="connsiteY0" fmla="*/ 0 h 3527611"/>
                  <a:gd name="connsiteX1" fmla="*/ 309282 w 2200835"/>
                  <a:gd name="connsiteY1" fmla="*/ 1358153 h 3527611"/>
                  <a:gd name="connsiteX2" fmla="*/ 1210235 w 2200835"/>
                  <a:gd name="connsiteY2" fmla="*/ 2460811 h 3527611"/>
                  <a:gd name="connsiteX3" fmla="*/ 2200835 w 2200835"/>
                  <a:gd name="connsiteY3" fmla="*/ 3527611 h 3527611"/>
                  <a:gd name="connsiteX0" fmla="*/ 0 w 2289735"/>
                  <a:gd name="connsiteY0" fmla="*/ 0 h 3553011"/>
                  <a:gd name="connsiteX1" fmla="*/ 309282 w 2289735"/>
                  <a:gd name="connsiteY1" fmla="*/ 1358153 h 3553011"/>
                  <a:gd name="connsiteX2" fmla="*/ 1210235 w 2289735"/>
                  <a:gd name="connsiteY2" fmla="*/ 2460811 h 3553011"/>
                  <a:gd name="connsiteX3" fmla="*/ 2124635 w 2289735"/>
                  <a:gd name="connsiteY3" fmla="*/ 3375211 h 3553011"/>
                  <a:gd name="connsiteX4" fmla="*/ 2200835 w 2289735"/>
                  <a:gd name="connsiteY4" fmla="*/ 3527611 h 3553011"/>
                  <a:gd name="connsiteX0" fmla="*/ 0 w 2270312"/>
                  <a:gd name="connsiteY0" fmla="*/ 0 h 3527611"/>
                  <a:gd name="connsiteX1" fmla="*/ 309282 w 2270312"/>
                  <a:gd name="connsiteY1" fmla="*/ 1358153 h 3527611"/>
                  <a:gd name="connsiteX2" fmla="*/ 1210235 w 2270312"/>
                  <a:gd name="connsiteY2" fmla="*/ 2460811 h 3527611"/>
                  <a:gd name="connsiteX3" fmla="*/ 2124635 w 2270312"/>
                  <a:gd name="connsiteY3" fmla="*/ 3375211 h 3527611"/>
                  <a:gd name="connsiteX4" fmla="*/ 2084294 w 2270312"/>
                  <a:gd name="connsiteY4" fmla="*/ 3325905 h 3527611"/>
                  <a:gd name="connsiteX5" fmla="*/ 2200835 w 2270312"/>
                  <a:gd name="connsiteY5" fmla="*/ 3527611 h 3527611"/>
                  <a:gd name="connsiteX0" fmla="*/ 0 w 2658035"/>
                  <a:gd name="connsiteY0" fmla="*/ 0 h 4594411"/>
                  <a:gd name="connsiteX1" fmla="*/ 309282 w 2658035"/>
                  <a:gd name="connsiteY1" fmla="*/ 1358153 h 4594411"/>
                  <a:gd name="connsiteX2" fmla="*/ 1210235 w 2658035"/>
                  <a:gd name="connsiteY2" fmla="*/ 2460811 h 4594411"/>
                  <a:gd name="connsiteX3" fmla="*/ 2124635 w 2658035"/>
                  <a:gd name="connsiteY3" fmla="*/ 3375211 h 4594411"/>
                  <a:gd name="connsiteX4" fmla="*/ 2084294 w 2658035"/>
                  <a:gd name="connsiteY4" fmla="*/ 3325905 h 4594411"/>
                  <a:gd name="connsiteX5" fmla="*/ 2658035 w 2658035"/>
                  <a:gd name="connsiteY5" fmla="*/ 4594411 h 4594411"/>
                  <a:gd name="connsiteX0" fmla="*/ 0 w 2658035"/>
                  <a:gd name="connsiteY0" fmla="*/ 0 h 4645211"/>
                  <a:gd name="connsiteX1" fmla="*/ 309282 w 2658035"/>
                  <a:gd name="connsiteY1" fmla="*/ 1358153 h 4645211"/>
                  <a:gd name="connsiteX2" fmla="*/ 1210235 w 2658035"/>
                  <a:gd name="connsiteY2" fmla="*/ 2460811 h 4645211"/>
                  <a:gd name="connsiteX3" fmla="*/ 2124635 w 2658035"/>
                  <a:gd name="connsiteY3" fmla="*/ 3375211 h 4645211"/>
                  <a:gd name="connsiteX4" fmla="*/ 2505635 w 2658035"/>
                  <a:gd name="connsiteY4" fmla="*/ 4442011 h 4645211"/>
                  <a:gd name="connsiteX5" fmla="*/ 2658035 w 2658035"/>
                  <a:gd name="connsiteY5" fmla="*/ 4594411 h 4645211"/>
                  <a:gd name="connsiteX0" fmla="*/ 0 w 2670735"/>
                  <a:gd name="connsiteY0" fmla="*/ 0 h 4645211"/>
                  <a:gd name="connsiteX1" fmla="*/ 309282 w 2670735"/>
                  <a:gd name="connsiteY1" fmla="*/ 1358153 h 4645211"/>
                  <a:gd name="connsiteX2" fmla="*/ 1210235 w 2670735"/>
                  <a:gd name="connsiteY2" fmla="*/ 2460811 h 4645211"/>
                  <a:gd name="connsiteX3" fmla="*/ 2124635 w 2670735"/>
                  <a:gd name="connsiteY3" fmla="*/ 3375211 h 4645211"/>
                  <a:gd name="connsiteX4" fmla="*/ 2581835 w 2670735"/>
                  <a:gd name="connsiteY4" fmla="*/ 4442011 h 4645211"/>
                  <a:gd name="connsiteX5" fmla="*/ 2658035 w 2670735"/>
                  <a:gd name="connsiteY5" fmla="*/ 4594411 h 4645211"/>
                  <a:gd name="connsiteX0" fmla="*/ 0 w 2670735"/>
                  <a:gd name="connsiteY0" fmla="*/ 0 h 4645211"/>
                  <a:gd name="connsiteX1" fmla="*/ 309282 w 2670735"/>
                  <a:gd name="connsiteY1" fmla="*/ 1358153 h 4645211"/>
                  <a:gd name="connsiteX2" fmla="*/ 1210235 w 2670735"/>
                  <a:gd name="connsiteY2" fmla="*/ 2460811 h 4645211"/>
                  <a:gd name="connsiteX3" fmla="*/ 2124635 w 2670735"/>
                  <a:gd name="connsiteY3" fmla="*/ 3375211 h 4645211"/>
                  <a:gd name="connsiteX4" fmla="*/ 2581835 w 2670735"/>
                  <a:gd name="connsiteY4" fmla="*/ 4442011 h 4645211"/>
                  <a:gd name="connsiteX5" fmla="*/ 2658035 w 2670735"/>
                  <a:gd name="connsiteY5" fmla="*/ 4594411 h 4645211"/>
                  <a:gd name="connsiteX0" fmla="*/ 0 w 2670735"/>
                  <a:gd name="connsiteY0" fmla="*/ 0 h 4975411"/>
                  <a:gd name="connsiteX1" fmla="*/ 309282 w 2670735"/>
                  <a:gd name="connsiteY1" fmla="*/ 1358153 h 4975411"/>
                  <a:gd name="connsiteX2" fmla="*/ 1210235 w 2670735"/>
                  <a:gd name="connsiteY2" fmla="*/ 2460811 h 4975411"/>
                  <a:gd name="connsiteX3" fmla="*/ 2124635 w 2670735"/>
                  <a:gd name="connsiteY3" fmla="*/ 3375211 h 4975411"/>
                  <a:gd name="connsiteX4" fmla="*/ 2581835 w 2670735"/>
                  <a:gd name="connsiteY4" fmla="*/ 4442011 h 4975411"/>
                  <a:gd name="connsiteX5" fmla="*/ 2658035 w 2670735"/>
                  <a:gd name="connsiteY5" fmla="*/ 4975411 h 4975411"/>
                  <a:gd name="connsiteX0" fmla="*/ 0 w 2746253"/>
                  <a:gd name="connsiteY0" fmla="*/ 0 h 5531222"/>
                  <a:gd name="connsiteX1" fmla="*/ 309282 w 2746253"/>
                  <a:gd name="connsiteY1" fmla="*/ 1358153 h 5531222"/>
                  <a:gd name="connsiteX2" fmla="*/ 1210235 w 2746253"/>
                  <a:gd name="connsiteY2" fmla="*/ 2460811 h 5531222"/>
                  <a:gd name="connsiteX3" fmla="*/ 2124635 w 2746253"/>
                  <a:gd name="connsiteY3" fmla="*/ 3375211 h 5531222"/>
                  <a:gd name="connsiteX4" fmla="*/ 2581835 w 2746253"/>
                  <a:gd name="connsiteY4" fmla="*/ 4442011 h 5531222"/>
                  <a:gd name="connsiteX5" fmla="*/ 2746253 w 2746253"/>
                  <a:gd name="connsiteY5" fmla="*/ 5531222 h 5531222"/>
                  <a:gd name="connsiteX0" fmla="*/ 0 w 2746253"/>
                  <a:gd name="connsiteY0" fmla="*/ 0 h 5531222"/>
                  <a:gd name="connsiteX1" fmla="*/ 309282 w 2746253"/>
                  <a:gd name="connsiteY1" fmla="*/ 1358153 h 5531222"/>
                  <a:gd name="connsiteX2" fmla="*/ 1339635 w 2746253"/>
                  <a:gd name="connsiteY2" fmla="*/ 2559421 h 5531222"/>
                  <a:gd name="connsiteX3" fmla="*/ 2124635 w 2746253"/>
                  <a:gd name="connsiteY3" fmla="*/ 3375211 h 5531222"/>
                  <a:gd name="connsiteX4" fmla="*/ 2581835 w 2746253"/>
                  <a:gd name="connsiteY4" fmla="*/ 4442011 h 5531222"/>
                  <a:gd name="connsiteX5" fmla="*/ 2746253 w 2746253"/>
                  <a:gd name="connsiteY5" fmla="*/ 5531222 h 5531222"/>
                  <a:gd name="connsiteX0" fmla="*/ 0 w 2746253"/>
                  <a:gd name="connsiteY0" fmla="*/ 0 h 5531222"/>
                  <a:gd name="connsiteX1" fmla="*/ 309282 w 2746253"/>
                  <a:gd name="connsiteY1" fmla="*/ 1358153 h 5531222"/>
                  <a:gd name="connsiteX2" fmla="*/ 1339635 w 2746253"/>
                  <a:gd name="connsiteY2" fmla="*/ 2559421 h 5531222"/>
                  <a:gd name="connsiteX3" fmla="*/ 2411343 w 2746253"/>
                  <a:gd name="connsiteY3" fmla="*/ 3778621 h 5531222"/>
                  <a:gd name="connsiteX4" fmla="*/ 2581835 w 2746253"/>
                  <a:gd name="connsiteY4" fmla="*/ 4442011 h 5531222"/>
                  <a:gd name="connsiteX5" fmla="*/ 2746253 w 2746253"/>
                  <a:gd name="connsiteY5" fmla="*/ 5531222 h 5531222"/>
                  <a:gd name="connsiteX0" fmla="*/ 0 w 2746253"/>
                  <a:gd name="connsiteY0" fmla="*/ 0 h 5531222"/>
                  <a:gd name="connsiteX1" fmla="*/ 309282 w 2746253"/>
                  <a:gd name="connsiteY1" fmla="*/ 1358153 h 5531222"/>
                  <a:gd name="connsiteX2" fmla="*/ 1339635 w 2746253"/>
                  <a:gd name="connsiteY2" fmla="*/ 2559421 h 5531222"/>
                  <a:gd name="connsiteX3" fmla="*/ 2411343 w 2746253"/>
                  <a:gd name="connsiteY3" fmla="*/ 3778621 h 5531222"/>
                  <a:gd name="connsiteX4" fmla="*/ 2746253 w 2746253"/>
                  <a:gd name="connsiteY4" fmla="*/ 5531222 h 553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6253" h="5531222">
                    <a:moveTo>
                      <a:pt x="0" y="0"/>
                    </a:moveTo>
                    <a:cubicBezTo>
                      <a:pt x="53788" y="523314"/>
                      <a:pt x="86010" y="931583"/>
                      <a:pt x="309282" y="1358153"/>
                    </a:cubicBezTo>
                    <a:cubicBezTo>
                      <a:pt x="532554" y="1784723"/>
                      <a:pt x="989291" y="2156010"/>
                      <a:pt x="1339635" y="2559421"/>
                    </a:cubicBezTo>
                    <a:cubicBezTo>
                      <a:pt x="1689979" y="2962832"/>
                      <a:pt x="2176907" y="3283321"/>
                      <a:pt x="2411343" y="3778621"/>
                    </a:cubicBezTo>
                    <a:cubicBezTo>
                      <a:pt x="2645779" y="4273921"/>
                      <a:pt x="2676480" y="5166097"/>
                      <a:pt x="2746253" y="5531222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23"/>
              <p:cNvGrpSpPr/>
              <p:nvPr/>
            </p:nvGrpSpPr>
            <p:grpSpPr>
              <a:xfrm>
                <a:off x="0" y="3783121"/>
                <a:ext cx="8991600" cy="742072"/>
                <a:chOff x="0" y="5033683"/>
                <a:chExt cx="8991600" cy="742072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5150224"/>
                  <a:ext cx="8991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Oval 3"/>
                <p:cNvSpPr/>
                <p:nvPr/>
              </p:nvSpPr>
              <p:spPr>
                <a:xfrm>
                  <a:off x="2631141" y="5033683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6275294" y="5042648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8234081" y="5074024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162323" y="5138931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243484" y="5099313"/>
                  <a:ext cx="1053690" cy="676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-Q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505635" y="5199531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</a:p>
              </p:txBody>
            </p:sp>
          </p:grpSp>
        </p:grpSp>
      </p:grpSp>
      <p:sp>
        <p:nvSpPr>
          <p:cNvPr id="25" name="Rectangle 24"/>
          <p:cNvSpPr/>
          <p:nvPr/>
        </p:nvSpPr>
        <p:spPr>
          <a:xfrm>
            <a:off x="152400" y="46482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Clicker Question</a:t>
            </a:r>
            <a:r>
              <a:rPr lang="en-US" sz="2800"/>
              <a:t>:</a:t>
            </a:r>
          </a:p>
          <a:p>
            <a:r>
              <a:rPr lang="en-US" sz="2800"/>
              <a:t>At the </a:t>
            </a:r>
            <a:r>
              <a:rPr lang="en-US" sz="2800">
                <a:solidFill>
                  <a:srgbClr val="FFFF00"/>
                </a:solidFill>
              </a:rPr>
              <a:t>origin</a:t>
            </a:r>
            <a:r>
              <a:rPr lang="en-US" sz="2800"/>
              <a:t>, the </a:t>
            </a:r>
            <a:r>
              <a:rPr lang="en-US" sz="2800">
                <a:solidFill>
                  <a:srgbClr val="FFFF00"/>
                </a:solidFill>
              </a:rPr>
              <a:t>electric field</a:t>
            </a:r>
            <a:r>
              <a:rPr lang="en-US" sz="2800"/>
              <a:t> magnitude is:</a:t>
            </a:r>
          </a:p>
          <a:p>
            <a:pPr marL="514350" indent="-514350">
              <a:buAutoNum type="alphaUcPeriod"/>
            </a:pPr>
            <a:r>
              <a:rPr lang="en-US" sz="2800"/>
              <a:t>maximum (on the line and </a:t>
            </a:r>
            <a:r>
              <a:rPr lang="en-US" sz="2800" i="1"/>
              <a:t>between</a:t>
            </a:r>
            <a:r>
              <a:rPr lang="en-US" sz="2800"/>
              <a:t> the charges)</a:t>
            </a:r>
          </a:p>
          <a:p>
            <a:pPr marL="514350" indent="-514350">
              <a:buAutoNum type="alphaUcPeriod"/>
            </a:pPr>
            <a:r>
              <a:rPr lang="en-US" sz="2800"/>
              <a:t>minimum (on the line and </a:t>
            </a:r>
            <a:r>
              <a:rPr lang="en-US" sz="2800" i="1"/>
              <a:t>between</a:t>
            </a:r>
            <a:r>
              <a:rPr lang="en-US" sz="2800"/>
              <a:t> the charges)</a:t>
            </a:r>
          </a:p>
          <a:p>
            <a:pPr marL="514350" indent="-514350">
              <a:buAutoNum type="alphaUcPeriod"/>
            </a:pPr>
            <a:r>
              <a:rPr lang="en-US" sz="2800"/>
              <a:t>zero </a:t>
            </a:r>
          </a:p>
        </p:txBody>
      </p:sp>
      <p:cxnSp>
        <p:nvCxnSpPr>
          <p:cNvPr id="10" name="Straight Arrow Connector 9"/>
          <p:cNvCxnSpPr>
            <a:endCxn id="20" idx="1"/>
          </p:cNvCxnSpPr>
          <p:nvPr/>
        </p:nvCxnSpPr>
        <p:spPr>
          <a:xfrm flipV="1">
            <a:off x="1828800" y="2683014"/>
            <a:ext cx="2438400" cy="242238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620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Potential along Line of Centers of Two Equal but Opposite Charges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D </a:t>
            </a:r>
          </a:p>
        </p:txBody>
      </p:sp>
      <p:grpSp>
        <p:nvGrpSpPr>
          <p:cNvPr id="5" name="Group 23"/>
          <p:cNvGrpSpPr/>
          <p:nvPr/>
        </p:nvGrpSpPr>
        <p:grpSpPr>
          <a:xfrm>
            <a:off x="1219200" y="762000"/>
            <a:ext cx="6621141" cy="4114800"/>
            <a:chOff x="2209800" y="762000"/>
            <a:chExt cx="6621141" cy="4114800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3566506" y="2879912"/>
              <a:ext cx="3992982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12192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2209800" y="762000"/>
              <a:ext cx="6621141" cy="3923858"/>
              <a:chOff x="0" y="1326779"/>
              <a:chExt cx="9041773" cy="5703795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3447" y="1447800"/>
                <a:ext cx="2348753" cy="2187389"/>
              </a:xfrm>
              <a:custGeom>
                <a:avLst/>
                <a:gdLst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245659 w 2268071"/>
                  <a:gd name="connsiteY0" fmla="*/ 40342 h 3106271"/>
                  <a:gd name="connsiteX1" fmla="*/ 2196353 w 2268071"/>
                  <a:gd name="connsiteY1" fmla="*/ 309282 h 3106271"/>
                  <a:gd name="connsiteX2" fmla="*/ 1815353 w 2268071"/>
                  <a:gd name="connsiteY2" fmla="*/ 1896036 h 3106271"/>
                  <a:gd name="connsiteX3" fmla="*/ 887506 w 2268071"/>
                  <a:gd name="connsiteY3" fmla="*/ 2837330 h 3106271"/>
                  <a:gd name="connsiteX4" fmla="*/ 0 w 2268071"/>
                  <a:gd name="connsiteY4" fmla="*/ 3106271 h 3106271"/>
                  <a:gd name="connsiteX5" fmla="*/ 0 w 2268071"/>
                  <a:gd name="connsiteY5" fmla="*/ 3106271 h 3106271"/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196353 w 2196353"/>
                  <a:gd name="connsiteY0" fmla="*/ 0 h 2796989"/>
                  <a:gd name="connsiteX1" fmla="*/ 1815353 w 2196353"/>
                  <a:gd name="connsiteY1" fmla="*/ 1586754 h 2796989"/>
                  <a:gd name="connsiteX2" fmla="*/ 887506 w 2196353"/>
                  <a:gd name="connsiteY2" fmla="*/ 2528048 h 2796989"/>
                  <a:gd name="connsiteX3" fmla="*/ 0 w 2196353"/>
                  <a:gd name="connsiteY3" fmla="*/ 2796989 h 2796989"/>
                  <a:gd name="connsiteX4" fmla="*/ 0 w 2196353"/>
                  <a:gd name="connsiteY4" fmla="*/ 2796989 h 2796989"/>
                  <a:gd name="connsiteX0" fmla="*/ 2196353 w 2196353"/>
                  <a:gd name="connsiteY0" fmla="*/ 188259 h 2985248"/>
                  <a:gd name="connsiteX1" fmla="*/ 2120153 w 2196353"/>
                  <a:gd name="connsiteY1" fmla="*/ 264459 h 2985248"/>
                  <a:gd name="connsiteX2" fmla="*/ 1815353 w 2196353"/>
                  <a:gd name="connsiteY2" fmla="*/ 1775013 h 2985248"/>
                  <a:gd name="connsiteX3" fmla="*/ 887506 w 2196353"/>
                  <a:gd name="connsiteY3" fmla="*/ 2716307 h 2985248"/>
                  <a:gd name="connsiteX4" fmla="*/ 0 w 2196353"/>
                  <a:gd name="connsiteY4" fmla="*/ 2985248 h 2985248"/>
                  <a:gd name="connsiteX5" fmla="*/ 0 w 2196353"/>
                  <a:gd name="connsiteY5" fmla="*/ 2985248 h 2985248"/>
                  <a:gd name="connsiteX0" fmla="*/ 2120153 w 2120153"/>
                  <a:gd name="connsiteY0" fmla="*/ 0 h 2720789"/>
                  <a:gd name="connsiteX1" fmla="*/ 1815353 w 2120153"/>
                  <a:gd name="connsiteY1" fmla="*/ 1510554 h 2720789"/>
                  <a:gd name="connsiteX2" fmla="*/ 887506 w 2120153"/>
                  <a:gd name="connsiteY2" fmla="*/ 2451848 h 2720789"/>
                  <a:gd name="connsiteX3" fmla="*/ 0 w 2120153"/>
                  <a:gd name="connsiteY3" fmla="*/ 2720789 h 2720789"/>
                  <a:gd name="connsiteX4" fmla="*/ 0 w 2120153"/>
                  <a:gd name="connsiteY4" fmla="*/ 2720789 h 2720789"/>
                  <a:gd name="connsiteX0" fmla="*/ 2196353 w 2196353"/>
                  <a:gd name="connsiteY0" fmla="*/ 0 h 2263589"/>
                  <a:gd name="connsiteX1" fmla="*/ 1815353 w 2196353"/>
                  <a:gd name="connsiteY1" fmla="*/ 1053354 h 2263589"/>
                  <a:gd name="connsiteX2" fmla="*/ 887506 w 2196353"/>
                  <a:gd name="connsiteY2" fmla="*/ 1994648 h 2263589"/>
                  <a:gd name="connsiteX3" fmla="*/ 0 w 2196353"/>
                  <a:gd name="connsiteY3" fmla="*/ 2263589 h 2263589"/>
                  <a:gd name="connsiteX4" fmla="*/ 0 w 2196353"/>
                  <a:gd name="connsiteY4" fmla="*/ 2263589 h 2263589"/>
                  <a:gd name="connsiteX0" fmla="*/ 2196353 w 2412253"/>
                  <a:gd name="connsiteY0" fmla="*/ 99359 h 2362948"/>
                  <a:gd name="connsiteX1" fmla="*/ 2348753 w 2412253"/>
                  <a:gd name="connsiteY1" fmla="*/ 175559 h 2362948"/>
                  <a:gd name="connsiteX2" fmla="*/ 1815353 w 2412253"/>
                  <a:gd name="connsiteY2" fmla="*/ 1152713 h 2362948"/>
                  <a:gd name="connsiteX3" fmla="*/ 887506 w 2412253"/>
                  <a:gd name="connsiteY3" fmla="*/ 2094007 h 2362948"/>
                  <a:gd name="connsiteX4" fmla="*/ 0 w 2412253"/>
                  <a:gd name="connsiteY4" fmla="*/ 2362948 h 2362948"/>
                  <a:gd name="connsiteX5" fmla="*/ 0 w 2412253"/>
                  <a:gd name="connsiteY5" fmla="*/ 2362948 h 2362948"/>
                  <a:gd name="connsiteX0" fmla="*/ 2196353 w 2412253"/>
                  <a:gd name="connsiteY0" fmla="*/ 99359 h 2362948"/>
                  <a:gd name="connsiteX1" fmla="*/ 2348753 w 2412253"/>
                  <a:gd name="connsiteY1" fmla="*/ 175559 h 2362948"/>
                  <a:gd name="connsiteX2" fmla="*/ 1815353 w 2412253"/>
                  <a:gd name="connsiteY2" fmla="*/ 1152713 h 2362948"/>
                  <a:gd name="connsiteX3" fmla="*/ 887506 w 2412253"/>
                  <a:gd name="connsiteY3" fmla="*/ 2094007 h 2362948"/>
                  <a:gd name="connsiteX4" fmla="*/ 0 w 2412253"/>
                  <a:gd name="connsiteY4" fmla="*/ 2362948 h 2362948"/>
                  <a:gd name="connsiteX5" fmla="*/ 0 w 2412253"/>
                  <a:gd name="connsiteY5" fmla="*/ 2362948 h 2362948"/>
                  <a:gd name="connsiteX0" fmla="*/ 2348753 w 2348753"/>
                  <a:gd name="connsiteY0" fmla="*/ 0 h 2187389"/>
                  <a:gd name="connsiteX1" fmla="*/ 1815353 w 2348753"/>
                  <a:gd name="connsiteY1" fmla="*/ 977154 h 2187389"/>
                  <a:gd name="connsiteX2" fmla="*/ 887506 w 2348753"/>
                  <a:gd name="connsiteY2" fmla="*/ 1918448 h 2187389"/>
                  <a:gd name="connsiteX3" fmla="*/ 0 w 2348753"/>
                  <a:gd name="connsiteY3" fmla="*/ 2187389 h 2187389"/>
                  <a:gd name="connsiteX4" fmla="*/ 0 w 2348753"/>
                  <a:gd name="connsiteY4" fmla="*/ 2187389 h 2187389"/>
                  <a:gd name="connsiteX0" fmla="*/ 2348753 w 2348753"/>
                  <a:gd name="connsiteY0" fmla="*/ 0 h 2187389"/>
                  <a:gd name="connsiteX1" fmla="*/ 2043953 w 2348753"/>
                  <a:gd name="connsiteY1" fmla="*/ 1066800 h 2187389"/>
                  <a:gd name="connsiteX2" fmla="*/ 887506 w 2348753"/>
                  <a:gd name="connsiteY2" fmla="*/ 1918448 h 2187389"/>
                  <a:gd name="connsiteX3" fmla="*/ 0 w 2348753"/>
                  <a:gd name="connsiteY3" fmla="*/ 2187389 h 2187389"/>
                  <a:gd name="connsiteX4" fmla="*/ 0 w 2348753"/>
                  <a:gd name="connsiteY4" fmla="*/ 2187389 h 2187389"/>
                  <a:gd name="connsiteX0" fmla="*/ 2348753 w 2348753"/>
                  <a:gd name="connsiteY0" fmla="*/ 0 h 2187389"/>
                  <a:gd name="connsiteX1" fmla="*/ 2043953 w 2348753"/>
                  <a:gd name="connsiteY1" fmla="*/ 1066800 h 2187389"/>
                  <a:gd name="connsiteX2" fmla="*/ 1205753 w 2348753"/>
                  <a:gd name="connsiteY2" fmla="*/ 1905000 h 2187389"/>
                  <a:gd name="connsiteX3" fmla="*/ 0 w 2348753"/>
                  <a:gd name="connsiteY3" fmla="*/ 2187389 h 2187389"/>
                  <a:gd name="connsiteX4" fmla="*/ 0 w 2348753"/>
                  <a:gd name="connsiteY4" fmla="*/ 2187389 h 218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8753" h="2187389">
                    <a:moveTo>
                      <a:pt x="2348753" y="0"/>
                    </a:moveTo>
                    <a:cubicBezTo>
                      <a:pt x="2285253" y="175559"/>
                      <a:pt x="2234453" y="749300"/>
                      <a:pt x="2043953" y="1066800"/>
                    </a:cubicBezTo>
                    <a:cubicBezTo>
                      <a:pt x="1853453" y="1384300"/>
                      <a:pt x="1546412" y="1718235"/>
                      <a:pt x="1205753" y="1905000"/>
                    </a:cubicBezTo>
                    <a:cubicBezTo>
                      <a:pt x="865094" y="2091765"/>
                      <a:pt x="200959" y="2140324"/>
                      <a:pt x="0" y="2187389"/>
                    </a:cubicBezTo>
                    <a:lnTo>
                      <a:pt x="0" y="2187389"/>
                    </a:ln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flipH="1" flipV="1">
                <a:off x="6867832" y="4206690"/>
                <a:ext cx="2173941" cy="2823884"/>
              </a:xfrm>
              <a:custGeom>
                <a:avLst/>
                <a:gdLst>
                  <a:gd name="connsiteX0" fmla="*/ 2245659 w 2245659"/>
                  <a:gd name="connsiteY0" fmla="*/ 0 h 3065929"/>
                  <a:gd name="connsiteX1" fmla="*/ 1815353 w 2245659"/>
                  <a:gd name="connsiteY1" fmla="*/ 1855694 h 3065929"/>
                  <a:gd name="connsiteX2" fmla="*/ 887506 w 2245659"/>
                  <a:gd name="connsiteY2" fmla="*/ 2796988 h 3065929"/>
                  <a:gd name="connsiteX3" fmla="*/ 0 w 2245659"/>
                  <a:gd name="connsiteY3" fmla="*/ 3065929 h 3065929"/>
                  <a:gd name="connsiteX4" fmla="*/ 0 w 2245659"/>
                  <a:gd name="connsiteY4" fmla="*/ 3065929 h 3065929"/>
                  <a:gd name="connsiteX0" fmla="*/ 2097741 w 2097741"/>
                  <a:gd name="connsiteY0" fmla="*/ 0 h 2671483"/>
                  <a:gd name="connsiteX1" fmla="*/ 1815353 w 2097741"/>
                  <a:gd name="connsiteY1" fmla="*/ 1461248 h 2671483"/>
                  <a:gd name="connsiteX2" fmla="*/ 887506 w 2097741"/>
                  <a:gd name="connsiteY2" fmla="*/ 2402542 h 2671483"/>
                  <a:gd name="connsiteX3" fmla="*/ 0 w 2097741"/>
                  <a:gd name="connsiteY3" fmla="*/ 2671483 h 2671483"/>
                  <a:gd name="connsiteX4" fmla="*/ 0 w 2097741"/>
                  <a:gd name="connsiteY4" fmla="*/ 2671483 h 2671483"/>
                  <a:gd name="connsiteX0" fmla="*/ 2097741 w 2221006"/>
                  <a:gd name="connsiteY0" fmla="*/ 395941 h 3067424"/>
                  <a:gd name="connsiteX1" fmla="*/ 2173941 w 2221006"/>
                  <a:gd name="connsiteY1" fmla="*/ 243541 h 3067424"/>
                  <a:gd name="connsiteX2" fmla="*/ 1815353 w 2221006"/>
                  <a:gd name="connsiteY2" fmla="*/ 1857189 h 3067424"/>
                  <a:gd name="connsiteX3" fmla="*/ 887506 w 2221006"/>
                  <a:gd name="connsiteY3" fmla="*/ 2798483 h 3067424"/>
                  <a:gd name="connsiteX4" fmla="*/ 0 w 2221006"/>
                  <a:gd name="connsiteY4" fmla="*/ 3067424 h 3067424"/>
                  <a:gd name="connsiteX5" fmla="*/ 0 w 2221006"/>
                  <a:gd name="connsiteY5" fmla="*/ 3067424 h 3067424"/>
                  <a:gd name="connsiteX0" fmla="*/ 2173941 w 2173941"/>
                  <a:gd name="connsiteY0" fmla="*/ 0 h 2823883"/>
                  <a:gd name="connsiteX1" fmla="*/ 1815353 w 2173941"/>
                  <a:gd name="connsiteY1" fmla="*/ 1613648 h 2823883"/>
                  <a:gd name="connsiteX2" fmla="*/ 887506 w 2173941"/>
                  <a:gd name="connsiteY2" fmla="*/ 2554942 h 2823883"/>
                  <a:gd name="connsiteX3" fmla="*/ 0 w 2173941"/>
                  <a:gd name="connsiteY3" fmla="*/ 2823883 h 2823883"/>
                  <a:gd name="connsiteX4" fmla="*/ 0 w 2173941"/>
                  <a:gd name="connsiteY4" fmla="*/ 2823883 h 28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941" h="2823883">
                    <a:moveTo>
                      <a:pt x="2173941" y="0"/>
                    </a:moveTo>
                    <a:cubicBezTo>
                      <a:pt x="2126876" y="243541"/>
                      <a:pt x="2029759" y="1187824"/>
                      <a:pt x="1815353" y="1613648"/>
                    </a:cubicBezTo>
                    <a:cubicBezTo>
                      <a:pt x="1600947" y="2039472"/>
                      <a:pt x="1190065" y="2353236"/>
                      <a:pt x="887506" y="2554942"/>
                    </a:cubicBezTo>
                    <a:cubicBezTo>
                      <a:pt x="584947" y="2756648"/>
                      <a:pt x="0" y="2823883"/>
                      <a:pt x="0" y="2823883"/>
                    </a:cubicBezTo>
                    <a:lnTo>
                      <a:pt x="0" y="2823883"/>
                    </a:ln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048001" y="1326779"/>
                <a:ext cx="3124200" cy="5531222"/>
              </a:xfrm>
              <a:custGeom>
                <a:avLst/>
                <a:gdLst>
                  <a:gd name="connsiteX0" fmla="*/ 0 w 2433917"/>
                  <a:gd name="connsiteY0" fmla="*/ 26894 h 1905000"/>
                  <a:gd name="connsiteX1" fmla="*/ 309282 w 2433917"/>
                  <a:gd name="connsiteY1" fmla="*/ 1385047 h 1905000"/>
                  <a:gd name="connsiteX2" fmla="*/ 1210235 w 2433917"/>
                  <a:gd name="connsiteY2" fmla="*/ 1896035 h 1905000"/>
                  <a:gd name="connsiteX3" fmla="*/ 2124635 w 2433917"/>
                  <a:gd name="connsiteY3" fmla="*/ 1331259 h 1905000"/>
                  <a:gd name="connsiteX4" fmla="*/ 2433917 w 2433917"/>
                  <a:gd name="connsiteY4" fmla="*/ 0 h 1905000"/>
                  <a:gd name="connsiteX0" fmla="*/ 0 w 2433917"/>
                  <a:gd name="connsiteY0" fmla="*/ 26894 h 2496670"/>
                  <a:gd name="connsiteX1" fmla="*/ 309282 w 2433917"/>
                  <a:gd name="connsiteY1" fmla="*/ 1385047 h 2496670"/>
                  <a:gd name="connsiteX2" fmla="*/ 1210235 w 2433917"/>
                  <a:gd name="connsiteY2" fmla="*/ 2487705 h 2496670"/>
                  <a:gd name="connsiteX3" fmla="*/ 2124635 w 2433917"/>
                  <a:gd name="connsiteY3" fmla="*/ 1331259 h 2496670"/>
                  <a:gd name="connsiteX4" fmla="*/ 2433917 w 2433917"/>
                  <a:gd name="connsiteY4" fmla="*/ 0 h 2496670"/>
                  <a:gd name="connsiteX0" fmla="*/ 0 w 2433917"/>
                  <a:gd name="connsiteY0" fmla="*/ 26894 h 3969122"/>
                  <a:gd name="connsiteX1" fmla="*/ 309282 w 2433917"/>
                  <a:gd name="connsiteY1" fmla="*/ 1385047 h 3969122"/>
                  <a:gd name="connsiteX2" fmla="*/ 1210235 w 2433917"/>
                  <a:gd name="connsiteY2" fmla="*/ 2487705 h 3969122"/>
                  <a:gd name="connsiteX3" fmla="*/ 2200835 w 2433917"/>
                  <a:gd name="connsiteY3" fmla="*/ 3554505 h 3969122"/>
                  <a:gd name="connsiteX4" fmla="*/ 2433917 w 2433917"/>
                  <a:gd name="connsiteY4" fmla="*/ 0 h 3969122"/>
                  <a:gd name="connsiteX0" fmla="*/ 0 w 2581835"/>
                  <a:gd name="connsiteY0" fmla="*/ 0 h 5254437"/>
                  <a:gd name="connsiteX1" fmla="*/ 309282 w 2581835"/>
                  <a:gd name="connsiteY1" fmla="*/ 1358153 h 5254437"/>
                  <a:gd name="connsiteX2" fmla="*/ 1210235 w 2581835"/>
                  <a:gd name="connsiteY2" fmla="*/ 2460811 h 5254437"/>
                  <a:gd name="connsiteX3" fmla="*/ 2200835 w 2581835"/>
                  <a:gd name="connsiteY3" fmla="*/ 3527611 h 5254437"/>
                  <a:gd name="connsiteX4" fmla="*/ 2581835 w 2581835"/>
                  <a:gd name="connsiteY4" fmla="*/ 4746811 h 5254437"/>
                  <a:gd name="connsiteX0" fmla="*/ 0 w 2581835"/>
                  <a:gd name="connsiteY0" fmla="*/ 0 h 5406837"/>
                  <a:gd name="connsiteX1" fmla="*/ 309282 w 2581835"/>
                  <a:gd name="connsiteY1" fmla="*/ 1358153 h 5406837"/>
                  <a:gd name="connsiteX2" fmla="*/ 1210235 w 2581835"/>
                  <a:gd name="connsiteY2" fmla="*/ 2460811 h 5406837"/>
                  <a:gd name="connsiteX3" fmla="*/ 2200835 w 2581835"/>
                  <a:gd name="connsiteY3" fmla="*/ 3527611 h 5406837"/>
                  <a:gd name="connsiteX4" fmla="*/ 2581835 w 2581835"/>
                  <a:gd name="connsiteY4" fmla="*/ 4899211 h 5406837"/>
                  <a:gd name="connsiteX0" fmla="*/ 0 w 2581835"/>
                  <a:gd name="connsiteY0" fmla="*/ 0 h 5254437"/>
                  <a:gd name="connsiteX1" fmla="*/ 309282 w 2581835"/>
                  <a:gd name="connsiteY1" fmla="*/ 1358153 h 5254437"/>
                  <a:gd name="connsiteX2" fmla="*/ 1210235 w 2581835"/>
                  <a:gd name="connsiteY2" fmla="*/ 2460811 h 5254437"/>
                  <a:gd name="connsiteX3" fmla="*/ 2200835 w 2581835"/>
                  <a:gd name="connsiteY3" fmla="*/ 3527611 h 5254437"/>
                  <a:gd name="connsiteX4" fmla="*/ 2581835 w 2581835"/>
                  <a:gd name="connsiteY4" fmla="*/ 4746811 h 5254437"/>
                  <a:gd name="connsiteX0" fmla="*/ 0 w 2581835"/>
                  <a:gd name="connsiteY0" fmla="*/ 0 h 5254437"/>
                  <a:gd name="connsiteX1" fmla="*/ 309282 w 2581835"/>
                  <a:gd name="connsiteY1" fmla="*/ 1358153 h 5254437"/>
                  <a:gd name="connsiteX2" fmla="*/ 1210235 w 2581835"/>
                  <a:gd name="connsiteY2" fmla="*/ 2460811 h 5254437"/>
                  <a:gd name="connsiteX3" fmla="*/ 2200835 w 2581835"/>
                  <a:gd name="connsiteY3" fmla="*/ 3527611 h 5254437"/>
                  <a:gd name="connsiteX4" fmla="*/ 2581835 w 2581835"/>
                  <a:gd name="connsiteY4" fmla="*/ 4746811 h 5254437"/>
                  <a:gd name="connsiteX0" fmla="*/ 0 w 2200835"/>
                  <a:gd name="connsiteY0" fmla="*/ 0 h 3527611"/>
                  <a:gd name="connsiteX1" fmla="*/ 309282 w 2200835"/>
                  <a:gd name="connsiteY1" fmla="*/ 1358153 h 3527611"/>
                  <a:gd name="connsiteX2" fmla="*/ 1210235 w 2200835"/>
                  <a:gd name="connsiteY2" fmla="*/ 2460811 h 3527611"/>
                  <a:gd name="connsiteX3" fmla="*/ 2200835 w 2200835"/>
                  <a:gd name="connsiteY3" fmla="*/ 3527611 h 3527611"/>
                  <a:gd name="connsiteX0" fmla="*/ 0 w 2289735"/>
                  <a:gd name="connsiteY0" fmla="*/ 0 h 3553011"/>
                  <a:gd name="connsiteX1" fmla="*/ 309282 w 2289735"/>
                  <a:gd name="connsiteY1" fmla="*/ 1358153 h 3553011"/>
                  <a:gd name="connsiteX2" fmla="*/ 1210235 w 2289735"/>
                  <a:gd name="connsiteY2" fmla="*/ 2460811 h 3553011"/>
                  <a:gd name="connsiteX3" fmla="*/ 2124635 w 2289735"/>
                  <a:gd name="connsiteY3" fmla="*/ 3375211 h 3553011"/>
                  <a:gd name="connsiteX4" fmla="*/ 2200835 w 2289735"/>
                  <a:gd name="connsiteY4" fmla="*/ 3527611 h 3553011"/>
                  <a:gd name="connsiteX0" fmla="*/ 0 w 2270312"/>
                  <a:gd name="connsiteY0" fmla="*/ 0 h 3527611"/>
                  <a:gd name="connsiteX1" fmla="*/ 309282 w 2270312"/>
                  <a:gd name="connsiteY1" fmla="*/ 1358153 h 3527611"/>
                  <a:gd name="connsiteX2" fmla="*/ 1210235 w 2270312"/>
                  <a:gd name="connsiteY2" fmla="*/ 2460811 h 3527611"/>
                  <a:gd name="connsiteX3" fmla="*/ 2124635 w 2270312"/>
                  <a:gd name="connsiteY3" fmla="*/ 3375211 h 3527611"/>
                  <a:gd name="connsiteX4" fmla="*/ 2084294 w 2270312"/>
                  <a:gd name="connsiteY4" fmla="*/ 3325905 h 3527611"/>
                  <a:gd name="connsiteX5" fmla="*/ 2200835 w 2270312"/>
                  <a:gd name="connsiteY5" fmla="*/ 3527611 h 3527611"/>
                  <a:gd name="connsiteX0" fmla="*/ 0 w 2658035"/>
                  <a:gd name="connsiteY0" fmla="*/ 0 h 4594411"/>
                  <a:gd name="connsiteX1" fmla="*/ 309282 w 2658035"/>
                  <a:gd name="connsiteY1" fmla="*/ 1358153 h 4594411"/>
                  <a:gd name="connsiteX2" fmla="*/ 1210235 w 2658035"/>
                  <a:gd name="connsiteY2" fmla="*/ 2460811 h 4594411"/>
                  <a:gd name="connsiteX3" fmla="*/ 2124635 w 2658035"/>
                  <a:gd name="connsiteY3" fmla="*/ 3375211 h 4594411"/>
                  <a:gd name="connsiteX4" fmla="*/ 2084294 w 2658035"/>
                  <a:gd name="connsiteY4" fmla="*/ 3325905 h 4594411"/>
                  <a:gd name="connsiteX5" fmla="*/ 2658035 w 2658035"/>
                  <a:gd name="connsiteY5" fmla="*/ 4594411 h 4594411"/>
                  <a:gd name="connsiteX0" fmla="*/ 0 w 2658035"/>
                  <a:gd name="connsiteY0" fmla="*/ 0 h 4645211"/>
                  <a:gd name="connsiteX1" fmla="*/ 309282 w 2658035"/>
                  <a:gd name="connsiteY1" fmla="*/ 1358153 h 4645211"/>
                  <a:gd name="connsiteX2" fmla="*/ 1210235 w 2658035"/>
                  <a:gd name="connsiteY2" fmla="*/ 2460811 h 4645211"/>
                  <a:gd name="connsiteX3" fmla="*/ 2124635 w 2658035"/>
                  <a:gd name="connsiteY3" fmla="*/ 3375211 h 4645211"/>
                  <a:gd name="connsiteX4" fmla="*/ 2505635 w 2658035"/>
                  <a:gd name="connsiteY4" fmla="*/ 4442011 h 4645211"/>
                  <a:gd name="connsiteX5" fmla="*/ 2658035 w 2658035"/>
                  <a:gd name="connsiteY5" fmla="*/ 4594411 h 4645211"/>
                  <a:gd name="connsiteX0" fmla="*/ 0 w 2670735"/>
                  <a:gd name="connsiteY0" fmla="*/ 0 h 4645211"/>
                  <a:gd name="connsiteX1" fmla="*/ 309282 w 2670735"/>
                  <a:gd name="connsiteY1" fmla="*/ 1358153 h 4645211"/>
                  <a:gd name="connsiteX2" fmla="*/ 1210235 w 2670735"/>
                  <a:gd name="connsiteY2" fmla="*/ 2460811 h 4645211"/>
                  <a:gd name="connsiteX3" fmla="*/ 2124635 w 2670735"/>
                  <a:gd name="connsiteY3" fmla="*/ 3375211 h 4645211"/>
                  <a:gd name="connsiteX4" fmla="*/ 2581835 w 2670735"/>
                  <a:gd name="connsiteY4" fmla="*/ 4442011 h 4645211"/>
                  <a:gd name="connsiteX5" fmla="*/ 2658035 w 2670735"/>
                  <a:gd name="connsiteY5" fmla="*/ 4594411 h 4645211"/>
                  <a:gd name="connsiteX0" fmla="*/ 0 w 2670735"/>
                  <a:gd name="connsiteY0" fmla="*/ 0 h 4645211"/>
                  <a:gd name="connsiteX1" fmla="*/ 309282 w 2670735"/>
                  <a:gd name="connsiteY1" fmla="*/ 1358153 h 4645211"/>
                  <a:gd name="connsiteX2" fmla="*/ 1210235 w 2670735"/>
                  <a:gd name="connsiteY2" fmla="*/ 2460811 h 4645211"/>
                  <a:gd name="connsiteX3" fmla="*/ 2124635 w 2670735"/>
                  <a:gd name="connsiteY3" fmla="*/ 3375211 h 4645211"/>
                  <a:gd name="connsiteX4" fmla="*/ 2581835 w 2670735"/>
                  <a:gd name="connsiteY4" fmla="*/ 4442011 h 4645211"/>
                  <a:gd name="connsiteX5" fmla="*/ 2658035 w 2670735"/>
                  <a:gd name="connsiteY5" fmla="*/ 4594411 h 4645211"/>
                  <a:gd name="connsiteX0" fmla="*/ 0 w 2670735"/>
                  <a:gd name="connsiteY0" fmla="*/ 0 h 4975411"/>
                  <a:gd name="connsiteX1" fmla="*/ 309282 w 2670735"/>
                  <a:gd name="connsiteY1" fmla="*/ 1358153 h 4975411"/>
                  <a:gd name="connsiteX2" fmla="*/ 1210235 w 2670735"/>
                  <a:gd name="connsiteY2" fmla="*/ 2460811 h 4975411"/>
                  <a:gd name="connsiteX3" fmla="*/ 2124635 w 2670735"/>
                  <a:gd name="connsiteY3" fmla="*/ 3375211 h 4975411"/>
                  <a:gd name="connsiteX4" fmla="*/ 2581835 w 2670735"/>
                  <a:gd name="connsiteY4" fmla="*/ 4442011 h 4975411"/>
                  <a:gd name="connsiteX5" fmla="*/ 2658035 w 2670735"/>
                  <a:gd name="connsiteY5" fmla="*/ 4975411 h 4975411"/>
                  <a:gd name="connsiteX0" fmla="*/ 0 w 2746253"/>
                  <a:gd name="connsiteY0" fmla="*/ 0 h 5531222"/>
                  <a:gd name="connsiteX1" fmla="*/ 309282 w 2746253"/>
                  <a:gd name="connsiteY1" fmla="*/ 1358153 h 5531222"/>
                  <a:gd name="connsiteX2" fmla="*/ 1210235 w 2746253"/>
                  <a:gd name="connsiteY2" fmla="*/ 2460811 h 5531222"/>
                  <a:gd name="connsiteX3" fmla="*/ 2124635 w 2746253"/>
                  <a:gd name="connsiteY3" fmla="*/ 3375211 h 5531222"/>
                  <a:gd name="connsiteX4" fmla="*/ 2581835 w 2746253"/>
                  <a:gd name="connsiteY4" fmla="*/ 4442011 h 5531222"/>
                  <a:gd name="connsiteX5" fmla="*/ 2746253 w 2746253"/>
                  <a:gd name="connsiteY5" fmla="*/ 5531222 h 5531222"/>
                  <a:gd name="connsiteX0" fmla="*/ 0 w 2746253"/>
                  <a:gd name="connsiteY0" fmla="*/ 0 h 5531222"/>
                  <a:gd name="connsiteX1" fmla="*/ 309282 w 2746253"/>
                  <a:gd name="connsiteY1" fmla="*/ 1358153 h 5531222"/>
                  <a:gd name="connsiteX2" fmla="*/ 1339635 w 2746253"/>
                  <a:gd name="connsiteY2" fmla="*/ 2559421 h 5531222"/>
                  <a:gd name="connsiteX3" fmla="*/ 2124635 w 2746253"/>
                  <a:gd name="connsiteY3" fmla="*/ 3375211 h 5531222"/>
                  <a:gd name="connsiteX4" fmla="*/ 2581835 w 2746253"/>
                  <a:gd name="connsiteY4" fmla="*/ 4442011 h 5531222"/>
                  <a:gd name="connsiteX5" fmla="*/ 2746253 w 2746253"/>
                  <a:gd name="connsiteY5" fmla="*/ 5531222 h 5531222"/>
                  <a:gd name="connsiteX0" fmla="*/ 0 w 2746253"/>
                  <a:gd name="connsiteY0" fmla="*/ 0 h 5531222"/>
                  <a:gd name="connsiteX1" fmla="*/ 309282 w 2746253"/>
                  <a:gd name="connsiteY1" fmla="*/ 1358153 h 5531222"/>
                  <a:gd name="connsiteX2" fmla="*/ 1339635 w 2746253"/>
                  <a:gd name="connsiteY2" fmla="*/ 2559421 h 5531222"/>
                  <a:gd name="connsiteX3" fmla="*/ 2411343 w 2746253"/>
                  <a:gd name="connsiteY3" fmla="*/ 3778621 h 5531222"/>
                  <a:gd name="connsiteX4" fmla="*/ 2581835 w 2746253"/>
                  <a:gd name="connsiteY4" fmla="*/ 4442011 h 5531222"/>
                  <a:gd name="connsiteX5" fmla="*/ 2746253 w 2746253"/>
                  <a:gd name="connsiteY5" fmla="*/ 5531222 h 5531222"/>
                  <a:gd name="connsiteX0" fmla="*/ 0 w 2746253"/>
                  <a:gd name="connsiteY0" fmla="*/ 0 h 5531222"/>
                  <a:gd name="connsiteX1" fmla="*/ 309282 w 2746253"/>
                  <a:gd name="connsiteY1" fmla="*/ 1358153 h 5531222"/>
                  <a:gd name="connsiteX2" fmla="*/ 1339635 w 2746253"/>
                  <a:gd name="connsiteY2" fmla="*/ 2559421 h 5531222"/>
                  <a:gd name="connsiteX3" fmla="*/ 2411343 w 2746253"/>
                  <a:gd name="connsiteY3" fmla="*/ 3778621 h 5531222"/>
                  <a:gd name="connsiteX4" fmla="*/ 2746253 w 2746253"/>
                  <a:gd name="connsiteY4" fmla="*/ 5531222 h 553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6253" h="5531222">
                    <a:moveTo>
                      <a:pt x="0" y="0"/>
                    </a:moveTo>
                    <a:cubicBezTo>
                      <a:pt x="53788" y="523314"/>
                      <a:pt x="86010" y="931583"/>
                      <a:pt x="309282" y="1358153"/>
                    </a:cubicBezTo>
                    <a:cubicBezTo>
                      <a:pt x="532554" y="1784723"/>
                      <a:pt x="989291" y="2156010"/>
                      <a:pt x="1339635" y="2559421"/>
                    </a:cubicBezTo>
                    <a:cubicBezTo>
                      <a:pt x="1689979" y="2962832"/>
                      <a:pt x="2176907" y="3283321"/>
                      <a:pt x="2411343" y="3778621"/>
                    </a:cubicBezTo>
                    <a:cubicBezTo>
                      <a:pt x="2645779" y="4273921"/>
                      <a:pt x="2676480" y="5166097"/>
                      <a:pt x="2746253" y="5531222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3"/>
              <p:cNvGrpSpPr/>
              <p:nvPr/>
            </p:nvGrpSpPr>
            <p:grpSpPr>
              <a:xfrm>
                <a:off x="0" y="3783121"/>
                <a:ext cx="8991600" cy="742072"/>
                <a:chOff x="0" y="5033683"/>
                <a:chExt cx="8991600" cy="742072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5150224"/>
                  <a:ext cx="8991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Oval 3"/>
                <p:cNvSpPr/>
                <p:nvPr/>
              </p:nvSpPr>
              <p:spPr>
                <a:xfrm>
                  <a:off x="2631141" y="5033683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6275294" y="5042648"/>
                  <a:ext cx="228600" cy="2286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8234081" y="5074024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162323" y="5138931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243484" y="5099313"/>
                  <a:ext cx="1053690" cy="676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-Q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505635" y="5199531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</a:p>
              </p:txBody>
            </p:sp>
          </p:grpSp>
        </p:grpSp>
      </p:grpSp>
      <p:sp>
        <p:nvSpPr>
          <p:cNvPr id="25" name="Rectangle 24"/>
          <p:cNvSpPr/>
          <p:nvPr/>
        </p:nvSpPr>
        <p:spPr>
          <a:xfrm>
            <a:off x="53788" y="4454929"/>
            <a:ext cx="8991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Clicker Answer</a:t>
            </a:r>
            <a:r>
              <a:rPr lang="en-US" sz="2400"/>
              <a:t>:</a:t>
            </a:r>
          </a:p>
          <a:p>
            <a:r>
              <a:rPr lang="en-US" sz="2400"/>
              <a:t>At the </a:t>
            </a:r>
            <a:r>
              <a:rPr lang="en-US" sz="2400">
                <a:solidFill>
                  <a:srgbClr val="FFFF00"/>
                </a:solidFill>
              </a:rPr>
              <a:t>origin</a:t>
            </a:r>
            <a:r>
              <a:rPr lang="en-US" sz="2400"/>
              <a:t> in the above graph, the </a:t>
            </a:r>
            <a:r>
              <a:rPr lang="en-US" sz="2400">
                <a:solidFill>
                  <a:srgbClr val="FFFF00"/>
                </a:solidFill>
              </a:rPr>
              <a:t>electric field magnitude</a:t>
            </a:r>
            <a:r>
              <a:rPr lang="en-US" sz="2400"/>
              <a:t> is:</a:t>
            </a:r>
          </a:p>
          <a:p>
            <a:pPr marL="514350" indent="-514350"/>
            <a:r>
              <a:rPr lang="en-US" sz="2400">
                <a:solidFill>
                  <a:srgbClr val="FFFF00"/>
                </a:solidFill>
              </a:rPr>
              <a:t>minimum</a:t>
            </a:r>
            <a:r>
              <a:rPr lang="en-US" sz="2400"/>
              <a:t> (on the line between the charges)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/>
              <a:t>Remember the field strength is the </a:t>
            </a:r>
            <a:r>
              <a:rPr lang="en-US" sz="2400">
                <a:solidFill>
                  <a:srgbClr val="FFFF00"/>
                </a:solidFill>
              </a:rPr>
              <a:t>slope</a:t>
            </a:r>
            <a:r>
              <a:rPr lang="en-US" sz="2400"/>
              <a:t> of the graph of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/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/>
              <a:t>): and between the charges </a:t>
            </a:r>
            <a:r>
              <a:rPr lang="en-US" sz="2400">
                <a:solidFill>
                  <a:srgbClr val="FFFF00"/>
                </a:solidFill>
              </a:rPr>
              <a:t>the slope is least steep at the midpoint</a:t>
            </a:r>
            <a:r>
              <a:rPr lang="en-US" sz="2400"/>
              <a:t>.</a:t>
            </a:r>
          </a:p>
          <a:p>
            <a:pPr marL="514350" indent="-514350"/>
            <a:endParaRPr lang="en-US" sz="280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889812" y="5437094"/>
            <a:ext cx="1219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Charged Sphere Potential and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/>
              <a:t>For a spherical conductor of radius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/>
              <a:t> with total charge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/>
              <a:t> uniformly distributed over its surface, we know that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field at the surface is related to the surface charge density </a:t>
            </a:r>
            <a:r>
              <a:rPr lang="en-US" i="1">
                <a:sym typeface="Symbol"/>
              </a:rPr>
              <a:t></a:t>
            </a:r>
            <a:r>
              <a:rPr lang="en-US">
                <a:sym typeface="Symbol"/>
              </a:rPr>
              <a:t> by</a:t>
            </a:r>
            <a:r>
              <a:rPr lang="en-US"/>
              <a:t>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>
                <a:sym typeface="Symbol"/>
              </a:rPr>
              <a:t>.</a:t>
            </a:r>
          </a:p>
          <a:p>
            <a:r>
              <a:rPr lang="en-US">
                <a:sym typeface="Symbol"/>
              </a:rPr>
              <a:t>Note this checks with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4</a:t>
            </a:r>
            <a:r>
              <a:rPr lang="el-G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π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baseline="30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>
                <a:sym typeface="Symbol"/>
              </a:rPr>
              <a:t>.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92942" y="3203388"/>
          <a:ext cx="5450541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63" name="Equation" r:id="rId4" imgW="2438280" imgH="431640" progId="Equation.DSMT4">
                  <p:embed/>
                </p:oleObj>
              </mc:Choice>
              <mc:Fallback>
                <p:oleObj name="Equation" r:id="rId4" imgW="24382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942" y="3203388"/>
                        <a:ext cx="5450541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Connected Spherical 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05600" cy="4525963"/>
          </a:xfrm>
        </p:spPr>
        <p:txBody>
          <a:bodyPr>
            <a:normAutofit/>
          </a:bodyPr>
          <a:lstStyle/>
          <a:p>
            <a:r>
              <a:rPr lang="en-US" sz="3200"/>
              <a:t>Two spherical conductors are connected by a conducting rod, then charged—all will be at the same potential.</a:t>
            </a:r>
          </a:p>
          <a:p>
            <a:r>
              <a:rPr lang="en-US" sz="3200">
                <a:solidFill>
                  <a:srgbClr val="FFFF00"/>
                </a:solidFill>
              </a:rPr>
              <a:t>Where is the electric field strongest?</a:t>
            </a:r>
          </a:p>
          <a:p>
            <a:pPr marL="514350" indent="-514350">
              <a:buAutoNum type="alphaUcPeriod"/>
            </a:pPr>
            <a:r>
              <a:rPr lang="en-US" sz="3200"/>
              <a:t>At the surface of the small sphere</a:t>
            </a:r>
          </a:p>
          <a:p>
            <a:pPr marL="514350" indent="-514350">
              <a:buAutoNum type="alphaUcPeriod"/>
            </a:pPr>
            <a:r>
              <a:rPr lang="en-US" sz="3200"/>
              <a:t>At the surface of the large sphere</a:t>
            </a:r>
          </a:p>
          <a:p>
            <a:pPr marL="514350" indent="-514350">
              <a:buAutoNum type="alphaUcPeriod"/>
            </a:pPr>
            <a:r>
              <a:rPr lang="en-US" sz="3200"/>
              <a:t>It’s the same at the two surfaces.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2800" y="1600200"/>
            <a:ext cx="15240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00" y="2828364"/>
            <a:ext cx="990600" cy="2048436"/>
            <a:chOff x="7010400" y="2828364"/>
            <a:chExt cx="990600" cy="2048436"/>
          </a:xfrm>
        </p:grpSpPr>
        <p:sp>
          <p:nvSpPr>
            <p:cNvPr id="5" name="Oval 4"/>
            <p:cNvSpPr/>
            <p:nvPr/>
          </p:nvSpPr>
          <p:spPr>
            <a:xfrm>
              <a:off x="7265894" y="2828364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010400" y="38862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27259" y="3227294"/>
              <a:ext cx="152400" cy="6858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537"/>
            <a:ext cx="8229600" cy="9445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Connected Spherical 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56211"/>
            <a:ext cx="6705600" cy="5410200"/>
          </a:xfrm>
        </p:spPr>
        <p:txBody>
          <a:bodyPr/>
          <a:lstStyle/>
          <a:p>
            <a:r>
              <a:rPr lang="en-US" dirty="0"/>
              <a:t>Two spherical conductors are connected by a conducting rod, then charged—all will be at the same potential.</a:t>
            </a:r>
          </a:p>
          <a:p>
            <a:r>
              <a:rPr lang="en-US" dirty="0">
                <a:solidFill>
                  <a:srgbClr val="FFFF00"/>
                </a:solidFill>
              </a:rPr>
              <a:t>Where is the electric field strongest?</a:t>
            </a:r>
          </a:p>
          <a:p>
            <a:pPr marL="514350" indent="-514350">
              <a:buAutoNum type="alphaUcPeriod"/>
            </a:pPr>
            <a:r>
              <a:rPr lang="en-US" u="sng" dirty="0"/>
              <a:t>At the surface of the small sphere</a:t>
            </a:r>
            <a:r>
              <a:rPr lang="en-US" dirty="0"/>
              <a:t>.</a:t>
            </a:r>
          </a:p>
          <a:p>
            <a:pPr marL="514350" indent="-514350"/>
            <a:r>
              <a:rPr lang="en-US" dirty="0"/>
              <a:t>Take the big sphere to have radius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/>
              <a:t>1</a:t>
            </a:r>
            <a:r>
              <a:rPr lang="en-US" dirty="0"/>
              <a:t> and charge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/>
              <a:t>1</a:t>
            </a:r>
            <a:r>
              <a:rPr lang="en-US" dirty="0"/>
              <a:t>, the small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 marL="514350" indent="-514350"/>
            <a:r>
              <a:rPr lang="en-US" dirty="0"/>
              <a:t>Equal potentials means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/>
              <a:t>.</a:t>
            </a:r>
          </a:p>
          <a:p>
            <a:pPr marL="514350" indent="-514350"/>
            <a:r>
              <a:rPr lang="en-US" dirty="0"/>
              <a:t>Since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/>
              <a:t>1</a:t>
            </a:r>
            <a:r>
              <a:rPr lang="en-US" dirty="0"/>
              <a:t> &gt;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/>
              <a:t>2</a:t>
            </a:r>
            <a:r>
              <a:rPr lang="en-US" dirty="0"/>
              <a:t>, field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kQ</a:t>
            </a:r>
            <a:r>
              <a:rPr lang="en-US" baseline="-25000" dirty="0"/>
              <a:t>1</a:t>
            </a:r>
            <a:r>
              <a:rPr lang="en-US" dirty="0"/>
              <a:t>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&lt;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kQ</a:t>
            </a:r>
            <a:r>
              <a:rPr lang="en-US" baseline="-25000" dirty="0"/>
              <a:t>2</a:t>
            </a:r>
            <a:r>
              <a:rPr lang="en-US" dirty="0"/>
              <a:t>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marL="514350" indent="-514350"/>
            <a:r>
              <a:rPr lang="en-US" dirty="0"/>
              <a:t>This means the </a:t>
            </a:r>
            <a:r>
              <a:rPr lang="en-US" dirty="0">
                <a:solidFill>
                  <a:srgbClr val="FFFF00"/>
                </a:solidFill>
              </a:rPr>
              <a:t>surface charge density is greater on the smaller sphere</a:t>
            </a:r>
            <a:r>
              <a:rPr lang="en-US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2800" y="1600200"/>
            <a:ext cx="15240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00" y="2828364"/>
            <a:ext cx="990600" cy="2048436"/>
            <a:chOff x="7010400" y="2828364"/>
            <a:chExt cx="990600" cy="2048436"/>
          </a:xfrm>
        </p:grpSpPr>
        <p:sp>
          <p:nvSpPr>
            <p:cNvPr id="5" name="Oval 4"/>
            <p:cNvSpPr/>
            <p:nvPr/>
          </p:nvSpPr>
          <p:spPr>
            <a:xfrm>
              <a:off x="7265894" y="2828364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010400" y="38862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27259" y="3227294"/>
              <a:ext cx="152400" cy="6858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44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Electric Breakdown of 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53051"/>
            <a:ext cx="5791200" cy="5378823"/>
          </a:xfrm>
        </p:spPr>
        <p:txBody>
          <a:bodyPr>
            <a:normAutofit/>
          </a:bodyPr>
          <a:lstStyle/>
          <a:p>
            <a:r>
              <a:rPr lang="en-US" dirty="0"/>
              <a:t>Air contains free electrons, from molecules ionized by cosmic rays or natural radioactivity.</a:t>
            </a:r>
          </a:p>
          <a:p>
            <a:r>
              <a:rPr lang="en-US" dirty="0"/>
              <a:t>In a strong electric field, these electrons will accelerate, then collide with molecules.  If they pick up enough KE between collisions to ionize a molecule, there is a “chain reaction” with rapid current buildup.</a:t>
            </a:r>
          </a:p>
          <a:p>
            <a:r>
              <a:rPr lang="en-US" dirty="0"/>
              <a:t>This happens for E about </a:t>
            </a:r>
            <a:r>
              <a:rPr lang="en-US" dirty="0">
                <a:solidFill>
                  <a:srgbClr val="FFFF00"/>
                </a:solidFill>
              </a:rPr>
              <a:t>3x10</a:t>
            </a:r>
            <a:r>
              <a:rPr lang="en-US" baseline="30000" dirty="0">
                <a:solidFill>
                  <a:srgbClr val="FFFF00"/>
                </a:solidFill>
              </a:rPr>
              <a:t>6</a:t>
            </a:r>
            <a:r>
              <a:rPr lang="en-US" dirty="0">
                <a:solidFill>
                  <a:srgbClr val="FFFF00"/>
                </a:solidFill>
              </a:rPr>
              <a:t>V/m</a:t>
            </a:r>
            <a:r>
              <a:rPr lang="en-US" dirty="0"/>
              <a:t>.</a:t>
            </a:r>
          </a:p>
        </p:txBody>
      </p:sp>
      <p:pic>
        <p:nvPicPr>
          <p:cNvPr id="2969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072" y="1452283"/>
            <a:ext cx="3153528" cy="523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Voltage Needed for Electric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/>
          </a:bodyPr>
          <a:lstStyle/>
          <a:p>
            <a:r>
              <a:rPr lang="en-US"/>
              <a:t>Suppose we have a sphere of radius 10cm, 0.1m.</a:t>
            </a:r>
          </a:p>
          <a:p>
            <a:r>
              <a:rPr lang="en-US"/>
              <a:t>If the field at its surface is just sufficient for breakdown,</a:t>
            </a:r>
          </a:p>
          <a:p>
            <a:endParaRPr lang="en-US"/>
          </a:p>
          <a:p>
            <a:r>
              <a:rPr lang="en-US"/>
              <a:t>The voltage</a:t>
            </a:r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For a sphere of radius 1mm, 3,000V is enough—there is discharge before much charge builds up.</a:t>
            </a:r>
          </a:p>
          <a:p>
            <a:r>
              <a:rPr lang="en-US">
                <a:solidFill>
                  <a:srgbClr val="FF0000"/>
                </a:solidFill>
              </a:rPr>
              <a:t>This is why lightning conductors are pointed!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51630" y="2590800"/>
          <a:ext cx="253477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6" name="Equation" r:id="rId4" imgW="1104840" imgH="431640" progId="Equation.DSMT4">
                  <p:embed/>
                </p:oleObj>
              </mc:Choice>
              <mc:Fallback>
                <p:oleObj name="Equation" r:id="rId4" imgW="110484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630" y="2590800"/>
                        <a:ext cx="253477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33600" y="3962400"/>
          <a:ext cx="459889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7" name="Equation" r:id="rId6" imgW="2171520" imgH="431640" progId="Equation.DSMT4">
                  <p:embed/>
                </p:oleObj>
              </mc:Choice>
              <mc:Fallback>
                <p:oleObj name="Equation" r:id="rId6" imgW="217152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62400"/>
                        <a:ext cx="4598894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Potential Energies Just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486400" cy="4953000"/>
          </a:xfrm>
        </p:spPr>
        <p:txBody>
          <a:bodyPr>
            <a:normAutofit/>
          </a:bodyPr>
          <a:lstStyle/>
          <a:p>
            <a:r>
              <a:rPr lang="en-US"/>
              <a:t>Suppose you want to bring one charge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/>
              <a:t> close to two other fixed charges: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/>
              <a:t>1</a:t>
            </a:r>
            <a:r>
              <a:rPr lang="en-US"/>
              <a:t> and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/>
              <a:t>2</a:t>
            </a:r>
            <a:r>
              <a:rPr lang="en-US"/>
              <a:t>.</a:t>
            </a:r>
          </a:p>
          <a:p>
            <a:r>
              <a:rPr lang="en-US"/>
              <a:t>The electric field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/>
              <a:t> feels is the sum of the two fields from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/>
              <a:t>2</a:t>
            </a:r>
            <a:r>
              <a:rPr lang="en-US"/>
              <a:t>, the work done in moving      is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     so since the potential energy change along a path is work done,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35275" y="4344643"/>
          <a:ext cx="3639820" cy="6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07" name="Equation" r:id="rId4" imgW="1434960" imgH="253800" progId="Equation.DSMT4">
                  <p:embed/>
                </p:oleObj>
              </mc:Choice>
              <mc:Fallback>
                <p:oleObj name="Equation" r:id="rId4" imgW="143496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275" y="4344643"/>
                        <a:ext cx="3639820" cy="644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4118" y="3801035"/>
          <a:ext cx="457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08" name="Equation" r:id="rId6" imgW="203040" imgH="215640" progId="Equation.DSMT4">
                  <p:embed/>
                </p:oleObj>
              </mc:Choice>
              <mc:Fallback>
                <p:oleObj name="Equation" r:id="rId6" imgW="20304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118" y="3801035"/>
                        <a:ext cx="4572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43000" y="5885543"/>
          <a:ext cx="3105150" cy="59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09" name="Equation" r:id="rId8" imgW="1333440" imgH="253800" progId="Equation.DSMT4">
                  <p:embed/>
                </p:oleObj>
              </mc:Choice>
              <mc:Fallback>
                <p:oleObj name="Equation" r:id="rId8" imgW="13334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885543"/>
                        <a:ext cx="3105150" cy="591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791200" y="1448594"/>
            <a:ext cx="3124200" cy="4194671"/>
            <a:chOff x="6019800" y="1448594"/>
            <a:chExt cx="3124200" cy="4194671"/>
          </a:xfrm>
        </p:grpSpPr>
        <p:grpSp>
          <p:nvGrpSpPr>
            <p:cNvPr id="27" name="Group 26"/>
            <p:cNvGrpSpPr/>
            <p:nvPr/>
          </p:nvGrpSpPr>
          <p:grpSpPr>
            <a:xfrm>
              <a:off x="6824675" y="2133600"/>
              <a:ext cx="2166925" cy="2766924"/>
              <a:chOff x="6824675" y="2133600"/>
              <a:chExt cx="2166925" cy="276692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382000" y="258633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2400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6824675" y="2133600"/>
                <a:ext cx="2014526" cy="2766924"/>
                <a:chOff x="6824675" y="1695444"/>
                <a:chExt cx="2014526" cy="2766924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6860407" y="2149186"/>
                  <a:ext cx="125566" cy="10255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7868936" y="4229096"/>
                  <a:ext cx="251131" cy="20509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8516293" y="1918447"/>
                  <a:ext cx="322908" cy="30764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rot="14220000" flipH="1" flipV="1">
                  <a:off x="6273954" y="3137775"/>
                  <a:ext cx="2379667" cy="269519"/>
                </a:xfrm>
                <a:prstGeom prst="straightConnector1">
                  <a:avLst/>
                </a:prstGeom>
                <a:ln w="12700">
                  <a:prstDash val="dash"/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21420000" flipV="1">
                  <a:off x="6915334" y="2110728"/>
                  <a:ext cx="1820701" cy="57495"/>
                </a:xfrm>
                <a:prstGeom prst="straightConnector1">
                  <a:avLst/>
                </a:prstGeom>
                <a:ln w="12700">
                  <a:prstDash val="dash"/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6824675" y="1695444"/>
                  <a:ext cx="60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8062895" y="3948103"/>
                  <a:ext cx="60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lang="en-US" sz="2400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633448" y="1698813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/>
                    <a:t>r</a:t>
                  </a:r>
                  <a:r>
                    <a:rPr lang="en-US" sz="2400" baseline="-25000"/>
                    <a:t>1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467600" y="2995599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/>
                    <a:t>r</a:t>
                  </a:r>
                  <a:r>
                    <a:rPr lang="en-US" sz="2400" baseline="-25000"/>
                    <a:t>2</a:t>
                  </a:r>
                </a:p>
              </p:txBody>
            </p:sp>
          </p:grpSp>
        </p:grpSp>
        <p:cxnSp>
          <p:nvCxnSpPr>
            <p:cNvPr id="29" name="Straight Arrow Connector 28"/>
            <p:cNvCxnSpPr/>
            <p:nvPr/>
          </p:nvCxnSpPr>
          <p:spPr>
            <a:xfrm>
              <a:off x="6324600" y="5257800"/>
              <a:ext cx="2819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4419600" y="3352800"/>
              <a:ext cx="3810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18" idx="3"/>
            </p:cNvCxnSpPr>
            <p:nvPr/>
          </p:nvCxnSpPr>
          <p:spPr>
            <a:xfrm rot="5400000" flipH="1" flipV="1">
              <a:off x="5310235" y="3689239"/>
              <a:ext cx="2582926" cy="5541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096000" y="51816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00" y="5181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x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19800" y="1905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y</a:t>
              </a: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6450106" y="2729753"/>
            <a:ext cx="320841" cy="533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010" name="Equation" r:id="rId10" imgW="126720" imgH="164880" progId="Equation.DSMT4">
                    <p:embed/>
                  </p:oleObj>
                </mc:Choice>
                <mc:Fallback>
                  <p:oleObj name="Equation" r:id="rId10" imgW="126720" imgH="1648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0106" y="2729753"/>
                          <a:ext cx="320841" cy="533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019800" y="5638800"/>
          <a:ext cx="281538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11" name="Equation" r:id="rId12" imgW="1485720" imgH="482400" progId="Equation.DSMT4">
                  <p:embed/>
                </p:oleObj>
              </mc:Choice>
              <mc:Fallback>
                <p:oleObj name="Equation" r:id="rId12" imgW="148572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638800"/>
                        <a:ext cx="2815389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Total Potential Energy: Just Add </a:t>
            </a:r>
            <a:r>
              <a:rPr lang="en-US" u="sng">
                <a:solidFill>
                  <a:srgbClr val="FFFF00"/>
                </a:solidFill>
              </a:rPr>
              <a:t>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5486400" cy="5257800"/>
          </a:xfrm>
        </p:spPr>
        <p:txBody>
          <a:bodyPr>
            <a:normAutofit/>
          </a:bodyPr>
          <a:lstStyle/>
          <a:p>
            <a:r>
              <a:rPr lang="en-US"/>
              <a:t>If we begin with three charges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/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/>
              <a:t> and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initially far apart </a:t>
            </a:r>
            <a:r>
              <a:rPr lang="en-US"/>
              <a:t>from each other, and bring them closer together, the work done—the potential energy stored—is </a:t>
            </a:r>
          </a:p>
          <a:p>
            <a:endParaRPr lang="en-US"/>
          </a:p>
          <a:p>
            <a:endParaRPr lang="en-US"/>
          </a:p>
          <a:p>
            <a:pPr>
              <a:buNone/>
            </a:pPr>
            <a:r>
              <a:rPr lang="en-US"/>
              <a:t>    and the same formula works for assembling any number of charges, just add the PE’s from all pairs—</a:t>
            </a:r>
            <a:r>
              <a:rPr lang="en-US">
                <a:solidFill>
                  <a:srgbClr val="FFFF00"/>
                </a:solidFill>
              </a:rPr>
              <a:t>avoiding double counting</a:t>
            </a:r>
            <a:r>
              <a:rPr lang="en-US"/>
              <a:t>!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324600" y="2286000"/>
            <a:ext cx="2243125" cy="3276600"/>
            <a:chOff x="6596075" y="1828800"/>
            <a:chExt cx="2243125" cy="3276600"/>
          </a:xfrm>
        </p:grpSpPr>
        <p:sp>
          <p:nvSpPr>
            <p:cNvPr id="22" name="TextBox 21"/>
            <p:cNvSpPr txBox="1"/>
            <p:nvPr/>
          </p:nvSpPr>
          <p:spPr>
            <a:xfrm>
              <a:off x="8229600" y="18288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631807" y="2587342"/>
              <a:ext cx="125566" cy="1025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640336" y="4667252"/>
              <a:ext cx="251131" cy="20509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287693" y="2356603"/>
              <a:ext cx="322908" cy="3076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4220000" flipH="1" flipV="1">
              <a:off x="6045354" y="3575931"/>
              <a:ext cx="2379667" cy="269519"/>
            </a:xfrm>
            <a:prstGeom prst="straightConnector1">
              <a:avLst/>
            </a:prstGeom>
            <a:ln w="12700"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21420000" flipV="1">
              <a:off x="6686734" y="2548884"/>
              <a:ext cx="1820701" cy="57495"/>
            </a:xfrm>
            <a:prstGeom prst="straightConnector1">
              <a:avLst/>
            </a:prstGeom>
            <a:ln w="12700"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596075" y="21336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400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24800" y="46437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400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04848" y="2136969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r</a:t>
              </a:r>
              <a:r>
                <a:rPr lang="en-US" sz="2400" baseline="-25000"/>
                <a:t>13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77200" y="34290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r</a:t>
              </a:r>
              <a:r>
                <a:rPr lang="en-US" sz="2400" baseline="-25000"/>
                <a:t>12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72835" y="3420035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r</a:t>
              </a:r>
              <a:r>
                <a:rPr lang="en-US" sz="2400" baseline="-25000"/>
                <a:t>23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860000" flipH="1" flipV="1">
              <a:off x="6904569" y="3527314"/>
              <a:ext cx="2379667" cy="269519"/>
            </a:xfrm>
            <a:prstGeom prst="straightConnector1">
              <a:avLst/>
            </a:prstGeom>
            <a:ln w="12700"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630238" y="3657600"/>
          <a:ext cx="41703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04" name="Equation" r:id="rId4" imgW="2031840" imgH="482400" progId="Equation.DSMT4">
                  <p:embed/>
                </p:oleObj>
              </mc:Choice>
              <mc:Fallback>
                <p:oleObj name="Equation" r:id="rId4" imgW="203184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3657600"/>
                        <a:ext cx="417036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Equipotentials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50292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Gravitational equipotentials are just contour lines</a:t>
            </a:r>
            <a:r>
              <a:rPr lang="en-US"/>
              <a:t>: lines connecting points (</a:t>
            </a:r>
            <a:r>
              <a:rPr lang="en-US" i="1"/>
              <a:t>x</a:t>
            </a:r>
            <a:r>
              <a:rPr lang="en-US"/>
              <a:t>,</a:t>
            </a:r>
            <a:r>
              <a:rPr lang="en-US" i="1"/>
              <a:t>y</a:t>
            </a:r>
            <a:r>
              <a:rPr lang="en-US"/>
              <a:t>) at the </a:t>
            </a:r>
            <a:r>
              <a:rPr lang="en-US">
                <a:solidFill>
                  <a:srgbClr val="FFFF00"/>
                </a:solidFill>
              </a:rPr>
              <a:t>same height</a:t>
            </a:r>
            <a:r>
              <a:rPr lang="en-US"/>
              <a:t>. (Remember PE = </a:t>
            </a:r>
            <a:r>
              <a:rPr lang="en-US" i="1">
                <a:solidFill>
                  <a:srgbClr val="FFFF00"/>
                </a:solidFill>
              </a:rPr>
              <a:t>mgh</a:t>
            </a:r>
            <a:r>
              <a:rPr lang="en-US"/>
              <a:t>.) </a:t>
            </a:r>
          </a:p>
          <a:p>
            <a:r>
              <a:rPr lang="en-US"/>
              <a:t>It takes no work against gravity to move along a contour line.</a:t>
            </a:r>
          </a:p>
          <a:p>
            <a:r>
              <a:rPr lang="en-US" i="1"/>
              <a:t>Question</a:t>
            </a:r>
            <a:r>
              <a:rPr lang="en-US"/>
              <a:t>: What is the significance of contour lines crowding together? </a:t>
            </a:r>
          </a:p>
        </p:txBody>
      </p:sp>
      <p:pic>
        <p:nvPicPr>
          <p:cNvPr id="254978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0993" y="2438400"/>
            <a:ext cx="454060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Electric Equipotentials:  Point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/>
              <a:t>The potential from a point charge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/>
              <a:t> is</a:t>
            </a:r>
          </a:p>
          <a:p>
            <a:endParaRPr lang="en-US"/>
          </a:p>
          <a:p>
            <a:pPr>
              <a:buNone/>
            </a:pPr>
            <a:endParaRPr lang="en-US"/>
          </a:p>
          <a:p>
            <a:r>
              <a:rPr lang="en-US"/>
              <a:t>Obviously, </a:t>
            </a:r>
            <a:r>
              <a:rPr lang="en-US">
                <a:solidFill>
                  <a:srgbClr val="FFFF00"/>
                </a:solidFill>
              </a:rPr>
              <a:t>equipotentials are surfaces </a:t>
            </a:r>
            <a:r>
              <a:rPr lang="en-US"/>
              <a:t>of constant </a:t>
            </a:r>
            <a:r>
              <a:rPr lang="en-US" i="1"/>
              <a:t>r</a:t>
            </a:r>
            <a:r>
              <a:rPr lang="en-US"/>
              <a:t>: that is, spheres centered at the charge. </a:t>
            </a:r>
          </a:p>
          <a:p>
            <a:r>
              <a:rPr lang="en-US"/>
              <a:t>In fact, this is also true for gravitation—the map contour lines represent where these spheres meet the Earth’s surface.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0400" y="2271713"/>
          <a:ext cx="2275774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7" name="Equation" r:id="rId4" imgW="977760" imgH="431640" progId="Equation.DSMT4">
                  <p:embed/>
                </p:oleObj>
              </mc:Choice>
              <mc:Fallback>
                <p:oleObj name="Equation" r:id="rId4" imgW="9777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71713"/>
                        <a:ext cx="2275774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Plotting Equipotentials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r>
              <a:rPr lang="en-US"/>
              <a:t>Equipotentials are surfaces in three dimensional space—we can’t draw them very well.  We have to settle for a two dimensional slice.</a:t>
            </a:r>
          </a:p>
          <a:p>
            <a:endParaRPr lang="en-US"/>
          </a:p>
          <a:p>
            <a:r>
              <a:rPr lang="en-US"/>
              <a:t>Check out the representations </a:t>
            </a:r>
            <a:r>
              <a:rPr lang="en-US">
                <a:hlinkClick r:id="rId3"/>
              </a:rPr>
              <a:t>here</a:t>
            </a:r>
            <a:r>
              <a:rPr lang="en-US"/>
              <a:t>.</a:t>
            </a:r>
          </a:p>
        </p:txBody>
      </p:sp>
      <p:pic>
        <p:nvPicPr>
          <p:cNvPr id="257026" name="Picture 2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3252" y="1890397"/>
            <a:ext cx="3763548" cy="397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Plotting Equipotentials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57026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3252" y="1676400"/>
            <a:ext cx="3763548" cy="397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7971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153" y="5943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Here’s a more physical representation of the electric potential as a function of position described by the equipotentials on the right.</a:t>
            </a:r>
          </a:p>
        </p:txBody>
      </p:sp>
    </p:spTree>
    <p:extLst>
      <p:ext uri="{BB962C8B-B14F-4D97-AF65-F5344CB8AC3E}">
        <p14:creationId xmlns:p14="http://schemas.microsoft.com/office/powerpoint/2010/main" val="422713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Given the Potential, What’s the Field?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715000"/>
          </a:xfrm>
        </p:spPr>
        <p:txBody>
          <a:bodyPr>
            <a:normAutofit/>
          </a:bodyPr>
          <a:lstStyle/>
          <a:p>
            <a:r>
              <a:rPr lang="en-US"/>
              <a:t>Suppose we’re told that some static charge distribution gives rise to an electric field corresponding to a given potential                .</a:t>
            </a:r>
          </a:p>
          <a:p>
            <a:r>
              <a:rPr lang="en-US"/>
              <a:t>How do we find                 ?</a:t>
            </a:r>
          </a:p>
          <a:p>
            <a:r>
              <a:rPr lang="en-US"/>
              <a:t>We do it </a:t>
            </a:r>
            <a:r>
              <a:rPr lang="en-US">
                <a:solidFill>
                  <a:srgbClr val="FFFF00"/>
                </a:solidFill>
              </a:rPr>
              <a:t>one component at a time</a:t>
            </a:r>
            <a:r>
              <a:rPr lang="en-US"/>
              <a:t>:  for us to push a unit charge from                to                       takes work            ,   and increases the PE of the charge by                                            . </a:t>
            </a:r>
          </a:p>
          <a:p>
            <a:r>
              <a:rPr lang="en-US"/>
              <a:t>So: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406969"/>
              </p:ext>
            </p:extLst>
          </p:nvPr>
        </p:nvGraphicFramePr>
        <p:xfrm>
          <a:off x="6451600" y="2170953"/>
          <a:ext cx="1397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43" name="Equation" r:id="rId4" imgW="634680" imgH="253800" progId="Equation.DSMT4">
                  <p:embed/>
                </p:oleObj>
              </mc:Choice>
              <mc:Fallback>
                <p:oleObj name="Equation" r:id="rId4" imgW="6346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170953"/>
                        <a:ext cx="13970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17154" y="2675965"/>
          <a:ext cx="1483446" cy="62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44" name="Equation" r:id="rId6" imgW="634680" imgH="266400" progId="Equation.DSMT4">
                  <p:embed/>
                </p:oleObj>
              </mc:Choice>
              <mc:Fallback>
                <p:oleObj name="Equation" r:id="rId6" imgW="63468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154" y="2675965"/>
                        <a:ext cx="1483446" cy="623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45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0161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1" name="Object 5"/>
          <p:cNvGraphicFramePr>
            <a:graphicFrameLocks noChangeAspect="1"/>
          </p:cNvGraphicFramePr>
          <p:nvPr/>
        </p:nvGraphicFramePr>
        <p:xfrm>
          <a:off x="4757271" y="3774141"/>
          <a:ext cx="1244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46" name="Equation" r:id="rId10" imgW="507960" imgH="253800" progId="Equation.DSMT4">
                  <p:embed/>
                </p:oleObj>
              </mc:Choice>
              <mc:Fallback>
                <p:oleObj name="Equation" r:id="rId10" imgW="50796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271" y="3774141"/>
                        <a:ext cx="1244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19770" y="3787588"/>
          <a:ext cx="20415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47" name="Equation" r:id="rId12" imgW="850680" imgH="253800" progId="Equation.DSMT4">
                  <p:embed/>
                </p:oleObj>
              </mc:Choice>
              <mc:Fallback>
                <p:oleObj name="Equation" r:id="rId12" imgW="85068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770" y="3787588"/>
                        <a:ext cx="20415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74260" y="4303059"/>
          <a:ext cx="109643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48" name="Equation" r:id="rId14" imgW="469800" imgH="228600" progId="Equation.DSMT4">
                  <p:embed/>
                </p:oleObj>
              </mc:Choice>
              <mc:Fallback>
                <p:oleObj name="Equation" r:id="rId14" imgW="4698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260" y="4303059"/>
                        <a:ext cx="109643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61177" y="4800600"/>
          <a:ext cx="40243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49" name="Equation" r:id="rId16" imgW="1676160" imgH="253800" progId="Equation.DSMT4">
                  <p:embed/>
                </p:oleObj>
              </mc:Choice>
              <mc:Fallback>
                <p:oleObj name="Equation" r:id="rId16" imgW="167616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177" y="4800600"/>
                        <a:ext cx="402431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50"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0161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66800" y="5709614"/>
          <a:ext cx="7696200" cy="84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51" name="Equation" r:id="rId19" imgW="3822480" imgH="419040" progId="Equation.DSMT4">
                  <p:embed/>
                </p:oleObj>
              </mc:Choice>
              <mc:Fallback>
                <p:oleObj name="Equation" r:id="rId19" imgW="3822480" imgH="419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09614"/>
                        <a:ext cx="7696200" cy="843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14814</TotalTime>
  <Words>1528</Words>
  <Application>Microsoft Office PowerPoint</Application>
  <PresentationFormat>On-screen Show (4:3)</PresentationFormat>
  <Paragraphs>237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MT Extra</vt:lpstr>
      <vt:lpstr>Symbol</vt:lpstr>
      <vt:lpstr>Times New Roman</vt:lpstr>
      <vt:lpstr>Office Theme</vt:lpstr>
      <vt:lpstr>Equation</vt:lpstr>
      <vt:lpstr>Electric Potential  II</vt:lpstr>
      <vt:lpstr>Today’s Topics</vt:lpstr>
      <vt:lpstr>Potential Energies Just Add</vt:lpstr>
      <vt:lpstr>Total Potential Energy: Just Add Pairs</vt:lpstr>
      <vt:lpstr>Equipotentials</vt:lpstr>
      <vt:lpstr>Electric Equipotentials:  Point Charge</vt:lpstr>
      <vt:lpstr>Plotting Equipotentials</vt:lpstr>
      <vt:lpstr>Plotting Equipotentials</vt:lpstr>
      <vt:lpstr>Given the Potential, What’s the Field?</vt:lpstr>
      <vt:lpstr>What’s a Partial Derivative?</vt:lpstr>
      <vt:lpstr>Field Lines and Equipotentials</vt:lpstr>
      <vt:lpstr>Potential along Line of Centers of Two Equal Positive Charges </vt:lpstr>
      <vt:lpstr>Potential along Line of Centers of Two Equal Positive Charges </vt:lpstr>
      <vt:lpstr>Potential along Line of Centers of Two Equal Positive Charges </vt:lpstr>
      <vt:lpstr>Potential and field from equal +ve charges</vt:lpstr>
      <vt:lpstr>Potential along Bisector Line of Two Equal Positive Charges </vt:lpstr>
      <vt:lpstr>Potential from a short line of charge</vt:lpstr>
      <vt:lpstr>Potential from a short line of charge</vt:lpstr>
      <vt:lpstr>Potential from a long line of charge</vt:lpstr>
      <vt:lpstr>Potential along Line of Centers of Two Equal but Opposite Charges </vt:lpstr>
      <vt:lpstr>Potential along Line of Centers of Two Equal but Opposite Charges </vt:lpstr>
      <vt:lpstr>Potential along Line of Centers of Two Equal but Opposite Charges </vt:lpstr>
      <vt:lpstr>Charged Sphere Potential and Field</vt:lpstr>
      <vt:lpstr>Connected Spherical Conductors</vt:lpstr>
      <vt:lpstr>Connected Spherical Conductors</vt:lpstr>
      <vt:lpstr>Electric Breakdown of Air</vt:lpstr>
      <vt:lpstr>Voltage Needed for Electric Breakdown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Potential II</dc:title>
  <dc:creator>Michael</dc:creator>
  <cp:lastModifiedBy>Fowler, Michael (mf1i)</cp:lastModifiedBy>
  <cp:revision>283</cp:revision>
  <dcterms:created xsi:type="dcterms:W3CDTF">2010-01-07T20:15:09Z</dcterms:created>
  <dcterms:modified xsi:type="dcterms:W3CDTF">2021-05-01T15:48:40Z</dcterms:modified>
</cp:coreProperties>
</file>