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256" r:id="rId2"/>
    <p:sldId id="322" r:id="rId3"/>
    <p:sldId id="388" r:id="rId4"/>
    <p:sldId id="389" r:id="rId5"/>
    <p:sldId id="392" r:id="rId6"/>
    <p:sldId id="393" r:id="rId7"/>
    <p:sldId id="394" r:id="rId8"/>
    <p:sldId id="395" r:id="rId9"/>
    <p:sldId id="396" r:id="rId10"/>
    <p:sldId id="420" r:id="rId11"/>
    <p:sldId id="402" r:id="rId12"/>
    <p:sldId id="412" r:id="rId13"/>
    <p:sldId id="413" r:id="rId14"/>
    <p:sldId id="417" r:id="rId15"/>
    <p:sldId id="418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Vladimir Script" panose="03050402040407070305" pitchFamily="66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717"/>
    <a:srgbClr val="FF99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64" autoAdjust="0"/>
  </p:normalViewPr>
  <p:slideViewPr>
    <p:cSldViewPr>
      <p:cViewPr varScale="1">
        <p:scale>
          <a:sx n="79" d="100"/>
          <a:sy n="79" d="100"/>
        </p:scale>
        <p:origin x="157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6EB2E-A415-401E-AA4B-3706C1EE3429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07F1C-9909-430E-8214-CEE8063BB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4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CC83-96C1-406F-A01E-66880A902F31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hyperlink" Target="http://www.youtube.com/watch?v=C3efPfCUnLs" TargetMode="Externa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wledgerush.com/wiki_image/6/6a/Galvanometer_diagram.p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aefficient.com/wp-content/uploads/lithium-ion-accumulator-battery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001000" cy="1676400"/>
          </a:xfrm>
        </p:spPr>
        <p:txBody>
          <a:bodyPr>
            <a:normAutofit/>
          </a:bodyPr>
          <a:lstStyle/>
          <a:p>
            <a:r>
              <a:rPr lang="en-US" dirty="0"/>
              <a:t>DC Circuits II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3124200"/>
          </a:xfrm>
        </p:spPr>
        <p:txBody>
          <a:bodyPr>
            <a:normAutofit/>
          </a:bodyPr>
          <a:lstStyle/>
          <a:p>
            <a:endParaRPr lang="en-US" sz="2400" i="1" dirty="0"/>
          </a:p>
          <a:p>
            <a:r>
              <a:rPr lang="en-US" sz="2800" dirty="0"/>
              <a:t>Physics 2415 Lecture 13</a:t>
            </a:r>
          </a:p>
          <a:p>
            <a:endParaRPr lang="en-US" sz="2800" dirty="0"/>
          </a:p>
          <a:p>
            <a:r>
              <a:rPr lang="en-US" sz="2800" dirty="0"/>
              <a:t>Michael Fowler, </a:t>
            </a:r>
            <a:r>
              <a:rPr lang="en-US" sz="2800" dirty="0" err="1"/>
              <a:t>UVa</a:t>
            </a:r>
            <a:endParaRPr lang="en-US" sz="2800" dirty="0"/>
          </a:p>
          <a:p>
            <a:endParaRPr lang="en-US" sz="2800" dirty="0"/>
          </a:p>
          <a:p>
            <a:endParaRPr lang="en-US" sz="2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RC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5257800"/>
          </a:xfrm>
        </p:spPr>
        <p:txBody>
          <a:bodyPr/>
          <a:lstStyle/>
          <a:p>
            <a:r>
              <a:rPr lang="en-US"/>
              <a:t>Closing switch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/>
              <a:t> connects the plates of a charged capacitor by a resistance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/>
              <a:t>. How fast does the charge go down?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5" name="Content Placeholder 4"/>
          <p:cNvGrpSpPr>
            <a:grpSpLocks noGrp="1"/>
          </p:cNvGrpSpPr>
          <p:nvPr/>
        </p:nvGrpSpPr>
        <p:grpSpPr>
          <a:xfrm>
            <a:off x="5334000" y="4114800"/>
            <a:ext cx="4038600" cy="2209800"/>
            <a:chOff x="403411" y="457200"/>
            <a:chExt cx="4114801" cy="2583616"/>
          </a:xfrm>
        </p:grpSpPr>
        <p:grpSp>
          <p:nvGrpSpPr>
            <p:cNvPr id="6" name="Group 1"/>
            <p:cNvGrpSpPr/>
            <p:nvPr/>
          </p:nvGrpSpPr>
          <p:grpSpPr>
            <a:xfrm>
              <a:off x="914515" y="457200"/>
              <a:ext cx="2972521" cy="2058988"/>
              <a:chOff x="914400" y="457200"/>
              <a:chExt cx="5783797" cy="2058988"/>
            </a:xfrm>
          </p:grpSpPr>
          <p:cxnSp>
            <p:nvCxnSpPr>
              <p:cNvPr id="16" name="Straight Arrow Connector 2"/>
              <p:cNvCxnSpPr/>
              <p:nvPr/>
            </p:nvCxnSpPr>
            <p:spPr>
              <a:xfrm rot="5400000" flipH="1" flipV="1">
                <a:off x="-113563" y="1485163"/>
                <a:ext cx="2056751" cy="8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14400" y="2514600"/>
                <a:ext cx="5783797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reeform 17"/>
              <p:cNvSpPr/>
              <p:nvPr/>
            </p:nvSpPr>
            <p:spPr>
              <a:xfrm>
                <a:off x="921801" y="644177"/>
                <a:ext cx="5372362" cy="1778501"/>
              </a:xfrm>
              <a:custGeom>
                <a:avLst/>
                <a:gdLst>
                  <a:gd name="connsiteX0" fmla="*/ 0 w 7315200"/>
                  <a:gd name="connsiteY0" fmla="*/ 0 h 3913094"/>
                  <a:gd name="connsiteX1" fmla="*/ 900953 w 7315200"/>
                  <a:gd name="connsiteY1" fmla="*/ 981635 h 3913094"/>
                  <a:gd name="connsiteX2" fmla="*/ 1815353 w 7315200"/>
                  <a:gd name="connsiteY2" fmla="*/ 1761565 h 3913094"/>
                  <a:gd name="connsiteX3" fmla="*/ 2729753 w 7315200"/>
                  <a:gd name="connsiteY3" fmla="*/ 2380129 h 3913094"/>
                  <a:gd name="connsiteX4" fmla="*/ 3644153 w 7315200"/>
                  <a:gd name="connsiteY4" fmla="*/ 2971800 h 3913094"/>
                  <a:gd name="connsiteX5" fmla="*/ 5472953 w 7315200"/>
                  <a:gd name="connsiteY5" fmla="*/ 3563471 h 3913094"/>
                  <a:gd name="connsiteX6" fmla="*/ 7315200 w 7315200"/>
                  <a:gd name="connsiteY6" fmla="*/ 3913094 h 3913094"/>
                  <a:gd name="connsiteX7" fmla="*/ 7315200 w 7315200"/>
                  <a:gd name="connsiteY7" fmla="*/ 3913094 h 3913094"/>
                  <a:gd name="connsiteX0" fmla="*/ 0 w 7315200"/>
                  <a:gd name="connsiteY0" fmla="*/ 0 h 3913094"/>
                  <a:gd name="connsiteX1" fmla="*/ 900953 w 7315200"/>
                  <a:gd name="connsiteY1" fmla="*/ 981635 h 3913094"/>
                  <a:gd name="connsiteX2" fmla="*/ 1815353 w 7315200"/>
                  <a:gd name="connsiteY2" fmla="*/ 1761565 h 3913094"/>
                  <a:gd name="connsiteX3" fmla="*/ 2729753 w 7315200"/>
                  <a:gd name="connsiteY3" fmla="*/ 2438400 h 3913094"/>
                  <a:gd name="connsiteX4" fmla="*/ 3644153 w 7315200"/>
                  <a:gd name="connsiteY4" fmla="*/ 2971800 h 3913094"/>
                  <a:gd name="connsiteX5" fmla="*/ 5472953 w 7315200"/>
                  <a:gd name="connsiteY5" fmla="*/ 3563471 h 3913094"/>
                  <a:gd name="connsiteX6" fmla="*/ 7315200 w 7315200"/>
                  <a:gd name="connsiteY6" fmla="*/ 3913094 h 3913094"/>
                  <a:gd name="connsiteX7" fmla="*/ 7315200 w 7315200"/>
                  <a:gd name="connsiteY7" fmla="*/ 3913094 h 3913094"/>
                  <a:gd name="connsiteX0" fmla="*/ 0 w 7315200"/>
                  <a:gd name="connsiteY0" fmla="*/ 0 h 3913094"/>
                  <a:gd name="connsiteX1" fmla="*/ 900953 w 7315200"/>
                  <a:gd name="connsiteY1" fmla="*/ 981635 h 3913094"/>
                  <a:gd name="connsiteX2" fmla="*/ 1815352 w 7315200"/>
                  <a:gd name="connsiteY2" fmla="*/ 1828800 h 3913094"/>
                  <a:gd name="connsiteX3" fmla="*/ 2729753 w 7315200"/>
                  <a:gd name="connsiteY3" fmla="*/ 2438400 h 3913094"/>
                  <a:gd name="connsiteX4" fmla="*/ 3644153 w 7315200"/>
                  <a:gd name="connsiteY4" fmla="*/ 2971800 h 3913094"/>
                  <a:gd name="connsiteX5" fmla="*/ 5472953 w 7315200"/>
                  <a:gd name="connsiteY5" fmla="*/ 3563471 h 3913094"/>
                  <a:gd name="connsiteX6" fmla="*/ 7315200 w 7315200"/>
                  <a:gd name="connsiteY6" fmla="*/ 3913094 h 3913094"/>
                  <a:gd name="connsiteX7" fmla="*/ 7315200 w 7315200"/>
                  <a:gd name="connsiteY7" fmla="*/ 3913094 h 3913094"/>
                  <a:gd name="connsiteX0" fmla="*/ 0 w 7315200"/>
                  <a:gd name="connsiteY0" fmla="*/ 0 h 3913094"/>
                  <a:gd name="connsiteX1" fmla="*/ 900953 w 7315200"/>
                  <a:gd name="connsiteY1" fmla="*/ 981635 h 3913094"/>
                  <a:gd name="connsiteX2" fmla="*/ 1815352 w 7315200"/>
                  <a:gd name="connsiteY2" fmla="*/ 1828800 h 3913094"/>
                  <a:gd name="connsiteX3" fmla="*/ 2729752 w 7315200"/>
                  <a:gd name="connsiteY3" fmla="*/ 2514599 h 3913094"/>
                  <a:gd name="connsiteX4" fmla="*/ 3644153 w 7315200"/>
                  <a:gd name="connsiteY4" fmla="*/ 2971800 h 3913094"/>
                  <a:gd name="connsiteX5" fmla="*/ 5472953 w 7315200"/>
                  <a:gd name="connsiteY5" fmla="*/ 3563471 h 3913094"/>
                  <a:gd name="connsiteX6" fmla="*/ 7315200 w 7315200"/>
                  <a:gd name="connsiteY6" fmla="*/ 3913094 h 3913094"/>
                  <a:gd name="connsiteX7" fmla="*/ 7315200 w 7315200"/>
                  <a:gd name="connsiteY7" fmla="*/ 3913094 h 3913094"/>
                  <a:gd name="connsiteX0" fmla="*/ 0 w 7315200"/>
                  <a:gd name="connsiteY0" fmla="*/ 0 h 3913094"/>
                  <a:gd name="connsiteX1" fmla="*/ 900953 w 7315200"/>
                  <a:gd name="connsiteY1" fmla="*/ 981635 h 3913094"/>
                  <a:gd name="connsiteX2" fmla="*/ 1815352 w 7315200"/>
                  <a:gd name="connsiteY2" fmla="*/ 1828800 h 3913094"/>
                  <a:gd name="connsiteX3" fmla="*/ 2729752 w 7315200"/>
                  <a:gd name="connsiteY3" fmla="*/ 2514599 h 3913094"/>
                  <a:gd name="connsiteX4" fmla="*/ 3644152 w 7315200"/>
                  <a:gd name="connsiteY4" fmla="*/ 2895599 h 3913094"/>
                  <a:gd name="connsiteX5" fmla="*/ 5472953 w 7315200"/>
                  <a:gd name="connsiteY5" fmla="*/ 3563471 h 3913094"/>
                  <a:gd name="connsiteX6" fmla="*/ 7315200 w 7315200"/>
                  <a:gd name="connsiteY6" fmla="*/ 3913094 h 3913094"/>
                  <a:gd name="connsiteX7" fmla="*/ 7315200 w 7315200"/>
                  <a:gd name="connsiteY7" fmla="*/ 3913094 h 3913094"/>
                  <a:gd name="connsiteX0" fmla="*/ 0 w 7315200"/>
                  <a:gd name="connsiteY0" fmla="*/ 0 h 3913094"/>
                  <a:gd name="connsiteX1" fmla="*/ 900953 w 7315200"/>
                  <a:gd name="connsiteY1" fmla="*/ 981635 h 3913094"/>
                  <a:gd name="connsiteX2" fmla="*/ 1815352 w 7315200"/>
                  <a:gd name="connsiteY2" fmla="*/ 1828800 h 3913094"/>
                  <a:gd name="connsiteX3" fmla="*/ 2729752 w 7315200"/>
                  <a:gd name="connsiteY3" fmla="*/ 2438399 h 3913094"/>
                  <a:gd name="connsiteX4" fmla="*/ 3644152 w 7315200"/>
                  <a:gd name="connsiteY4" fmla="*/ 2895599 h 3913094"/>
                  <a:gd name="connsiteX5" fmla="*/ 5472953 w 7315200"/>
                  <a:gd name="connsiteY5" fmla="*/ 3563471 h 3913094"/>
                  <a:gd name="connsiteX6" fmla="*/ 7315200 w 7315200"/>
                  <a:gd name="connsiteY6" fmla="*/ 3913094 h 3913094"/>
                  <a:gd name="connsiteX7" fmla="*/ 7315200 w 7315200"/>
                  <a:gd name="connsiteY7" fmla="*/ 3913094 h 3913094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1815352 w 10540154"/>
                  <a:gd name="connsiteY2" fmla="*/ 1828800 h 4387263"/>
                  <a:gd name="connsiteX3" fmla="*/ 2729752 w 10540154"/>
                  <a:gd name="connsiteY3" fmla="*/ 2438399 h 4387263"/>
                  <a:gd name="connsiteX4" fmla="*/ 3644152 w 10540154"/>
                  <a:gd name="connsiteY4" fmla="*/ 2895599 h 4387263"/>
                  <a:gd name="connsiteX5" fmla="*/ 5472953 w 10540154"/>
                  <a:gd name="connsiteY5" fmla="*/ 3563471 h 4387263"/>
                  <a:gd name="connsiteX6" fmla="*/ 7315200 w 10540154"/>
                  <a:gd name="connsiteY6" fmla="*/ 3913094 h 4387263"/>
                  <a:gd name="connsiteX7" fmla="*/ 10540154 w 10540154"/>
                  <a:gd name="connsiteY7" fmla="*/ 4387263 h 4387263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1815352 w 10540154"/>
                  <a:gd name="connsiteY2" fmla="*/ 1828800 h 4387263"/>
                  <a:gd name="connsiteX3" fmla="*/ 2729752 w 10540154"/>
                  <a:gd name="connsiteY3" fmla="*/ 2438399 h 4387263"/>
                  <a:gd name="connsiteX4" fmla="*/ 3644152 w 10540154"/>
                  <a:gd name="connsiteY4" fmla="*/ 2895599 h 4387263"/>
                  <a:gd name="connsiteX5" fmla="*/ 5472953 w 10540154"/>
                  <a:gd name="connsiteY5" fmla="*/ 3563471 h 4387263"/>
                  <a:gd name="connsiteX6" fmla="*/ 7022022 w 10540154"/>
                  <a:gd name="connsiteY6" fmla="*/ 4014612 h 4387263"/>
                  <a:gd name="connsiteX7" fmla="*/ 10540154 w 10540154"/>
                  <a:gd name="connsiteY7" fmla="*/ 4387263 h 4387263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1815352 w 10540154"/>
                  <a:gd name="connsiteY2" fmla="*/ 1828800 h 4387263"/>
                  <a:gd name="connsiteX3" fmla="*/ 2729752 w 10540154"/>
                  <a:gd name="connsiteY3" fmla="*/ 2438399 h 4387263"/>
                  <a:gd name="connsiteX4" fmla="*/ 3644152 w 10540154"/>
                  <a:gd name="connsiteY4" fmla="*/ 2895599 h 4387263"/>
                  <a:gd name="connsiteX5" fmla="*/ 5262956 w 10540154"/>
                  <a:gd name="connsiteY5" fmla="*/ 3641961 h 4387263"/>
                  <a:gd name="connsiteX6" fmla="*/ 7022022 w 10540154"/>
                  <a:gd name="connsiteY6" fmla="*/ 4014612 h 4387263"/>
                  <a:gd name="connsiteX7" fmla="*/ 10540154 w 10540154"/>
                  <a:gd name="connsiteY7" fmla="*/ 4387263 h 4387263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1815352 w 10540154"/>
                  <a:gd name="connsiteY2" fmla="*/ 1828800 h 4387263"/>
                  <a:gd name="connsiteX3" fmla="*/ 2729752 w 10540154"/>
                  <a:gd name="connsiteY3" fmla="*/ 2438399 h 4387263"/>
                  <a:gd name="connsiteX4" fmla="*/ 3503890 w 10540154"/>
                  <a:gd name="connsiteY4" fmla="*/ 2896659 h 4387263"/>
                  <a:gd name="connsiteX5" fmla="*/ 5262956 w 10540154"/>
                  <a:gd name="connsiteY5" fmla="*/ 3641961 h 4387263"/>
                  <a:gd name="connsiteX6" fmla="*/ 7022022 w 10540154"/>
                  <a:gd name="connsiteY6" fmla="*/ 4014612 h 4387263"/>
                  <a:gd name="connsiteX7" fmla="*/ 10540154 w 10540154"/>
                  <a:gd name="connsiteY7" fmla="*/ 4387263 h 4387263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2729752 w 10540154"/>
                  <a:gd name="connsiteY2" fmla="*/ 2438399 h 4387263"/>
                  <a:gd name="connsiteX3" fmla="*/ 3503890 w 10540154"/>
                  <a:gd name="connsiteY3" fmla="*/ 2896659 h 4387263"/>
                  <a:gd name="connsiteX4" fmla="*/ 5262956 w 10540154"/>
                  <a:gd name="connsiteY4" fmla="*/ 3641961 h 4387263"/>
                  <a:gd name="connsiteX5" fmla="*/ 7022022 w 10540154"/>
                  <a:gd name="connsiteY5" fmla="*/ 4014612 h 4387263"/>
                  <a:gd name="connsiteX6" fmla="*/ 10540154 w 10540154"/>
                  <a:gd name="connsiteY6" fmla="*/ 4387263 h 4387263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3503890 w 10540154"/>
                  <a:gd name="connsiteY2" fmla="*/ 2896659 h 4387263"/>
                  <a:gd name="connsiteX3" fmla="*/ 5262956 w 10540154"/>
                  <a:gd name="connsiteY3" fmla="*/ 3641961 h 4387263"/>
                  <a:gd name="connsiteX4" fmla="*/ 7022022 w 10540154"/>
                  <a:gd name="connsiteY4" fmla="*/ 4014612 h 4387263"/>
                  <a:gd name="connsiteX5" fmla="*/ 10540154 w 10540154"/>
                  <a:gd name="connsiteY5" fmla="*/ 4387263 h 4387263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5262956 w 10540154"/>
                  <a:gd name="connsiteY2" fmla="*/ 3641961 h 4387263"/>
                  <a:gd name="connsiteX3" fmla="*/ 7022022 w 10540154"/>
                  <a:gd name="connsiteY3" fmla="*/ 4014612 h 4387263"/>
                  <a:gd name="connsiteX4" fmla="*/ 10540154 w 10540154"/>
                  <a:gd name="connsiteY4" fmla="*/ 4387263 h 4387263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5262957 w 10540154"/>
                  <a:gd name="connsiteY2" fmla="*/ 3641962 h 4387263"/>
                  <a:gd name="connsiteX3" fmla="*/ 7022022 w 10540154"/>
                  <a:gd name="connsiteY3" fmla="*/ 4014612 h 4387263"/>
                  <a:gd name="connsiteX4" fmla="*/ 10540154 w 10540154"/>
                  <a:gd name="connsiteY4" fmla="*/ 4387263 h 4387263"/>
                  <a:gd name="connsiteX0" fmla="*/ 0 w 10540154"/>
                  <a:gd name="connsiteY0" fmla="*/ 0 h 4387263"/>
                  <a:gd name="connsiteX1" fmla="*/ 900953 w 10540154"/>
                  <a:gd name="connsiteY1" fmla="*/ 981635 h 4387263"/>
                  <a:gd name="connsiteX2" fmla="*/ 7022022 w 10540154"/>
                  <a:gd name="connsiteY2" fmla="*/ 4014612 h 4387263"/>
                  <a:gd name="connsiteX3" fmla="*/ 10540154 w 10540154"/>
                  <a:gd name="connsiteY3" fmla="*/ 4387263 h 4387263"/>
                  <a:gd name="connsiteX0" fmla="*/ 0 w 10540154"/>
                  <a:gd name="connsiteY0" fmla="*/ 0 h 4387263"/>
                  <a:gd name="connsiteX1" fmla="*/ 7022022 w 10540154"/>
                  <a:gd name="connsiteY1" fmla="*/ 4014612 h 4387263"/>
                  <a:gd name="connsiteX2" fmla="*/ 10540154 w 10540154"/>
                  <a:gd name="connsiteY2" fmla="*/ 4387263 h 4387263"/>
                  <a:gd name="connsiteX0" fmla="*/ 0 w 10540154"/>
                  <a:gd name="connsiteY0" fmla="*/ 0 h 4387263"/>
                  <a:gd name="connsiteX1" fmla="*/ 10540154 w 10540154"/>
                  <a:gd name="connsiteY1" fmla="*/ 4387263 h 4387263"/>
                  <a:gd name="connsiteX0" fmla="*/ 0 w 10540154"/>
                  <a:gd name="connsiteY0" fmla="*/ 0 h 3925947"/>
                  <a:gd name="connsiteX1" fmla="*/ 10540154 w 10540154"/>
                  <a:gd name="connsiteY1" fmla="*/ 3925947 h 3925947"/>
                  <a:gd name="connsiteX0" fmla="*/ 0 w 10540154"/>
                  <a:gd name="connsiteY0" fmla="*/ 0 h 3925947"/>
                  <a:gd name="connsiteX1" fmla="*/ 6089987 w 10540154"/>
                  <a:gd name="connsiteY1" fmla="*/ 3041131 h 3925947"/>
                  <a:gd name="connsiteX2" fmla="*/ 10540154 w 10540154"/>
                  <a:gd name="connsiteY2" fmla="*/ 3925947 h 3925947"/>
                  <a:gd name="connsiteX0" fmla="*/ 0 w 10540154"/>
                  <a:gd name="connsiteY0" fmla="*/ 0 h 3925947"/>
                  <a:gd name="connsiteX1" fmla="*/ 10540154 w 10540154"/>
                  <a:gd name="connsiteY1" fmla="*/ 3925947 h 3925947"/>
                  <a:gd name="connsiteX0" fmla="*/ 0 w 10540154"/>
                  <a:gd name="connsiteY0" fmla="*/ 0 h 3925947"/>
                  <a:gd name="connsiteX1" fmla="*/ 10540154 w 10540154"/>
                  <a:gd name="connsiteY1" fmla="*/ 3925947 h 3925947"/>
                  <a:gd name="connsiteX0" fmla="*/ 0 w 10540154"/>
                  <a:gd name="connsiteY0" fmla="*/ 0 h 3925947"/>
                  <a:gd name="connsiteX1" fmla="*/ 10540154 w 10540154"/>
                  <a:gd name="connsiteY1" fmla="*/ 3925947 h 3925947"/>
                  <a:gd name="connsiteX0" fmla="*/ 0 w 10540154"/>
                  <a:gd name="connsiteY0" fmla="*/ 0 h 3925947"/>
                  <a:gd name="connsiteX1" fmla="*/ 10540154 w 10540154"/>
                  <a:gd name="connsiteY1" fmla="*/ 3925947 h 3925947"/>
                  <a:gd name="connsiteX0" fmla="*/ 0 w 10335016"/>
                  <a:gd name="connsiteY0" fmla="*/ 0 h 4348820"/>
                  <a:gd name="connsiteX1" fmla="*/ 10335016 w 10335016"/>
                  <a:gd name="connsiteY1" fmla="*/ 4348820 h 4348820"/>
                  <a:gd name="connsiteX0" fmla="*/ 0 w 10335016"/>
                  <a:gd name="connsiteY0" fmla="*/ 0 h 4348820"/>
                  <a:gd name="connsiteX1" fmla="*/ 10335016 w 10335016"/>
                  <a:gd name="connsiteY1" fmla="*/ 4348820 h 4348820"/>
                  <a:gd name="connsiteX0" fmla="*/ 0 w 10335016"/>
                  <a:gd name="connsiteY0" fmla="*/ 0 h 4348820"/>
                  <a:gd name="connsiteX1" fmla="*/ 10335016 w 10335016"/>
                  <a:gd name="connsiteY1" fmla="*/ 4348820 h 4348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335016" h="4348820">
                    <a:moveTo>
                      <a:pt x="0" y="0"/>
                    </a:moveTo>
                    <a:cubicBezTo>
                      <a:pt x="2795412" y="2577276"/>
                      <a:pt x="3026636" y="4001252"/>
                      <a:pt x="10335016" y="4348820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 rot="5400000">
              <a:off x="1752600" y="25908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667000" y="25908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581400" y="25908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361765" y="266074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42882" y="2671484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9164" y="265355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5447" y="263114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411" y="9144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8612" y="231737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88741" y="1600200"/>
            <a:ext cx="2702859" cy="2347829"/>
            <a:chOff x="6387353" y="3723056"/>
            <a:chExt cx="2702859" cy="2347829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387353" y="4327936"/>
              <a:ext cx="8275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412303" y="4327936"/>
              <a:ext cx="817297" cy="154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836504" y="4305678"/>
              <a:ext cx="7567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7025895" y="4303059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187"/>
            <p:cNvGrpSpPr/>
            <p:nvPr/>
          </p:nvGrpSpPr>
          <p:grpSpPr>
            <a:xfrm rot="10800000">
              <a:off x="6391843" y="5513311"/>
              <a:ext cx="1837763" cy="228600"/>
              <a:chOff x="2166933" y="3723749"/>
              <a:chExt cx="1843097" cy="219074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6200000" flipH="1" flipV="1">
                <a:off x="3618882" y="3839401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>
                <a:off x="3453693" y="374695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6200000" flipH="1" flipV="1">
                <a:off x="3299177" y="3745096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>
                <a:off x="3139370" y="374882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6200000" flipH="1" flipV="1">
                <a:off x="2982208" y="3748415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H="1">
                <a:off x="2831927" y="3752142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 flipH="1" flipV="1">
                <a:off x="2675823" y="374737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>
                <a:off x="2518660" y="3752141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2452066" y="3747467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705230" y="383381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166933" y="3843333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rot="5400000">
              <a:off x="8001002" y="457200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7995853" y="5379488"/>
              <a:ext cx="4674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V="1">
              <a:off x="8198225" y="4822578"/>
              <a:ext cx="264421" cy="1935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5753100" y="4964206"/>
              <a:ext cx="1295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853515" y="39624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60023" y="39624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-Q</a:t>
              </a:r>
              <a:r>
                <a:rPr lang="en-US" baseline="-25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13812" y="3723056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initial charge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171764" y="570155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26941" y="4630271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52012" y="501845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</p:grp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376517" y="3863787"/>
          <a:ext cx="451961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name="Equation" r:id="rId4" imgW="2133360" imgH="1079280" progId="Equation.DSMT4">
                  <p:embed/>
                </p:oleObj>
              </mc:Choice>
              <mc:Fallback>
                <p:oleObj name="Equation" r:id="rId4" imgW="213336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17" y="3863787"/>
                        <a:ext cx="451961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11898" y="685800"/>
            <a:ext cx="1737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hlinkClick r:id="rId6"/>
              </a:rPr>
              <a:t>Video</a:t>
            </a:r>
            <a:r>
              <a:rPr lang="en-US" sz="24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39840" y="699247"/>
            <a:ext cx="1086395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Charging a Capacitor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5562600" cy="4525963"/>
          </a:xfrm>
        </p:spPr>
        <p:txBody>
          <a:bodyPr/>
          <a:lstStyle/>
          <a:p>
            <a:r>
              <a:rPr lang="en-US"/>
              <a:t>On closing the switch, charge will flow from the battery into the initially empty capacitor.  But how fast?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26670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89731" y="1299884"/>
            <a:ext cx="2725669" cy="2500229"/>
            <a:chOff x="5715000" y="838200"/>
            <a:chExt cx="2725669" cy="250022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6097183" y="1906182"/>
              <a:ext cx="6072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6167451" y="2662251"/>
              <a:ext cx="4935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6060142" y="2209800"/>
              <a:ext cx="6947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6201205" y="2398059"/>
              <a:ext cx="4147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87"/>
            <p:cNvGrpSpPr/>
            <p:nvPr/>
          </p:nvGrpSpPr>
          <p:grpSpPr>
            <a:xfrm>
              <a:off x="6400800" y="838200"/>
              <a:ext cx="2039869" cy="2500229"/>
              <a:chOff x="6387353" y="3570656"/>
              <a:chExt cx="2039869" cy="2500229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6387353" y="4327936"/>
                <a:ext cx="8275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412303" y="4327936"/>
                <a:ext cx="817297" cy="154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6836504" y="4305678"/>
                <a:ext cx="7567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7025895" y="4303059"/>
                <a:ext cx="76199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87"/>
              <p:cNvGrpSpPr/>
              <p:nvPr/>
            </p:nvGrpSpPr>
            <p:grpSpPr>
              <a:xfrm rot="10800000">
                <a:off x="6391845" y="5513311"/>
                <a:ext cx="1837763" cy="228600"/>
                <a:chOff x="2166933" y="3723749"/>
                <a:chExt cx="1843097" cy="219074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Straight Connector 16"/>
              <p:cNvCxnSpPr/>
              <p:nvPr/>
            </p:nvCxnSpPr>
            <p:spPr>
              <a:xfrm rot="5400000">
                <a:off x="8001002" y="4572000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7995853" y="5379488"/>
                <a:ext cx="4674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16200000" flipV="1">
                <a:off x="8198225" y="4822578"/>
                <a:ext cx="264421" cy="1935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642846" y="3570656"/>
                <a:ext cx="1676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initial charge zero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171764" y="5701553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126941" y="4630271"/>
                <a:ext cx="381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715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rgbClr val="FFFF00"/>
                  </a:solidFill>
                  <a:latin typeface="Vladimir Script" pitchFamily="66" charset="0"/>
                </a:rPr>
                <a:t>E</a:t>
              </a:r>
            </a:p>
          </p:txBody>
        </p: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79613" y="3991792"/>
          <a:ext cx="4343400" cy="1799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4" imgW="1777680" imgH="736560" progId="Equation.DSMT4">
                  <p:embed/>
                </p:oleObj>
              </mc:Choice>
              <mc:Fallback>
                <p:oleObj name="Equation" r:id="rId4" imgW="1777680" imgH="736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13" y="3991792"/>
                        <a:ext cx="4343400" cy="1799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5181600" y="4038600"/>
            <a:ext cx="3567954" cy="2583617"/>
            <a:chOff x="4724399" y="990599"/>
            <a:chExt cx="3567954" cy="2583617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4202742" y="2018763"/>
              <a:ext cx="2056751" cy="4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235389" y="3046412"/>
              <a:ext cx="297179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073588" y="3124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987988" y="3124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902388" y="3124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7682753" y="319414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RC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763870" y="3204884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RC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0152" y="318695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RC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096435" y="316454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24399" y="14478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219631" y="1237371"/>
              <a:ext cx="279007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 flipV="1">
            <a:off x="5692589" y="4386566"/>
            <a:ext cx="2777172" cy="1709434"/>
          </a:xfrm>
          <a:custGeom>
            <a:avLst/>
            <a:gdLst>
              <a:gd name="connsiteX0" fmla="*/ 0 w 7315200"/>
              <a:gd name="connsiteY0" fmla="*/ 0 h 3913094"/>
              <a:gd name="connsiteX1" fmla="*/ 900953 w 7315200"/>
              <a:gd name="connsiteY1" fmla="*/ 981635 h 3913094"/>
              <a:gd name="connsiteX2" fmla="*/ 1815353 w 7315200"/>
              <a:gd name="connsiteY2" fmla="*/ 1761565 h 3913094"/>
              <a:gd name="connsiteX3" fmla="*/ 2729753 w 7315200"/>
              <a:gd name="connsiteY3" fmla="*/ 2380129 h 3913094"/>
              <a:gd name="connsiteX4" fmla="*/ 3644153 w 7315200"/>
              <a:gd name="connsiteY4" fmla="*/ 2971800 h 3913094"/>
              <a:gd name="connsiteX5" fmla="*/ 5472953 w 7315200"/>
              <a:gd name="connsiteY5" fmla="*/ 3563471 h 3913094"/>
              <a:gd name="connsiteX6" fmla="*/ 7315200 w 7315200"/>
              <a:gd name="connsiteY6" fmla="*/ 3913094 h 3913094"/>
              <a:gd name="connsiteX7" fmla="*/ 7315200 w 7315200"/>
              <a:gd name="connsiteY7" fmla="*/ 3913094 h 3913094"/>
              <a:gd name="connsiteX0" fmla="*/ 0 w 7315200"/>
              <a:gd name="connsiteY0" fmla="*/ 0 h 3913094"/>
              <a:gd name="connsiteX1" fmla="*/ 900953 w 7315200"/>
              <a:gd name="connsiteY1" fmla="*/ 981635 h 3913094"/>
              <a:gd name="connsiteX2" fmla="*/ 1815353 w 7315200"/>
              <a:gd name="connsiteY2" fmla="*/ 1761565 h 3913094"/>
              <a:gd name="connsiteX3" fmla="*/ 2729753 w 7315200"/>
              <a:gd name="connsiteY3" fmla="*/ 2438400 h 3913094"/>
              <a:gd name="connsiteX4" fmla="*/ 3644153 w 7315200"/>
              <a:gd name="connsiteY4" fmla="*/ 2971800 h 3913094"/>
              <a:gd name="connsiteX5" fmla="*/ 5472953 w 7315200"/>
              <a:gd name="connsiteY5" fmla="*/ 3563471 h 3913094"/>
              <a:gd name="connsiteX6" fmla="*/ 7315200 w 7315200"/>
              <a:gd name="connsiteY6" fmla="*/ 3913094 h 3913094"/>
              <a:gd name="connsiteX7" fmla="*/ 7315200 w 7315200"/>
              <a:gd name="connsiteY7" fmla="*/ 3913094 h 3913094"/>
              <a:gd name="connsiteX0" fmla="*/ 0 w 7315200"/>
              <a:gd name="connsiteY0" fmla="*/ 0 h 3913094"/>
              <a:gd name="connsiteX1" fmla="*/ 900953 w 7315200"/>
              <a:gd name="connsiteY1" fmla="*/ 981635 h 3913094"/>
              <a:gd name="connsiteX2" fmla="*/ 1815352 w 7315200"/>
              <a:gd name="connsiteY2" fmla="*/ 1828800 h 3913094"/>
              <a:gd name="connsiteX3" fmla="*/ 2729753 w 7315200"/>
              <a:gd name="connsiteY3" fmla="*/ 2438400 h 3913094"/>
              <a:gd name="connsiteX4" fmla="*/ 3644153 w 7315200"/>
              <a:gd name="connsiteY4" fmla="*/ 2971800 h 3913094"/>
              <a:gd name="connsiteX5" fmla="*/ 5472953 w 7315200"/>
              <a:gd name="connsiteY5" fmla="*/ 3563471 h 3913094"/>
              <a:gd name="connsiteX6" fmla="*/ 7315200 w 7315200"/>
              <a:gd name="connsiteY6" fmla="*/ 3913094 h 3913094"/>
              <a:gd name="connsiteX7" fmla="*/ 7315200 w 7315200"/>
              <a:gd name="connsiteY7" fmla="*/ 3913094 h 3913094"/>
              <a:gd name="connsiteX0" fmla="*/ 0 w 7315200"/>
              <a:gd name="connsiteY0" fmla="*/ 0 h 3913094"/>
              <a:gd name="connsiteX1" fmla="*/ 900953 w 7315200"/>
              <a:gd name="connsiteY1" fmla="*/ 981635 h 3913094"/>
              <a:gd name="connsiteX2" fmla="*/ 1815352 w 7315200"/>
              <a:gd name="connsiteY2" fmla="*/ 1828800 h 3913094"/>
              <a:gd name="connsiteX3" fmla="*/ 2729752 w 7315200"/>
              <a:gd name="connsiteY3" fmla="*/ 2514599 h 3913094"/>
              <a:gd name="connsiteX4" fmla="*/ 3644153 w 7315200"/>
              <a:gd name="connsiteY4" fmla="*/ 2971800 h 3913094"/>
              <a:gd name="connsiteX5" fmla="*/ 5472953 w 7315200"/>
              <a:gd name="connsiteY5" fmla="*/ 3563471 h 3913094"/>
              <a:gd name="connsiteX6" fmla="*/ 7315200 w 7315200"/>
              <a:gd name="connsiteY6" fmla="*/ 3913094 h 3913094"/>
              <a:gd name="connsiteX7" fmla="*/ 7315200 w 7315200"/>
              <a:gd name="connsiteY7" fmla="*/ 3913094 h 3913094"/>
              <a:gd name="connsiteX0" fmla="*/ 0 w 7315200"/>
              <a:gd name="connsiteY0" fmla="*/ 0 h 3913094"/>
              <a:gd name="connsiteX1" fmla="*/ 900953 w 7315200"/>
              <a:gd name="connsiteY1" fmla="*/ 981635 h 3913094"/>
              <a:gd name="connsiteX2" fmla="*/ 1815352 w 7315200"/>
              <a:gd name="connsiteY2" fmla="*/ 1828800 h 3913094"/>
              <a:gd name="connsiteX3" fmla="*/ 2729752 w 7315200"/>
              <a:gd name="connsiteY3" fmla="*/ 2514599 h 3913094"/>
              <a:gd name="connsiteX4" fmla="*/ 3644152 w 7315200"/>
              <a:gd name="connsiteY4" fmla="*/ 2895599 h 3913094"/>
              <a:gd name="connsiteX5" fmla="*/ 5472953 w 7315200"/>
              <a:gd name="connsiteY5" fmla="*/ 3563471 h 3913094"/>
              <a:gd name="connsiteX6" fmla="*/ 7315200 w 7315200"/>
              <a:gd name="connsiteY6" fmla="*/ 3913094 h 3913094"/>
              <a:gd name="connsiteX7" fmla="*/ 7315200 w 7315200"/>
              <a:gd name="connsiteY7" fmla="*/ 3913094 h 3913094"/>
              <a:gd name="connsiteX0" fmla="*/ 0 w 7315200"/>
              <a:gd name="connsiteY0" fmla="*/ 0 h 3913094"/>
              <a:gd name="connsiteX1" fmla="*/ 900953 w 7315200"/>
              <a:gd name="connsiteY1" fmla="*/ 981635 h 3913094"/>
              <a:gd name="connsiteX2" fmla="*/ 1815352 w 7315200"/>
              <a:gd name="connsiteY2" fmla="*/ 1828800 h 3913094"/>
              <a:gd name="connsiteX3" fmla="*/ 2729752 w 7315200"/>
              <a:gd name="connsiteY3" fmla="*/ 2438399 h 3913094"/>
              <a:gd name="connsiteX4" fmla="*/ 3644152 w 7315200"/>
              <a:gd name="connsiteY4" fmla="*/ 2895599 h 3913094"/>
              <a:gd name="connsiteX5" fmla="*/ 5472953 w 7315200"/>
              <a:gd name="connsiteY5" fmla="*/ 3563471 h 3913094"/>
              <a:gd name="connsiteX6" fmla="*/ 7315200 w 7315200"/>
              <a:gd name="connsiteY6" fmla="*/ 3913094 h 3913094"/>
              <a:gd name="connsiteX7" fmla="*/ 7315200 w 7315200"/>
              <a:gd name="connsiteY7" fmla="*/ 3913094 h 3913094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1815352 w 10540154"/>
              <a:gd name="connsiteY2" fmla="*/ 1828800 h 4387263"/>
              <a:gd name="connsiteX3" fmla="*/ 2729752 w 10540154"/>
              <a:gd name="connsiteY3" fmla="*/ 2438399 h 4387263"/>
              <a:gd name="connsiteX4" fmla="*/ 3644152 w 10540154"/>
              <a:gd name="connsiteY4" fmla="*/ 2895599 h 4387263"/>
              <a:gd name="connsiteX5" fmla="*/ 5472953 w 10540154"/>
              <a:gd name="connsiteY5" fmla="*/ 3563471 h 4387263"/>
              <a:gd name="connsiteX6" fmla="*/ 7315200 w 10540154"/>
              <a:gd name="connsiteY6" fmla="*/ 3913094 h 4387263"/>
              <a:gd name="connsiteX7" fmla="*/ 10540154 w 10540154"/>
              <a:gd name="connsiteY7" fmla="*/ 4387263 h 4387263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1815352 w 10540154"/>
              <a:gd name="connsiteY2" fmla="*/ 1828800 h 4387263"/>
              <a:gd name="connsiteX3" fmla="*/ 2729752 w 10540154"/>
              <a:gd name="connsiteY3" fmla="*/ 2438399 h 4387263"/>
              <a:gd name="connsiteX4" fmla="*/ 3644152 w 10540154"/>
              <a:gd name="connsiteY4" fmla="*/ 2895599 h 4387263"/>
              <a:gd name="connsiteX5" fmla="*/ 5472953 w 10540154"/>
              <a:gd name="connsiteY5" fmla="*/ 3563471 h 4387263"/>
              <a:gd name="connsiteX6" fmla="*/ 7022022 w 10540154"/>
              <a:gd name="connsiteY6" fmla="*/ 4014612 h 4387263"/>
              <a:gd name="connsiteX7" fmla="*/ 10540154 w 10540154"/>
              <a:gd name="connsiteY7" fmla="*/ 4387263 h 4387263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1815352 w 10540154"/>
              <a:gd name="connsiteY2" fmla="*/ 1828800 h 4387263"/>
              <a:gd name="connsiteX3" fmla="*/ 2729752 w 10540154"/>
              <a:gd name="connsiteY3" fmla="*/ 2438399 h 4387263"/>
              <a:gd name="connsiteX4" fmla="*/ 3644152 w 10540154"/>
              <a:gd name="connsiteY4" fmla="*/ 2895599 h 4387263"/>
              <a:gd name="connsiteX5" fmla="*/ 5262956 w 10540154"/>
              <a:gd name="connsiteY5" fmla="*/ 3641961 h 4387263"/>
              <a:gd name="connsiteX6" fmla="*/ 7022022 w 10540154"/>
              <a:gd name="connsiteY6" fmla="*/ 4014612 h 4387263"/>
              <a:gd name="connsiteX7" fmla="*/ 10540154 w 10540154"/>
              <a:gd name="connsiteY7" fmla="*/ 4387263 h 4387263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1815352 w 10540154"/>
              <a:gd name="connsiteY2" fmla="*/ 1828800 h 4387263"/>
              <a:gd name="connsiteX3" fmla="*/ 2729752 w 10540154"/>
              <a:gd name="connsiteY3" fmla="*/ 2438399 h 4387263"/>
              <a:gd name="connsiteX4" fmla="*/ 3503890 w 10540154"/>
              <a:gd name="connsiteY4" fmla="*/ 2896659 h 4387263"/>
              <a:gd name="connsiteX5" fmla="*/ 5262956 w 10540154"/>
              <a:gd name="connsiteY5" fmla="*/ 3641961 h 4387263"/>
              <a:gd name="connsiteX6" fmla="*/ 7022022 w 10540154"/>
              <a:gd name="connsiteY6" fmla="*/ 4014612 h 4387263"/>
              <a:gd name="connsiteX7" fmla="*/ 10540154 w 10540154"/>
              <a:gd name="connsiteY7" fmla="*/ 4387263 h 4387263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2729752 w 10540154"/>
              <a:gd name="connsiteY2" fmla="*/ 2438399 h 4387263"/>
              <a:gd name="connsiteX3" fmla="*/ 3503890 w 10540154"/>
              <a:gd name="connsiteY3" fmla="*/ 2896659 h 4387263"/>
              <a:gd name="connsiteX4" fmla="*/ 5262956 w 10540154"/>
              <a:gd name="connsiteY4" fmla="*/ 3641961 h 4387263"/>
              <a:gd name="connsiteX5" fmla="*/ 7022022 w 10540154"/>
              <a:gd name="connsiteY5" fmla="*/ 4014612 h 4387263"/>
              <a:gd name="connsiteX6" fmla="*/ 10540154 w 10540154"/>
              <a:gd name="connsiteY6" fmla="*/ 4387263 h 4387263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3503890 w 10540154"/>
              <a:gd name="connsiteY2" fmla="*/ 2896659 h 4387263"/>
              <a:gd name="connsiteX3" fmla="*/ 5262956 w 10540154"/>
              <a:gd name="connsiteY3" fmla="*/ 3641961 h 4387263"/>
              <a:gd name="connsiteX4" fmla="*/ 7022022 w 10540154"/>
              <a:gd name="connsiteY4" fmla="*/ 4014612 h 4387263"/>
              <a:gd name="connsiteX5" fmla="*/ 10540154 w 10540154"/>
              <a:gd name="connsiteY5" fmla="*/ 4387263 h 4387263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5262956 w 10540154"/>
              <a:gd name="connsiteY2" fmla="*/ 3641961 h 4387263"/>
              <a:gd name="connsiteX3" fmla="*/ 7022022 w 10540154"/>
              <a:gd name="connsiteY3" fmla="*/ 4014612 h 4387263"/>
              <a:gd name="connsiteX4" fmla="*/ 10540154 w 10540154"/>
              <a:gd name="connsiteY4" fmla="*/ 4387263 h 4387263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5262957 w 10540154"/>
              <a:gd name="connsiteY2" fmla="*/ 3641962 h 4387263"/>
              <a:gd name="connsiteX3" fmla="*/ 7022022 w 10540154"/>
              <a:gd name="connsiteY3" fmla="*/ 4014612 h 4387263"/>
              <a:gd name="connsiteX4" fmla="*/ 10540154 w 10540154"/>
              <a:gd name="connsiteY4" fmla="*/ 4387263 h 4387263"/>
              <a:gd name="connsiteX0" fmla="*/ 0 w 10540154"/>
              <a:gd name="connsiteY0" fmla="*/ 0 h 4387263"/>
              <a:gd name="connsiteX1" fmla="*/ 900953 w 10540154"/>
              <a:gd name="connsiteY1" fmla="*/ 981635 h 4387263"/>
              <a:gd name="connsiteX2" fmla="*/ 7022022 w 10540154"/>
              <a:gd name="connsiteY2" fmla="*/ 4014612 h 4387263"/>
              <a:gd name="connsiteX3" fmla="*/ 10540154 w 10540154"/>
              <a:gd name="connsiteY3" fmla="*/ 4387263 h 4387263"/>
              <a:gd name="connsiteX0" fmla="*/ 0 w 10540154"/>
              <a:gd name="connsiteY0" fmla="*/ 0 h 4387263"/>
              <a:gd name="connsiteX1" fmla="*/ 7022022 w 10540154"/>
              <a:gd name="connsiteY1" fmla="*/ 4014612 h 4387263"/>
              <a:gd name="connsiteX2" fmla="*/ 10540154 w 10540154"/>
              <a:gd name="connsiteY2" fmla="*/ 4387263 h 4387263"/>
              <a:gd name="connsiteX0" fmla="*/ 0 w 10540154"/>
              <a:gd name="connsiteY0" fmla="*/ 0 h 4387263"/>
              <a:gd name="connsiteX1" fmla="*/ 10540154 w 10540154"/>
              <a:gd name="connsiteY1" fmla="*/ 4387263 h 4387263"/>
              <a:gd name="connsiteX0" fmla="*/ 0 w 10540154"/>
              <a:gd name="connsiteY0" fmla="*/ 0 h 3925947"/>
              <a:gd name="connsiteX1" fmla="*/ 10540154 w 10540154"/>
              <a:gd name="connsiteY1" fmla="*/ 3925947 h 3925947"/>
              <a:gd name="connsiteX0" fmla="*/ 0 w 10540154"/>
              <a:gd name="connsiteY0" fmla="*/ 0 h 3925947"/>
              <a:gd name="connsiteX1" fmla="*/ 6089987 w 10540154"/>
              <a:gd name="connsiteY1" fmla="*/ 3041131 h 3925947"/>
              <a:gd name="connsiteX2" fmla="*/ 10540154 w 10540154"/>
              <a:gd name="connsiteY2" fmla="*/ 3925947 h 3925947"/>
              <a:gd name="connsiteX0" fmla="*/ 0 w 10540154"/>
              <a:gd name="connsiteY0" fmla="*/ 0 h 3925947"/>
              <a:gd name="connsiteX1" fmla="*/ 10540154 w 10540154"/>
              <a:gd name="connsiteY1" fmla="*/ 3925947 h 3925947"/>
              <a:gd name="connsiteX0" fmla="*/ 0 w 10540154"/>
              <a:gd name="connsiteY0" fmla="*/ 0 h 3925947"/>
              <a:gd name="connsiteX1" fmla="*/ 10540154 w 10540154"/>
              <a:gd name="connsiteY1" fmla="*/ 3925947 h 3925947"/>
              <a:gd name="connsiteX0" fmla="*/ 0 w 10540154"/>
              <a:gd name="connsiteY0" fmla="*/ 0 h 3925947"/>
              <a:gd name="connsiteX1" fmla="*/ 10540154 w 10540154"/>
              <a:gd name="connsiteY1" fmla="*/ 3925947 h 3925947"/>
              <a:gd name="connsiteX0" fmla="*/ 0 w 10540154"/>
              <a:gd name="connsiteY0" fmla="*/ 0 h 3925947"/>
              <a:gd name="connsiteX1" fmla="*/ 10540154 w 10540154"/>
              <a:gd name="connsiteY1" fmla="*/ 3925947 h 3925947"/>
              <a:gd name="connsiteX0" fmla="*/ 0 w 10335016"/>
              <a:gd name="connsiteY0" fmla="*/ 0 h 4348820"/>
              <a:gd name="connsiteX1" fmla="*/ 10335016 w 10335016"/>
              <a:gd name="connsiteY1" fmla="*/ 4348820 h 4348820"/>
              <a:gd name="connsiteX0" fmla="*/ 0 w 10335016"/>
              <a:gd name="connsiteY0" fmla="*/ 0 h 4348820"/>
              <a:gd name="connsiteX1" fmla="*/ 10335016 w 10335016"/>
              <a:gd name="connsiteY1" fmla="*/ 4348820 h 4348820"/>
              <a:gd name="connsiteX0" fmla="*/ 0 w 10335016"/>
              <a:gd name="connsiteY0" fmla="*/ 0 h 4348820"/>
              <a:gd name="connsiteX1" fmla="*/ 10335016 w 10335016"/>
              <a:gd name="connsiteY1" fmla="*/ 4348820 h 4348820"/>
              <a:gd name="connsiteX0" fmla="*/ 0 w 10591433"/>
              <a:gd name="connsiteY0" fmla="*/ 0 h 4887025"/>
              <a:gd name="connsiteX1" fmla="*/ 10591433 w 10591433"/>
              <a:gd name="connsiteY1" fmla="*/ 4887025 h 488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591433" h="4887025">
                <a:moveTo>
                  <a:pt x="0" y="0"/>
                </a:moveTo>
                <a:cubicBezTo>
                  <a:pt x="2795412" y="2577276"/>
                  <a:pt x="3283053" y="4539457"/>
                  <a:pt x="10591433" y="488702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Voltmeters and Ammeters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867400" cy="5105400"/>
          </a:xfrm>
        </p:spPr>
        <p:txBody>
          <a:bodyPr>
            <a:normAutofit lnSpcReduction="10000"/>
          </a:bodyPr>
          <a:lstStyle/>
          <a:p>
            <a:r>
              <a:rPr lang="en-US"/>
              <a:t>Historically, voltmeters and ammeters passed current through a small coil between the poles of a magnet, the coil being free to turn, but against a small spring.  The coil formed an electromagnet when current flowed. </a:t>
            </a:r>
          </a:p>
          <a:p>
            <a:r>
              <a:rPr lang="en-US"/>
              <a:t>An ammeter used a low resistance coil, all the current flowed through it.</a:t>
            </a:r>
          </a:p>
          <a:p>
            <a:r>
              <a:rPr lang="en-US"/>
              <a:t>A voltmeter used a high resistance coil, in parallel with the main circuit. </a:t>
            </a:r>
          </a:p>
        </p:txBody>
      </p:sp>
      <p:pic>
        <p:nvPicPr>
          <p:cNvPr id="47106" name="Picture 2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712912"/>
            <a:ext cx="2552700" cy="3350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/>
          <p:nvPr/>
        </p:nvGrpSpPr>
        <p:grpSpPr>
          <a:xfrm>
            <a:off x="6477000" y="5448762"/>
            <a:ext cx="2209800" cy="904511"/>
            <a:chOff x="6477000" y="5448762"/>
            <a:chExt cx="2209800" cy="904511"/>
          </a:xfrm>
        </p:grpSpPr>
        <p:grpSp>
          <p:nvGrpSpPr>
            <p:cNvPr id="6" name="Group 187"/>
            <p:cNvGrpSpPr/>
            <p:nvPr/>
          </p:nvGrpSpPr>
          <p:grpSpPr>
            <a:xfrm rot="10800000">
              <a:off x="7264765" y="6029751"/>
              <a:ext cx="1422035" cy="294848"/>
              <a:chOff x="2166933" y="3723749"/>
              <a:chExt cx="1843097" cy="219074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16200000" flipH="1" flipV="1">
                <a:off x="3618882" y="3839401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 flipH="1">
                <a:off x="3453693" y="374695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6200000" flipH="1" flipV="1">
                <a:off x="3299177" y="3745096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>
                <a:off x="3139370" y="374882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 flipV="1">
                <a:off x="2982208" y="3748415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>
                <a:off x="2831927" y="3752142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 flipV="1">
                <a:off x="2675823" y="374737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>
                <a:off x="2518660" y="3752141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2452066" y="3747467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705230" y="383381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66933" y="3843333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>
            <a:xfrm>
              <a:off x="7010400" y="6024282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848600" y="54864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endCxn id="19" idx="2"/>
            </p:cNvCxnSpPr>
            <p:nvPr/>
          </p:nvCxnSpPr>
          <p:spPr>
            <a:xfrm>
              <a:off x="6477000" y="6172200"/>
              <a:ext cx="533400" cy="44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7124700" y="59055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343900" y="59055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91400" y="5638800"/>
              <a:ext cx="1219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862047" y="544876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2">
                      <a:lumMod val="50000"/>
                    </a:schemeClr>
                  </a:solidFill>
                </a:rPr>
                <a:t>V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01435" y="598394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2">
                      <a:lumMod val="50000"/>
                    </a:schemeClr>
                  </a:solidFill>
                </a:rPr>
                <a:t>A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Voltmeters and Ammeters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534400" cy="5334000"/>
          </a:xfrm>
        </p:spPr>
        <p:txBody>
          <a:bodyPr>
            <a:normAutofit/>
          </a:bodyPr>
          <a:lstStyle/>
          <a:p>
            <a:r>
              <a:rPr lang="en-US"/>
              <a:t>An ammeter used a low resistance coil, all the current flowed through it: so inserting the ammeter to measure current slightly reduced the current!</a:t>
            </a:r>
          </a:p>
          <a:p>
            <a:r>
              <a:rPr lang="en-US"/>
              <a:t>A voltmeter used a high resistance coil, </a:t>
            </a:r>
            <a:r>
              <a:rPr lang="en-US">
                <a:solidFill>
                  <a:srgbClr val="FFFF00"/>
                </a:solidFill>
              </a:rPr>
              <a:t>in parallel </a:t>
            </a:r>
            <a:r>
              <a:rPr lang="en-US"/>
              <a:t>with the main circuit.  Inserting the voltmeter in parallel </a:t>
            </a:r>
            <a:r>
              <a:rPr lang="en-US">
                <a:solidFill>
                  <a:srgbClr val="FFFF00"/>
                </a:solidFill>
              </a:rPr>
              <a:t>reduced the resistance</a:t>
            </a:r>
            <a:r>
              <a:rPr lang="en-US"/>
              <a:t>, and therefore the voltage measured.</a:t>
            </a:r>
          </a:p>
          <a:p>
            <a:pPr>
              <a:buNone/>
            </a:pPr>
            <a:endParaRPr lang="en-US"/>
          </a:p>
          <a:p>
            <a:r>
              <a:rPr lang="en-US">
                <a:solidFill>
                  <a:srgbClr val="FFFF00"/>
                </a:solidFill>
              </a:rPr>
              <a:t>These meters are in fact obsolete—they’ve been replaced with DA converters, which affect the quantities being measured far less. </a:t>
            </a:r>
          </a:p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839200" y="1600200"/>
            <a:ext cx="1524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971800" y="4128247"/>
            <a:ext cx="2209794" cy="891064"/>
            <a:chOff x="6477000" y="5462209"/>
            <a:chExt cx="2209794" cy="891064"/>
          </a:xfrm>
        </p:grpSpPr>
        <p:grpSp>
          <p:nvGrpSpPr>
            <p:cNvPr id="7" name="Group 187"/>
            <p:cNvGrpSpPr/>
            <p:nvPr/>
          </p:nvGrpSpPr>
          <p:grpSpPr>
            <a:xfrm rot="10800000">
              <a:off x="7264754" y="6029769"/>
              <a:ext cx="1422040" cy="294847"/>
              <a:chOff x="2166933" y="3723749"/>
              <a:chExt cx="1843097" cy="21907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16200000" flipH="1" flipV="1">
                <a:off x="3618882" y="3839401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>
                <a:off x="3453693" y="374695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 flipV="1">
                <a:off x="3299177" y="3745096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>
                <a:off x="3139370" y="374882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2982208" y="3748415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>
                <a:off x="2831927" y="3752142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H="1" flipV="1">
                <a:off x="2675823" y="374737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>
                <a:off x="2518660" y="3752141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452066" y="3747467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705230" y="383381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166933" y="3843333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Oval 7"/>
            <p:cNvSpPr/>
            <p:nvPr/>
          </p:nvSpPr>
          <p:spPr>
            <a:xfrm>
              <a:off x="7010400" y="6024282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848600" y="54864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endCxn id="8" idx="2"/>
            </p:cNvCxnSpPr>
            <p:nvPr/>
          </p:nvCxnSpPr>
          <p:spPr>
            <a:xfrm>
              <a:off x="6477000" y="6172200"/>
              <a:ext cx="533400" cy="44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7124700" y="59055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8343900" y="59055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391400" y="5638800"/>
              <a:ext cx="1219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848600" y="546220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2">
                      <a:lumMod val="50000"/>
                    </a:schemeClr>
                  </a:solidFill>
                </a:rPr>
                <a:t>V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01435" y="598394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2">
                      <a:lumMod val="50000"/>
                    </a:schemeClr>
                  </a:solidFill>
                </a:rPr>
                <a:t>A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>
                <a:solidFill>
                  <a:srgbClr val="FFFF00"/>
                </a:solidFill>
              </a:rPr>
              <a:t> Bullet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200"/>
          </a:xfrm>
        </p:spPr>
        <p:txBody>
          <a:bodyPr>
            <a:normAutofit/>
          </a:bodyPr>
          <a:lstStyle/>
          <a:p>
            <a:r>
              <a:rPr lang="en-US" sz="2400"/>
              <a:t>As bullet penetrates gate 1, battery is cut out, capacitor </a:t>
            </a:r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/>
              <a:t> begins to discharge through </a:t>
            </a:r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/>
              <a:t>: voltage across capacitor                                 . </a:t>
            </a:r>
          </a:p>
          <a:p>
            <a:r>
              <a:rPr lang="en-US" sz="2400"/>
              <a:t>As bullet goes through gate 2, capacitor is isolated, discharge </a:t>
            </a:r>
            <a:r>
              <a:rPr lang="en-US" sz="2400" u="sng">
                <a:solidFill>
                  <a:srgbClr val="FFFF00"/>
                </a:solidFill>
              </a:rPr>
              <a:t>stops</a:t>
            </a:r>
            <a:r>
              <a:rPr lang="en-US" sz="2400"/>
              <a:t>.</a:t>
            </a:r>
          </a:p>
          <a:p>
            <a:r>
              <a:rPr lang="en-US" sz="2400"/>
              <a:t>The final voltage gives bullet time from gate 1 to gate 2.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61847" y="1407272"/>
          <a:ext cx="21447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4" imgW="927000" imgH="253800" progId="Equation.DSMT4">
                  <p:embed/>
                </p:oleObj>
              </mc:Choice>
              <mc:Fallback>
                <p:oleObj name="Equation" r:id="rId4" imgW="9270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847" y="1407272"/>
                        <a:ext cx="214471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36"/>
          <p:cNvGrpSpPr/>
          <p:nvPr/>
        </p:nvGrpSpPr>
        <p:grpSpPr>
          <a:xfrm>
            <a:off x="769384" y="3191436"/>
            <a:ext cx="8020510" cy="3515018"/>
            <a:chOff x="769384" y="3191436"/>
            <a:chExt cx="8020510" cy="3515018"/>
          </a:xfrm>
        </p:grpSpPr>
        <p:cxnSp>
          <p:nvCxnSpPr>
            <p:cNvPr id="40" name="Straight Connector 39"/>
            <p:cNvCxnSpPr/>
            <p:nvPr/>
          </p:nvCxnSpPr>
          <p:spPr>
            <a:xfrm rot="5400000">
              <a:off x="228733" y="4579254"/>
              <a:ext cx="2300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007937" y="6305419"/>
              <a:ext cx="7420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769384" y="5742957"/>
              <a:ext cx="1295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>
              <a:off x="953160" y="5914210"/>
              <a:ext cx="8919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3912774" y="6325980"/>
              <a:ext cx="106014" cy="846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909876" y="6171464"/>
              <a:ext cx="212028" cy="1693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3911739" y="6016948"/>
              <a:ext cx="212028" cy="1693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908012" y="5857141"/>
              <a:ext cx="212028" cy="1693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3908420" y="5699979"/>
              <a:ext cx="212028" cy="1693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904693" y="5549698"/>
              <a:ext cx="212028" cy="1693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3909456" y="5393594"/>
              <a:ext cx="212028" cy="1693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904694" y="5236431"/>
              <a:ext cx="212028" cy="1693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004708" y="5159163"/>
              <a:ext cx="106014" cy="846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61301" y="6554054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3134605" y="4298578"/>
              <a:ext cx="17391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750448" y="4527591"/>
              <a:ext cx="219717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6443704" y="6273377"/>
              <a:ext cx="8106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6239434" y="5626182"/>
              <a:ext cx="1295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6239434" y="5861420"/>
              <a:ext cx="13043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80563" y="6678705"/>
              <a:ext cx="66966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7772400" y="4468905"/>
              <a:ext cx="609600" cy="6096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7924799" y="4585447"/>
              <a:ext cx="304800" cy="1524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13" idx="0"/>
            </p:cNvCxnSpPr>
            <p:nvPr/>
          </p:nvCxnSpPr>
          <p:spPr>
            <a:xfrm rot="5400000">
              <a:off x="7557248" y="3948952"/>
              <a:ext cx="103990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277099" y="5878605"/>
              <a:ext cx="1600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70526" y="531608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23763" y="5364195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 </a:t>
              </a:r>
              <a:endParaRPr lang="en-U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2916" y="4580964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gate 1</a:t>
              </a:r>
              <a:endParaRPr lang="en-US" sz="20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58000" y="519504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99294" y="4823011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volts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1200" y="5840505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0.022</a:t>
              </a:r>
              <a:r>
                <a:rPr lang="en-US" sz="2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F</a:t>
              </a:r>
              <a:endParaRPr lang="en-US" sz="20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90565" y="4576482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gate 2</a:t>
              </a:r>
              <a:endParaRPr lang="en-US" sz="20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70526" y="5907741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8V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083424" y="5853953"/>
              <a:ext cx="9412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180k</a:t>
              </a:r>
              <a:r>
                <a:rPr lang="en-US" sz="2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</a:t>
              </a:r>
              <a:r>
                <a:rPr lang="en-US" sz="2000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1926277" y="3200400"/>
              <a:ext cx="1203368" cy="1219200"/>
            </a:xfrm>
            <a:prstGeom prst="ellipse">
              <a:avLst/>
            </a:prstGeom>
            <a:noFill/>
            <a:ln w="38100">
              <a:solidFill>
                <a:srgbClr val="F547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1990980" y="3272118"/>
              <a:ext cx="1052947" cy="1066800"/>
            </a:xfrm>
            <a:prstGeom prst="ellips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16200000" flipH="1">
              <a:off x="1909952" y="3818219"/>
              <a:ext cx="1066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9" idx="1"/>
              <a:endCxn id="79" idx="3"/>
            </p:cNvCxnSpPr>
            <p:nvPr/>
          </p:nvCxnSpPr>
          <p:spPr>
            <a:xfrm rot="16200000" flipH="1">
              <a:off x="1768010" y="3805518"/>
              <a:ext cx="7543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9" idx="7"/>
            </p:cNvCxnSpPr>
            <p:nvPr/>
          </p:nvCxnSpPr>
          <p:spPr>
            <a:xfrm rot="16200000" flipH="1">
              <a:off x="2519951" y="3798123"/>
              <a:ext cx="743603" cy="40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1814661" y="3821113"/>
              <a:ext cx="9366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2097006" y="3817935"/>
              <a:ext cx="103187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2279035" y="3298825"/>
              <a:ext cx="151779" cy="540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>
              <a:off x="1749846" y="3044405"/>
              <a:ext cx="17089" cy="7735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21540000">
              <a:off x="2603170" y="3284613"/>
              <a:ext cx="150420" cy="586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0140000">
              <a:off x="2445560" y="4322580"/>
              <a:ext cx="166643" cy="298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2759858" y="4178301"/>
              <a:ext cx="131618" cy="984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2270995" y="3810003"/>
              <a:ext cx="965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20000">
              <a:off x="2135133" y="4202020"/>
              <a:ext cx="150421" cy="50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5066864" y="3191436"/>
              <a:ext cx="1203368" cy="1219200"/>
            </a:xfrm>
            <a:prstGeom prst="ellipse">
              <a:avLst/>
            </a:prstGeom>
            <a:noFill/>
            <a:ln w="38100">
              <a:solidFill>
                <a:srgbClr val="F547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131567" y="3263154"/>
              <a:ext cx="1052947" cy="1066800"/>
            </a:xfrm>
            <a:prstGeom prst="ellips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rot="16200000" flipH="1">
              <a:off x="5050539" y="3809255"/>
              <a:ext cx="1066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5" idx="1"/>
              <a:endCxn id="95" idx="3"/>
            </p:cNvCxnSpPr>
            <p:nvPr/>
          </p:nvCxnSpPr>
          <p:spPr>
            <a:xfrm rot="16200000" flipH="1">
              <a:off x="4908597" y="3796554"/>
              <a:ext cx="7543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5" idx="7"/>
            </p:cNvCxnSpPr>
            <p:nvPr/>
          </p:nvCxnSpPr>
          <p:spPr>
            <a:xfrm rot="16200000" flipH="1">
              <a:off x="5660538" y="3789159"/>
              <a:ext cx="743603" cy="40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4955248" y="3812149"/>
              <a:ext cx="9366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237593" y="3808971"/>
              <a:ext cx="103187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5419622" y="3289861"/>
              <a:ext cx="151779" cy="540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21540000">
              <a:off x="5743757" y="3275649"/>
              <a:ext cx="150420" cy="586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0140000">
              <a:off x="5586147" y="4313616"/>
              <a:ext cx="166643" cy="298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5900445" y="4169337"/>
              <a:ext cx="131618" cy="984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019531" y="3419383"/>
              <a:ext cx="2057669" cy="9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5411582" y="3801039"/>
              <a:ext cx="965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020000">
              <a:off x="5275720" y="4193056"/>
              <a:ext cx="150421" cy="50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95" idx="1"/>
            </p:cNvCxnSpPr>
            <p:nvPr/>
          </p:nvCxnSpPr>
          <p:spPr>
            <a:xfrm flipV="1">
              <a:off x="2878944" y="3419383"/>
              <a:ext cx="2406824" cy="89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>
                <a:solidFill>
                  <a:srgbClr val="FFFF00"/>
                </a:solidFill>
              </a:rPr>
              <a:t> Bullet Speed: the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lnSpcReduction="10000"/>
          </a:bodyPr>
          <a:lstStyle/>
          <a:p>
            <a:r>
              <a:rPr lang="en-US" sz="2800"/>
              <a:t>As bullet penetrates gate 1, battery is cut out, capacitor 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/>
              <a:t> discharges through 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/>
              <a:t>:  voltage                           . </a:t>
            </a:r>
          </a:p>
          <a:p>
            <a:r>
              <a:rPr lang="en-US" sz="2800"/>
              <a:t>As bullet goes through gate 2, capacitor is isolated, discharge </a:t>
            </a:r>
            <a:r>
              <a:rPr lang="en-US" sz="2800" u="sng">
                <a:solidFill>
                  <a:srgbClr val="FFFF00"/>
                </a:solidFill>
              </a:rPr>
              <a:t>stops</a:t>
            </a:r>
            <a:r>
              <a:rPr lang="en-US" sz="2800"/>
              <a:t>, voltage gives time from gate 1 to gate 2. </a:t>
            </a:r>
          </a:p>
          <a:p>
            <a:r>
              <a:rPr lang="en-US" sz="2800"/>
              <a:t>Taking the initial voltage to be 8V and the final reading to be 4.6V, we have</a:t>
            </a:r>
          </a:p>
          <a:p>
            <a:endParaRPr lang="en-US" sz="2800"/>
          </a:p>
          <a:p>
            <a:r>
              <a:rPr lang="en-US" sz="2800"/>
              <a:t>From the diagram,</a:t>
            </a:r>
          </a:p>
          <a:p>
            <a:endParaRPr lang="en-US" sz="1400"/>
          </a:p>
          <a:p>
            <a:endParaRPr lang="en-US" sz="2800"/>
          </a:p>
          <a:p>
            <a:r>
              <a:rPr lang="en-US" sz="2800"/>
              <a:t>So</a:t>
            </a:r>
          </a:p>
          <a:p>
            <a:endParaRPr lang="en-US" sz="2800"/>
          </a:p>
          <a:p>
            <a:r>
              <a:rPr lang="en-US" sz="2800"/>
              <a:t>This gives a bullet speed of about 450m/sec.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18088" y="1427020"/>
          <a:ext cx="21447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2" name="Equation" r:id="rId4" imgW="927000" imgH="253800" progId="Equation.DSMT4">
                  <p:embed/>
                </p:oleObj>
              </mc:Choice>
              <mc:Fallback>
                <p:oleObj name="Equation" r:id="rId4" imgW="9270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1427020"/>
                        <a:ext cx="214471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/>
        </p:nvGraphicFramePr>
        <p:xfrm>
          <a:off x="3124200" y="3429000"/>
          <a:ext cx="462012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29000"/>
                        <a:ext cx="462012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1066800" y="4648200"/>
          <a:ext cx="69643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" name="Equation" r:id="rId8" imgW="2984400" imgH="228600" progId="Equation.DSMT4">
                  <p:embed/>
                </p:oleObj>
              </mc:Choice>
              <mc:Fallback>
                <p:oleObj name="Equation" r:id="rId8" imgW="29844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69643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/>
          <p:cNvGraphicFramePr>
            <a:graphicFrameLocks noChangeAspect="1"/>
          </p:cNvGraphicFramePr>
          <p:nvPr/>
        </p:nvGraphicFramePr>
        <p:xfrm>
          <a:off x="1295400" y="5181600"/>
          <a:ext cx="66367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5" name="Equation" r:id="rId10" imgW="2857320" imgH="393480" progId="Equation.DSMT4">
                  <p:embed/>
                </p:oleObj>
              </mc:Choice>
              <mc:Fallback>
                <p:oleObj name="Equation" r:id="rId10" imgW="28573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81600"/>
                        <a:ext cx="66367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667000"/>
            <a:ext cx="6145306" cy="4114800"/>
          </a:xfrm>
        </p:spPr>
        <p:txBody>
          <a:bodyPr>
            <a:normAutofit/>
          </a:bodyPr>
          <a:lstStyle/>
          <a:p>
            <a:r>
              <a:rPr lang="en-US" dirty="0"/>
              <a:t>Kirchhoff’s rules Review</a:t>
            </a:r>
          </a:p>
          <a:p>
            <a:r>
              <a:rPr lang="en-US" dirty="0"/>
              <a:t>RC Circuits</a:t>
            </a:r>
          </a:p>
          <a:p>
            <a:r>
              <a:rPr lang="en-US" dirty="0"/>
              <a:t>Ammeters and Voltmeters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General Circuits: Kirchhoff’s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>
                <a:solidFill>
                  <a:srgbClr val="FFFF00"/>
                </a:solidFill>
              </a:rPr>
              <a:t>Junction Rule:  </a:t>
            </a:r>
            <a:r>
              <a:rPr lang="en-US"/>
              <a:t>when several wires meet at a point, the total current flowing into the point must equal the total current flowing out.  Charge cannot disappear, or pile up at a point.</a:t>
            </a:r>
          </a:p>
          <a:p>
            <a:r>
              <a:rPr lang="en-US" b="1">
                <a:solidFill>
                  <a:srgbClr val="FFFF00"/>
                </a:solidFill>
              </a:rPr>
              <a:t>Loop Rule:  </a:t>
            </a:r>
            <a:r>
              <a:rPr lang="en-US"/>
              <a:t>the total potential (voltage) change on following wires around a loop to your starting point must be zero.</a:t>
            </a:r>
          </a:p>
          <a:p>
            <a:endParaRPr lang="en-US" sz="1500"/>
          </a:p>
          <a:p>
            <a:r>
              <a:rPr lang="en-US" sz="2800"/>
              <a:t>(</a:t>
            </a:r>
            <a:r>
              <a:rPr lang="en-US" sz="2800" i="1"/>
              <a:t>The loop rule is equivalent to saying that if you follow some random path on a hillside, and get back eventually to your starting point, your net change in height above sea level is zero</a:t>
            </a:r>
            <a:r>
              <a:rPr lang="en-US" sz="2800"/>
              <a:t>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Using Kirchhoff’s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b="1">
                <a:solidFill>
                  <a:srgbClr val="FFFF00"/>
                </a:solidFill>
              </a:rPr>
              <a:t>Junction Rule: </a:t>
            </a:r>
            <a:r>
              <a:rPr lang="en-US"/>
              <a:t>as you draw the circuit diagram,</a:t>
            </a:r>
            <a:r>
              <a:rPr lang="en-US" b="1"/>
              <a:t> </a:t>
            </a:r>
            <a:r>
              <a:rPr lang="en-US"/>
              <a:t>use</a:t>
            </a:r>
            <a:r>
              <a:rPr lang="en-US" b="1"/>
              <a:t> </a:t>
            </a:r>
            <a:r>
              <a:rPr lang="en-US"/>
              <a:t>this rule as much as you can to get the </a:t>
            </a:r>
            <a:r>
              <a:rPr lang="en-US">
                <a:solidFill>
                  <a:srgbClr val="FFFF00"/>
                </a:solidFill>
              </a:rPr>
              <a:t>smallest number of different unknown currents </a:t>
            </a:r>
            <a:r>
              <a:rPr lang="en-US"/>
              <a:t>(one current for each loop).  </a:t>
            </a:r>
          </a:p>
          <a:p>
            <a:r>
              <a:rPr lang="en-US"/>
              <a:t>And, the number can sometimes be reduced by symmetry.</a:t>
            </a:r>
          </a:p>
          <a:p>
            <a:r>
              <a:rPr lang="en-US" b="1">
                <a:solidFill>
                  <a:srgbClr val="FFFF00"/>
                </a:solidFill>
              </a:rPr>
              <a:t>Loop Rule:  </a:t>
            </a:r>
            <a:r>
              <a:rPr lang="en-US"/>
              <a:t>the total potential (voltage) change on following wires </a:t>
            </a:r>
            <a:r>
              <a:rPr lang="en-US">
                <a:solidFill>
                  <a:srgbClr val="FFFF00"/>
                </a:solidFill>
              </a:rPr>
              <a:t>around a loop </a:t>
            </a:r>
            <a:r>
              <a:rPr lang="en-US"/>
              <a:t>to your starting point must be </a:t>
            </a:r>
            <a:r>
              <a:rPr lang="en-US">
                <a:solidFill>
                  <a:srgbClr val="FFFF00"/>
                </a:solidFill>
              </a:rPr>
              <a:t>zero</a:t>
            </a:r>
            <a:r>
              <a:rPr lang="en-US"/>
              <a:t>: that’s </a:t>
            </a:r>
            <a:r>
              <a:rPr lang="en-US">
                <a:solidFill>
                  <a:srgbClr val="FFFF00"/>
                </a:solidFill>
              </a:rPr>
              <a:t>adding voltages from batteries to the right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>
                <a:solidFill>
                  <a:srgbClr val="FFFF00"/>
                </a:solidFill>
              </a:rPr>
              <a:t> for each resistance</a:t>
            </a:r>
            <a:r>
              <a:rPr lang="en-US"/>
              <a:t>.</a:t>
            </a:r>
          </a:p>
          <a:p>
            <a:endParaRPr lang="en-US"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6071"/>
            <a:ext cx="5105400" cy="5257800"/>
          </a:xfrm>
        </p:spPr>
        <p:txBody>
          <a:bodyPr>
            <a:normAutofit lnSpcReduction="10000"/>
          </a:bodyPr>
          <a:lstStyle/>
          <a:p>
            <a:r>
              <a:rPr lang="en-US"/>
              <a:t>A current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/>
              <a:t> flows through the network of resistances (all different) shown.</a:t>
            </a:r>
          </a:p>
          <a:p>
            <a:r>
              <a:rPr lang="en-US"/>
              <a:t>What is the </a:t>
            </a:r>
            <a:r>
              <a:rPr lang="en-US">
                <a:solidFill>
                  <a:srgbClr val="FFFF00"/>
                </a:solidFill>
              </a:rPr>
              <a:t>minimum</a:t>
            </a:r>
            <a:r>
              <a:rPr lang="en-US"/>
              <a:t> number of unknown currents it is necessary to introduce to find the total effective resistance using Kirchhoff’s laws?</a:t>
            </a:r>
          </a:p>
          <a:p>
            <a:pPr marL="514350" indent="-514350">
              <a:buAutoNum type="alphaUcPeriod"/>
            </a:pPr>
            <a:r>
              <a:rPr lang="en-US"/>
              <a:t>2</a:t>
            </a:r>
          </a:p>
          <a:p>
            <a:pPr marL="514350" indent="-514350">
              <a:buAutoNum type="alphaUcPeriod"/>
            </a:pPr>
            <a:r>
              <a:rPr lang="en-US"/>
              <a:t>3</a:t>
            </a:r>
          </a:p>
          <a:p>
            <a:pPr marL="514350" indent="-514350">
              <a:buAutoNum type="alphaUcPeriod"/>
            </a:pPr>
            <a:r>
              <a:rPr lang="en-US"/>
              <a:t>4</a:t>
            </a:r>
          </a:p>
          <a:p>
            <a:pPr marL="514350" indent="-514350">
              <a:buAutoNum type="alphaUcPeriod"/>
            </a:pPr>
            <a:r>
              <a:rPr lang="en-US"/>
              <a:t>5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5787277" y="2039474"/>
            <a:ext cx="3128121" cy="3138498"/>
            <a:chOff x="5787277" y="2039474"/>
            <a:chExt cx="3128121" cy="3138498"/>
          </a:xfrm>
        </p:grpSpPr>
        <p:grpSp>
          <p:nvGrpSpPr>
            <p:cNvPr id="9" name="Group 150"/>
            <p:cNvGrpSpPr/>
            <p:nvPr/>
          </p:nvGrpSpPr>
          <p:grpSpPr>
            <a:xfrm rot="2700000">
              <a:off x="7072305" y="2851486"/>
              <a:ext cx="1843097" cy="219074"/>
              <a:chOff x="2166933" y="3723749"/>
              <a:chExt cx="1843097" cy="219074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rot="16200000" flipH="1" flipV="1">
                <a:off x="3618882" y="3839401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>
                <a:off x="3453693" y="374695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 flipV="1">
                <a:off x="3299177" y="3745096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>
                <a:off x="3139370" y="374882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 flipV="1">
                <a:off x="2982208" y="3748415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>
                <a:off x="2831927" y="3752142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 flipV="1">
                <a:off x="2675823" y="374737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>
                <a:off x="2518660" y="3752141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2452066" y="3747467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705230" y="383381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166933" y="3843333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225"/>
            <p:cNvGrpSpPr/>
            <p:nvPr/>
          </p:nvGrpSpPr>
          <p:grpSpPr>
            <a:xfrm rot="5400000">
              <a:off x="7228355" y="2314575"/>
              <a:ext cx="219074" cy="2590800"/>
              <a:chOff x="2590801" y="2667000"/>
              <a:chExt cx="219074" cy="25908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10800000" flipH="1" flipV="1">
                <a:off x="2695779" y="3267608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2592664" y="3337457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2590801" y="349197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2594528" y="3651780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 flipH="1" flipV="1">
                <a:off x="2594120" y="3808942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2597847" y="395922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 flipH="1" flipV="1">
                <a:off x="2593084" y="4115327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2597846" y="4272490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2603845" y="4434424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2396066" y="2971801"/>
                <a:ext cx="60960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2336534" y="4883949"/>
                <a:ext cx="74770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87"/>
            <p:cNvGrpSpPr/>
            <p:nvPr/>
          </p:nvGrpSpPr>
          <p:grpSpPr>
            <a:xfrm rot="8100000">
              <a:off x="5787277" y="2851485"/>
              <a:ext cx="1843097" cy="219074"/>
              <a:chOff x="2166933" y="3723749"/>
              <a:chExt cx="1843097" cy="21907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6200000" flipH="1" flipV="1">
                <a:off x="3618882" y="3839401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>
                <a:off x="3453693" y="374695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6200000" flipH="1" flipV="1">
                <a:off x="3299177" y="3745096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H="1">
                <a:off x="3139370" y="374882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 flipH="1" flipV="1">
                <a:off x="2982208" y="3748415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>
                <a:off x="2831927" y="3752142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 flipV="1">
                <a:off x="2675823" y="374737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>
                <a:off x="2518660" y="3752141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452066" y="3747467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705230" y="383381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166933" y="3843333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99"/>
            <p:cNvGrpSpPr/>
            <p:nvPr/>
          </p:nvGrpSpPr>
          <p:grpSpPr>
            <a:xfrm rot="2700000">
              <a:off x="5787281" y="4146887"/>
              <a:ext cx="1843097" cy="219074"/>
              <a:chOff x="2166933" y="3723749"/>
              <a:chExt cx="1843097" cy="219074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16200000" flipH="1" flipV="1">
                <a:off x="3618882" y="3839401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>
                <a:off x="3453693" y="374695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 flipV="1">
                <a:off x="3299177" y="3745096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>
                <a:off x="3139370" y="374882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 flipV="1">
                <a:off x="2982208" y="3748415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>
                <a:off x="2831927" y="3752142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 flipV="1">
                <a:off x="2675823" y="374737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>
                <a:off x="2518660" y="3752141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452066" y="3747467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705230" y="383381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166933" y="3843333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211"/>
            <p:cNvGrpSpPr/>
            <p:nvPr/>
          </p:nvGrpSpPr>
          <p:grpSpPr>
            <a:xfrm rot="8100000">
              <a:off x="7072301" y="4146885"/>
              <a:ext cx="1843097" cy="219074"/>
              <a:chOff x="2166933" y="3723749"/>
              <a:chExt cx="1843097" cy="21907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16200000" flipH="1" flipV="1">
                <a:off x="3618882" y="3839401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>
                <a:off x="3453693" y="374695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 flipV="1">
                <a:off x="3299177" y="3745096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>
                <a:off x="3139370" y="3748823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 flipV="1">
                <a:off x="2982208" y="3748415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>
                <a:off x="2831927" y="3752142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2675823" y="3747379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>
                <a:off x="2518660" y="3752141"/>
                <a:ext cx="212028" cy="169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452066" y="3747467"/>
                <a:ext cx="106014" cy="84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705230" y="3833815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66933" y="3843333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7337892" y="1658190"/>
            <a:ext cx="13447" cy="3926541"/>
            <a:chOff x="7337892" y="1658190"/>
            <a:chExt cx="13447" cy="3926541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7008439" y="5241831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6994992" y="2001090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5400000" flipH="1" flipV="1">
            <a:off x="7186006" y="1949824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010400" y="167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72200" y="2514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68670" y="304351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90128" y="411928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992035" y="25235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965141" y="41820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934200" y="510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rot="5400000" flipH="1" flipV="1">
            <a:off x="7127735" y="5611907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6071"/>
            <a:ext cx="5105400" cy="5257800"/>
          </a:xfrm>
        </p:spPr>
        <p:txBody>
          <a:bodyPr>
            <a:normAutofit lnSpcReduction="10000"/>
          </a:bodyPr>
          <a:lstStyle/>
          <a:p>
            <a:r>
              <a:rPr lang="en-US"/>
              <a:t>A current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/>
              <a:t> flows through the network of resistances (all different) shown.</a:t>
            </a:r>
          </a:p>
          <a:p>
            <a:r>
              <a:rPr lang="en-US"/>
              <a:t>What is the </a:t>
            </a:r>
            <a:r>
              <a:rPr lang="en-US">
                <a:solidFill>
                  <a:srgbClr val="FFFF00"/>
                </a:solidFill>
              </a:rPr>
              <a:t>miminum</a:t>
            </a:r>
            <a:r>
              <a:rPr lang="en-US"/>
              <a:t> number of unknown currents it is necessary to introduce to find the total effective resistance using Kirchhoff’s laws?</a:t>
            </a:r>
          </a:p>
          <a:p>
            <a:pPr marL="514350" indent="-514350">
              <a:buAutoNum type="alphaUcPeriod"/>
            </a:pPr>
            <a:r>
              <a:rPr lang="en-US"/>
              <a:t>2</a:t>
            </a:r>
          </a:p>
          <a:p>
            <a:pPr marL="514350" indent="-514350">
              <a:buAutoNum type="alphaUcPeriod"/>
            </a:pPr>
            <a:r>
              <a:rPr lang="en-US"/>
              <a:t>3</a:t>
            </a:r>
          </a:p>
          <a:p>
            <a:pPr marL="514350" indent="-514350">
              <a:buAutoNum type="alphaUcPeriod"/>
            </a:pPr>
            <a:r>
              <a:rPr lang="en-US"/>
              <a:t>4</a:t>
            </a:r>
          </a:p>
          <a:p>
            <a:pPr marL="514350" indent="-514350">
              <a:buAutoNum type="alphaUcPeriod"/>
            </a:pPr>
            <a:r>
              <a:rPr lang="en-US"/>
              <a:t>5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 rot="5400000">
            <a:off x="5388069" y="2057400"/>
            <a:ext cx="3926541" cy="3128121"/>
            <a:chOff x="721659" y="2398339"/>
            <a:chExt cx="3926541" cy="3128121"/>
          </a:xfrm>
        </p:grpSpPr>
        <p:grpSp>
          <p:nvGrpSpPr>
            <p:cNvPr id="6" name="Group 226"/>
            <p:cNvGrpSpPr/>
            <p:nvPr/>
          </p:nvGrpSpPr>
          <p:grpSpPr>
            <a:xfrm>
              <a:off x="1102944" y="2398341"/>
              <a:ext cx="3138497" cy="3128121"/>
              <a:chOff x="1102944" y="2398341"/>
              <a:chExt cx="3138497" cy="3128121"/>
            </a:xfrm>
          </p:grpSpPr>
          <p:grpSp>
            <p:nvGrpSpPr>
              <p:cNvPr id="9" name="Group 150"/>
              <p:cNvGrpSpPr/>
              <p:nvPr/>
            </p:nvGrpSpPr>
            <p:grpSpPr>
              <a:xfrm rot="-2700000">
                <a:off x="1102944" y="3210349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225"/>
              <p:cNvGrpSpPr/>
              <p:nvPr/>
            </p:nvGrpSpPr>
            <p:grpSpPr>
              <a:xfrm>
                <a:off x="2563907" y="2680447"/>
                <a:ext cx="219074" cy="2590800"/>
                <a:chOff x="2590801" y="2667000"/>
                <a:chExt cx="219074" cy="25908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10800000" flipH="1" flipV="1">
                  <a:off x="2695779" y="3267608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2592664" y="3337457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 flipH="1" flipV="1">
                  <a:off x="2590801" y="349197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2594528" y="3651780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 flipH="1" flipV="1">
                  <a:off x="2594120" y="38089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2597847" y="39592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 flipH="1" flipV="1">
                  <a:off x="2593084" y="4115327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2597846" y="4272490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 flipV="1">
                  <a:off x="2603845" y="4434424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96066" y="2971801"/>
                  <a:ext cx="60960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2336534" y="4883949"/>
                  <a:ext cx="74770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87"/>
              <p:cNvGrpSpPr/>
              <p:nvPr/>
            </p:nvGrpSpPr>
            <p:grpSpPr>
              <a:xfrm rot="2700000">
                <a:off x="1102942" y="4495377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99"/>
              <p:cNvGrpSpPr/>
              <p:nvPr/>
            </p:nvGrpSpPr>
            <p:grpSpPr>
              <a:xfrm rot="-2700000">
                <a:off x="2398344" y="4495373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211"/>
              <p:cNvGrpSpPr/>
              <p:nvPr/>
            </p:nvGrpSpPr>
            <p:grpSpPr>
              <a:xfrm rot="2700000">
                <a:off x="2398342" y="3210353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" name="Straight Connector 6"/>
            <p:cNvCxnSpPr/>
            <p:nvPr/>
          </p:nvCxnSpPr>
          <p:spPr>
            <a:xfrm>
              <a:off x="3962400" y="3962400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21659" y="3975847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5400000" flipH="1" flipV="1">
            <a:off x="7186006" y="1949824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010400" y="167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72200" y="2514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68670" y="304351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72200" y="4191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992035" y="25235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965141" y="41820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934200" y="5405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rot="5400000" flipH="1" flipV="1">
            <a:off x="7127735" y="5611907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0800000">
            <a:off x="1591236" y="5002306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10800000" flipH="1" flipV="1">
            <a:off x="6249194" y="361277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2700000" flipH="1" flipV="1">
            <a:off x="8364818" y="3473778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8100000" flipH="1" flipV="1">
            <a:off x="7311467" y="4805037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8100000" flipH="1" flipV="1">
            <a:off x="6014569" y="3487225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2700000" flipH="1" flipV="1">
            <a:off x="7096312" y="4818484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629400" y="4648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I-I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516906" y="468854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486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I-I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477000" y="3124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305800" y="2891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The Loop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6071"/>
            <a:ext cx="5105400" cy="5257800"/>
          </a:xfrm>
        </p:spPr>
        <p:txBody>
          <a:bodyPr>
            <a:normAutofit/>
          </a:bodyPr>
          <a:lstStyle/>
          <a:p>
            <a:r>
              <a:rPr lang="en-US"/>
              <a:t>Going round both loops clockwise, </a:t>
            </a:r>
          </a:p>
          <a:p>
            <a:endParaRPr lang="en-US"/>
          </a:p>
          <a:p>
            <a:endParaRPr lang="en-US"/>
          </a:p>
          <a:p>
            <a:pPr>
              <a:buNone/>
            </a:pPr>
            <a:endParaRPr lang="en-US" sz="1100"/>
          </a:p>
          <a:p>
            <a:pPr>
              <a:buNone/>
            </a:pPr>
            <a:r>
              <a:rPr lang="en-US"/>
              <a:t> and rearranging: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 sz="1100"/>
          </a:p>
          <a:p>
            <a:pPr>
              <a:buNone/>
            </a:pPr>
            <a:r>
              <a:rPr lang="en-US"/>
              <a:t>Set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/>
              <a:t> = 1 and solve for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/>
              <a:t>,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 rot="5400000">
            <a:off x="5388069" y="2057400"/>
            <a:ext cx="3926541" cy="3128121"/>
            <a:chOff x="721659" y="2398339"/>
            <a:chExt cx="3926541" cy="3128121"/>
          </a:xfrm>
        </p:grpSpPr>
        <p:grpSp>
          <p:nvGrpSpPr>
            <p:cNvPr id="6" name="Group 226"/>
            <p:cNvGrpSpPr/>
            <p:nvPr/>
          </p:nvGrpSpPr>
          <p:grpSpPr>
            <a:xfrm>
              <a:off x="1102944" y="2398341"/>
              <a:ext cx="3138497" cy="3128121"/>
              <a:chOff x="1102944" y="2398341"/>
              <a:chExt cx="3138497" cy="3128121"/>
            </a:xfrm>
          </p:grpSpPr>
          <p:grpSp>
            <p:nvGrpSpPr>
              <p:cNvPr id="9" name="Group 150"/>
              <p:cNvGrpSpPr/>
              <p:nvPr/>
            </p:nvGrpSpPr>
            <p:grpSpPr>
              <a:xfrm rot="-2700000">
                <a:off x="1102944" y="3210349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225"/>
              <p:cNvGrpSpPr/>
              <p:nvPr/>
            </p:nvGrpSpPr>
            <p:grpSpPr>
              <a:xfrm>
                <a:off x="2563907" y="2680447"/>
                <a:ext cx="219074" cy="2590800"/>
                <a:chOff x="2590801" y="2667000"/>
                <a:chExt cx="219074" cy="25908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10800000" flipH="1" flipV="1">
                  <a:off x="2695779" y="3267608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2592664" y="3337457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 flipH="1" flipV="1">
                  <a:off x="2590801" y="349197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2594528" y="3651780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 flipH="1" flipV="1">
                  <a:off x="2594120" y="38089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2597847" y="39592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 flipH="1" flipV="1">
                  <a:off x="2593084" y="4115327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2597846" y="4272490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 flipV="1">
                  <a:off x="2603845" y="4434424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96066" y="2971801"/>
                  <a:ext cx="60960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2336534" y="4883949"/>
                  <a:ext cx="74770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87"/>
              <p:cNvGrpSpPr/>
              <p:nvPr/>
            </p:nvGrpSpPr>
            <p:grpSpPr>
              <a:xfrm rot="2700000">
                <a:off x="1102942" y="4495377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99"/>
              <p:cNvGrpSpPr/>
              <p:nvPr/>
            </p:nvGrpSpPr>
            <p:grpSpPr>
              <a:xfrm rot="-2700000">
                <a:off x="2398344" y="4495373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211"/>
              <p:cNvGrpSpPr/>
              <p:nvPr/>
            </p:nvGrpSpPr>
            <p:grpSpPr>
              <a:xfrm rot="2700000">
                <a:off x="2398342" y="3210353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" name="Straight Connector 6"/>
            <p:cNvCxnSpPr/>
            <p:nvPr/>
          </p:nvCxnSpPr>
          <p:spPr>
            <a:xfrm>
              <a:off x="3962400" y="3962400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21659" y="3975847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5400000" flipH="1" flipV="1">
            <a:off x="7186006" y="1949824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010400" y="167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72200" y="2514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68670" y="304351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72200" y="4191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992035" y="25235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965141" y="41820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934200" y="5405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rot="5400000" flipH="1" flipV="1">
            <a:off x="7127735" y="5611907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10800000" flipH="1" flipV="1">
            <a:off x="6249194" y="361277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2700000" flipH="1" flipV="1">
            <a:off x="8364818" y="3473778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8100000" flipH="1" flipV="1">
            <a:off x="7311467" y="4805037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8100000" flipH="1" flipV="1">
            <a:off x="6014569" y="3487225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2700000" flipH="1" flipV="1">
            <a:off x="7096312" y="4818484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629400" y="4648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I-I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516906" y="468854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486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I-I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477000" y="3124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305800" y="2891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4" name="Object 93"/>
          <p:cNvGraphicFramePr>
            <a:graphicFrameLocks noChangeAspect="1"/>
          </p:cNvGraphicFramePr>
          <p:nvPr/>
        </p:nvGraphicFramePr>
        <p:xfrm>
          <a:off x="330835" y="2514600"/>
          <a:ext cx="4850765" cy="119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4" imgW="2070000" imgH="507960" progId="Equation.DSMT4">
                  <p:embed/>
                </p:oleObj>
              </mc:Choice>
              <mc:Fallback>
                <p:oleObj name="Equation" r:id="rId4" imgW="207000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" y="2514600"/>
                        <a:ext cx="4850765" cy="11903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/>
        </p:nvGraphicFramePr>
        <p:xfrm>
          <a:off x="914400" y="4213294"/>
          <a:ext cx="4159250" cy="1196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6" imgW="1765080" imgH="507960" progId="Equation.DSMT4">
                  <p:embed/>
                </p:oleObj>
              </mc:Choice>
              <mc:Fallback>
                <p:oleObj name="Equation" r:id="rId6" imgW="17650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13294"/>
                        <a:ext cx="4159250" cy="1196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Loop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53819"/>
            <a:ext cx="5334000" cy="5257800"/>
          </a:xfrm>
        </p:spPr>
        <p:txBody>
          <a:bodyPr>
            <a:normAutofit/>
          </a:bodyPr>
          <a:lstStyle/>
          <a:p>
            <a:r>
              <a:rPr lang="en-US" dirty="0"/>
              <a:t>Having found 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, 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we can find the voltage drop:  along the path </a:t>
            </a:r>
            <a:r>
              <a:rPr lang="en-US" dirty="0" err="1"/>
              <a:t>abc</a:t>
            </a:r>
            <a:r>
              <a:rPr lang="en-US" dirty="0"/>
              <a:t> (see figure) 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drops by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and from 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= IR </a:t>
            </a:r>
            <a:r>
              <a:rPr lang="en-US" dirty="0"/>
              <a:t>we can find the resistance 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 of this network.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sz="2400" dirty="0"/>
              <a:t>If there are </a:t>
            </a:r>
            <a:r>
              <a:rPr lang="en-US" sz="2400" dirty="0">
                <a:solidFill>
                  <a:srgbClr val="FFFF00"/>
                </a:solidFill>
              </a:rPr>
              <a:t>batteries</a:t>
            </a:r>
            <a:r>
              <a:rPr lang="en-US" sz="2400" dirty="0"/>
              <a:t> within a network, their </a:t>
            </a:r>
            <a:r>
              <a:rPr lang="en-US" sz="2400" dirty="0" err="1">
                <a:solidFill>
                  <a:srgbClr val="FFFF00"/>
                </a:solidFill>
              </a:rPr>
              <a:t>emf</a:t>
            </a:r>
            <a:r>
              <a:rPr lang="en-US" sz="2400" dirty="0">
                <a:solidFill>
                  <a:srgbClr val="FFFF00"/>
                </a:solidFill>
              </a:rPr>
              <a:t> must obviously be included </a:t>
            </a:r>
            <a:r>
              <a:rPr lang="en-US" sz="2400" dirty="0"/>
              <a:t>in equating the total voltage change on going around a loop to zero—be careful about the battery direction!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 rot="5400000">
            <a:off x="5388069" y="2057400"/>
            <a:ext cx="3926541" cy="3128121"/>
            <a:chOff x="721659" y="2398339"/>
            <a:chExt cx="3926541" cy="3128121"/>
          </a:xfrm>
        </p:grpSpPr>
        <p:grpSp>
          <p:nvGrpSpPr>
            <p:cNvPr id="6" name="Group 226"/>
            <p:cNvGrpSpPr/>
            <p:nvPr/>
          </p:nvGrpSpPr>
          <p:grpSpPr>
            <a:xfrm>
              <a:off x="1102944" y="2398341"/>
              <a:ext cx="3138497" cy="3128121"/>
              <a:chOff x="1102944" y="2398341"/>
              <a:chExt cx="3138497" cy="3128121"/>
            </a:xfrm>
          </p:grpSpPr>
          <p:grpSp>
            <p:nvGrpSpPr>
              <p:cNvPr id="9" name="Group 150"/>
              <p:cNvGrpSpPr/>
              <p:nvPr/>
            </p:nvGrpSpPr>
            <p:grpSpPr>
              <a:xfrm rot="-2700000">
                <a:off x="1102944" y="3210349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225"/>
              <p:cNvGrpSpPr/>
              <p:nvPr/>
            </p:nvGrpSpPr>
            <p:grpSpPr>
              <a:xfrm>
                <a:off x="2563907" y="2680447"/>
                <a:ext cx="219074" cy="2590800"/>
                <a:chOff x="2590801" y="2667000"/>
                <a:chExt cx="219074" cy="25908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10800000" flipH="1" flipV="1">
                  <a:off x="2695779" y="3267608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2592664" y="3337457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 flipH="1" flipV="1">
                  <a:off x="2590801" y="349197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2594528" y="3651780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 flipH="1" flipV="1">
                  <a:off x="2594120" y="38089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2597847" y="39592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 flipH="1" flipV="1">
                  <a:off x="2593084" y="4115327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2597846" y="4272490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 flipV="1">
                  <a:off x="2603845" y="4434424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96066" y="2971801"/>
                  <a:ext cx="60960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2336534" y="4883949"/>
                  <a:ext cx="74770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87"/>
              <p:cNvGrpSpPr/>
              <p:nvPr/>
            </p:nvGrpSpPr>
            <p:grpSpPr>
              <a:xfrm rot="2700000">
                <a:off x="1102942" y="4495377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99"/>
              <p:cNvGrpSpPr/>
              <p:nvPr/>
            </p:nvGrpSpPr>
            <p:grpSpPr>
              <a:xfrm rot="-2700000">
                <a:off x="2398344" y="4495373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211"/>
              <p:cNvGrpSpPr/>
              <p:nvPr/>
            </p:nvGrpSpPr>
            <p:grpSpPr>
              <a:xfrm rot="2700000">
                <a:off x="2398342" y="3210353"/>
                <a:ext cx="1843097" cy="219074"/>
                <a:chOff x="2166933" y="3723749"/>
                <a:chExt cx="1843097" cy="219074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rot="16200000" flipH="1" flipV="1">
                  <a:off x="3618882" y="3839401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>
                  <a:off x="3453693" y="374695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 flipV="1">
                  <a:off x="3299177" y="3745096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>
                  <a:off x="3139370" y="3748823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6200000" flipH="1" flipV="1">
                  <a:off x="2982208" y="3748415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 flipH="1">
                  <a:off x="2831927" y="3752142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 flipV="1">
                  <a:off x="2675823" y="3747379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5400000" flipH="1">
                  <a:off x="2518660" y="3752141"/>
                  <a:ext cx="212028" cy="16933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5400000" flipH="1" flipV="1">
                  <a:off x="2452066" y="3747467"/>
                  <a:ext cx="106014" cy="846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705230" y="383381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166933" y="3843333"/>
                  <a:ext cx="304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" name="Straight Connector 6"/>
            <p:cNvCxnSpPr/>
            <p:nvPr/>
          </p:nvCxnSpPr>
          <p:spPr>
            <a:xfrm>
              <a:off x="3962400" y="3962400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21659" y="3975847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5400000" flipH="1" flipV="1">
            <a:off x="7186006" y="1949824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010400" y="167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72200" y="2514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68670" y="304351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72200" y="4191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992035" y="25235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965141" y="41820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934200" y="5405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rot="5400000" flipH="1" flipV="1">
            <a:off x="7127735" y="5611907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10800000" flipH="1" flipV="1">
            <a:off x="6249194" y="361277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2700000" flipH="1" flipV="1">
            <a:off x="8364818" y="3473778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8100000" flipH="1" flipV="1">
            <a:off x="7311467" y="4805037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8100000" flipH="1" flipV="1">
            <a:off x="6014569" y="3487225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2700000" flipH="1" flipV="1">
            <a:off x="7096312" y="4818484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629400" y="4648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I-I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516906" y="468854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486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I-I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477000" y="3124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305800" y="2891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351059" y="4800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637494" y="343678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24165" y="20382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c</a:t>
            </a: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054616"/>
              </p:ext>
            </p:extLst>
          </p:nvPr>
        </p:nvGraphicFramePr>
        <p:xfrm>
          <a:off x="1485900" y="2840360"/>
          <a:ext cx="2933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4" imgW="1333440" imgH="253800" progId="Equation.DSMT4">
                  <p:embed/>
                </p:oleObj>
              </mc:Choice>
              <mc:Fallback>
                <p:oleObj name="Equation" r:id="rId4" imgW="13334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840360"/>
                        <a:ext cx="2933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24" y="59486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Batteries in Series and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5029200" cy="4221163"/>
          </a:xfrm>
        </p:spPr>
        <p:txBody>
          <a:bodyPr/>
          <a:lstStyle/>
          <a:p>
            <a:r>
              <a:rPr lang="en-US"/>
              <a:t>For batteries in series, the voltages add, in parallel, for identical batteries, they’re equivalent to a larger battery of the same voltage.</a:t>
            </a:r>
          </a:p>
          <a:p>
            <a:r>
              <a:rPr lang="en-US"/>
              <a:t>If you put batteries of different voltages in parallel, the stronger will charge the weaker. </a:t>
            </a:r>
          </a:p>
        </p:txBody>
      </p:sp>
      <p:pic>
        <p:nvPicPr>
          <p:cNvPr id="31746" name="Picture 2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424663"/>
            <a:ext cx="3162300" cy="235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40506" y="4004236"/>
            <a:ext cx="3095625" cy="26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26880</TotalTime>
  <Words>914</Words>
  <Application>Microsoft Office PowerPoint</Application>
  <PresentationFormat>On-screen Show (4:3)</PresentationFormat>
  <Paragraphs>181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Vladimir Script</vt:lpstr>
      <vt:lpstr>Calibri</vt:lpstr>
      <vt:lpstr>Arial</vt:lpstr>
      <vt:lpstr>Symbol</vt:lpstr>
      <vt:lpstr>Office Theme</vt:lpstr>
      <vt:lpstr>Equation</vt:lpstr>
      <vt:lpstr>DC Circuits II </vt:lpstr>
      <vt:lpstr>Today’s Topics</vt:lpstr>
      <vt:lpstr>General Circuits: Kirchhoff’s Rules</vt:lpstr>
      <vt:lpstr>Using Kirchhoff’s Rules</vt:lpstr>
      <vt:lpstr>Clicker Question</vt:lpstr>
      <vt:lpstr>Clicker Answer</vt:lpstr>
      <vt:lpstr>The Loop Equations</vt:lpstr>
      <vt:lpstr>The Loop Equations</vt:lpstr>
      <vt:lpstr>Batteries in Series and Parallel</vt:lpstr>
      <vt:lpstr>RC Circuits</vt:lpstr>
      <vt:lpstr>Charging a Capacitor</vt:lpstr>
      <vt:lpstr>Voltmeters and Ammeters</vt:lpstr>
      <vt:lpstr>Voltmeters and Ammeters</vt:lpstr>
      <vt:lpstr>RC Bullet Speed</vt:lpstr>
      <vt:lpstr>RC Bullet Speed: the Calculation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Circuits II</dc:title>
  <dc:creator>Michael</dc:creator>
  <cp:lastModifiedBy>Fowler, Michael (mf1i)</cp:lastModifiedBy>
  <cp:revision>439</cp:revision>
  <dcterms:created xsi:type="dcterms:W3CDTF">2010-01-07T20:15:09Z</dcterms:created>
  <dcterms:modified xsi:type="dcterms:W3CDTF">2021-05-04T15:02:14Z</dcterms:modified>
</cp:coreProperties>
</file>