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22" r:id="rId3"/>
    <p:sldId id="381" r:id="rId4"/>
    <p:sldId id="401" r:id="rId5"/>
    <p:sldId id="382" r:id="rId6"/>
    <p:sldId id="384" r:id="rId7"/>
    <p:sldId id="383" r:id="rId8"/>
    <p:sldId id="378" r:id="rId9"/>
    <p:sldId id="380" r:id="rId10"/>
    <p:sldId id="389" r:id="rId11"/>
    <p:sldId id="391" r:id="rId12"/>
    <p:sldId id="392" r:id="rId13"/>
    <p:sldId id="393" r:id="rId14"/>
    <p:sldId id="395" r:id="rId15"/>
    <p:sldId id="396" r:id="rId16"/>
    <p:sldId id="397" r:id="rId17"/>
    <p:sldId id="398" r:id="rId18"/>
    <p:sldId id="400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T Extra" panose="05050102010205020202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20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20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png"/><Relationship Id="rId4" Type="http://schemas.openxmlformats.org/officeDocument/2006/relationships/hyperlink" Target="http://en.wikipedia.org/wiki/File:Solenoid-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File:Manoderecha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sma_pin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Z-pinch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afe.com/references/electrical/Electricians%20Mate%203%20-%20Navy%20Training%20Courses%20%20NAVPERS%2010548/chapter%203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lstad.com/vector3d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Hunt_for_Red_Octob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www.memebox.com/futureblogger/show/1391-20-movie-technologies-that-should-have-been-invented-by-now-but-haven-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Sources of Magnetic Field 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17</a:t>
            </a:r>
          </a:p>
          <a:p>
            <a:endParaRPr lang="en-US" sz="2800" dirty="0"/>
          </a:p>
          <a:p>
            <a:r>
              <a:rPr lang="en-US" sz="2800" dirty="0"/>
              <a:t>Michael Fowler, 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/>
              <a:t>How long is the stretch of circumference between two radii 0.1 radians apart, if </a:t>
            </a:r>
            <a:r>
              <a:rPr lang="en-US" i="1"/>
              <a:t>r</a:t>
            </a:r>
            <a:r>
              <a:rPr lang="en-US"/>
              <a:t> = 2?</a:t>
            </a:r>
          </a:p>
          <a:p>
            <a:pPr marL="514350" indent="-514350">
              <a:buAutoNum type="alphaUcPeriod"/>
            </a:pPr>
            <a:r>
              <a:rPr lang="en-US"/>
              <a:t>0.2</a:t>
            </a:r>
          </a:p>
          <a:p>
            <a:pPr marL="514350" indent="-514350">
              <a:buAutoNum type="alphaUcPeriod"/>
            </a:pPr>
            <a:r>
              <a:rPr lang="en-US"/>
              <a:t>0.4</a:t>
            </a:r>
          </a:p>
          <a:p>
            <a:pPr marL="514350" indent="-514350">
              <a:buAutoNum type="alphaUcPeriod"/>
            </a:pPr>
            <a:r>
              <a:rPr lang="en-US"/>
              <a:t>0.1</a:t>
            </a:r>
          </a:p>
          <a:p>
            <a:pPr marL="514350" indent="-514350">
              <a:buAutoNum type="alphaUcPeriod"/>
            </a:pPr>
            <a:r>
              <a:rPr lang="en-US"/>
              <a:t>O.1/</a:t>
            </a:r>
            <a:r>
              <a:rPr lang="en-US">
                <a:sym typeface="Symbol"/>
              </a:rPr>
              <a:t></a:t>
            </a:r>
          </a:p>
          <a:p>
            <a:pPr marL="514350" indent="-514350">
              <a:buAutoNum type="alphaUcPeriod"/>
            </a:pPr>
            <a:r>
              <a:rPr lang="en-US">
                <a:sym typeface="Symbol"/>
              </a:rPr>
              <a:t>0.1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00711" y="2918012"/>
            <a:ext cx="2833689" cy="2819400"/>
            <a:chOff x="4979896" y="2918012"/>
            <a:chExt cx="2833689" cy="2819400"/>
          </a:xfrm>
        </p:grpSpPr>
        <p:sp>
          <p:nvSpPr>
            <p:cNvPr id="5" name="Oval 4"/>
            <p:cNvSpPr/>
            <p:nvPr/>
          </p:nvSpPr>
          <p:spPr>
            <a:xfrm>
              <a:off x="4979896" y="2918012"/>
              <a:ext cx="2819400" cy="2819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5" idx="6"/>
            </p:cNvCxnSpPr>
            <p:nvPr/>
          </p:nvCxnSpPr>
          <p:spPr>
            <a:xfrm flipV="1">
              <a:off x="6400800" y="4327712"/>
              <a:ext cx="1398496" cy="156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-360000" flipV="1">
              <a:off x="6395966" y="4254663"/>
              <a:ext cx="1398496" cy="156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620000" flipH="1">
              <a:off x="7731781" y="4241145"/>
              <a:ext cx="136712" cy="26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705600" y="4953000"/>
            <a:ext cx="1447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d</a:t>
            </a:r>
            <a:r>
              <a:rPr lang="en-US" i="1">
                <a:sym typeface="Symbol"/>
              </a:rPr>
              <a:t></a:t>
            </a:r>
            <a:r>
              <a:rPr lang="en-US">
                <a:sym typeface="Symbol"/>
              </a:rPr>
              <a:t> = 0.1 rad</a:t>
            </a:r>
            <a:endParaRPr lang="en-US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5400000" flipH="1" flipV="1">
            <a:off x="7219950" y="4552950"/>
            <a:ext cx="6096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circle radius </a:t>
            </a:r>
            <a:r>
              <a:rPr lang="en-US" i="1"/>
              <a:t>r</a:t>
            </a:r>
            <a:r>
              <a:rPr lang="en-US"/>
              <a:t> = 2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How long is the stretch of circumference between two radii 0.1 radians apart, if </a:t>
            </a:r>
            <a:r>
              <a:rPr lang="en-US" i="1"/>
              <a:t>r</a:t>
            </a:r>
            <a:r>
              <a:rPr lang="en-US"/>
              <a:t> = 2?</a:t>
            </a:r>
          </a:p>
          <a:p>
            <a:pPr marL="514350" indent="-514350">
              <a:buAutoNum type="alphaUcPeriod"/>
            </a:pPr>
            <a:r>
              <a:rPr lang="en-US">
                <a:solidFill>
                  <a:srgbClr val="FFFF00"/>
                </a:solidFill>
              </a:rPr>
              <a:t>0.2</a:t>
            </a:r>
          </a:p>
          <a:p>
            <a:pPr marL="514350" indent="-514350">
              <a:buNone/>
            </a:pPr>
            <a:endParaRPr lang="en-US">
              <a:solidFill>
                <a:srgbClr val="FFFF00"/>
              </a:solidFill>
            </a:endParaRPr>
          </a:p>
          <a:p>
            <a:pPr marL="514350" indent="-514350"/>
            <a:r>
              <a:rPr lang="en-US"/>
              <a:t>For a circle of radius </a:t>
            </a:r>
            <a:r>
              <a:rPr lang="en-US" i="1"/>
              <a:t>r</a:t>
            </a:r>
            <a:r>
              <a:rPr lang="en-US"/>
              <a:t>, the </a:t>
            </a:r>
            <a:r>
              <a:rPr lang="en-US">
                <a:solidFill>
                  <a:srgbClr val="FFFF00"/>
                </a:solidFill>
              </a:rPr>
              <a:t>length of circumference </a:t>
            </a:r>
            <a:r>
              <a:rPr lang="en-US"/>
              <a:t>corresponding to an angle </a:t>
            </a:r>
            <a:r>
              <a:rPr lang="en-US" i="1">
                <a:sym typeface="Symbol"/>
              </a:rPr>
              <a:t></a:t>
            </a:r>
            <a:r>
              <a:rPr lang="en-US">
                <a:sym typeface="Symbol"/>
              </a:rPr>
              <a:t> radians </a:t>
            </a:r>
            <a:r>
              <a:rPr lang="en-US">
                <a:solidFill>
                  <a:srgbClr val="FFFF00"/>
                </a:solidFill>
                <a:sym typeface="Symbol"/>
              </a:rPr>
              <a:t>is</a:t>
            </a:r>
            <a:r>
              <a:rPr lang="en-US">
                <a:sym typeface="Symbol"/>
              </a:rPr>
              <a:t> </a:t>
            </a:r>
            <a:r>
              <a:rPr lang="en-US" i="1">
                <a:solidFill>
                  <a:srgbClr val="FFFF00"/>
                </a:solidFill>
                <a:sym typeface="Symbol"/>
              </a:rPr>
              <a:t>r</a:t>
            </a:r>
            <a:r>
              <a:rPr lang="en-US">
                <a:sym typeface="Symbol"/>
              </a:rPr>
              <a:t>.  </a:t>
            </a:r>
          </a:p>
          <a:p>
            <a:pPr marL="514350" indent="-514350"/>
            <a:r>
              <a:rPr lang="en-US">
                <a:sym typeface="Symbol"/>
              </a:rPr>
              <a:t>Remember 360 = 2 radians, and all the way round is 2</a:t>
            </a:r>
            <a:r>
              <a:rPr lang="en-US" i="1">
                <a:sym typeface="Symbol"/>
              </a:rPr>
              <a:t>r</a:t>
            </a:r>
            <a:r>
              <a:rPr lang="en-US">
                <a:sym typeface="Symbol"/>
              </a:rPr>
              <a:t>.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6" name="Group 12"/>
          <p:cNvGrpSpPr/>
          <p:nvPr/>
        </p:nvGrpSpPr>
        <p:grpSpPr>
          <a:xfrm>
            <a:off x="5700711" y="2918012"/>
            <a:ext cx="2833689" cy="2819400"/>
            <a:chOff x="4979896" y="2918012"/>
            <a:chExt cx="2833689" cy="2819400"/>
          </a:xfrm>
        </p:grpSpPr>
        <p:sp>
          <p:nvSpPr>
            <p:cNvPr id="5" name="Oval 4"/>
            <p:cNvSpPr/>
            <p:nvPr/>
          </p:nvSpPr>
          <p:spPr>
            <a:xfrm>
              <a:off x="4979896" y="2918012"/>
              <a:ext cx="2819400" cy="2819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5" idx="6"/>
            </p:cNvCxnSpPr>
            <p:nvPr/>
          </p:nvCxnSpPr>
          <p:spPr>
            <a:xfrm flipV="1">
              <a:off x="6400800" y="4327712"/>
              <a:ext cx="1398496" cy="156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-360000" flipV="1">
              <a:off x="6395966" y="4254663"/>
              <a:ext cx="1398496" cy="156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620000" flipH="1">
              <a:off x="7731781" y="4241145"/>
              <a:ext cx="136712" cy="26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705600" y="4953000"/>
            <a:ext cx="1447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d</a:t>
            </a:r>
            <a:r>
              <a:rPr lang="en-US" i="1">
                <a:sym typeface="Symbol"/>
              </a:rPr>
              <a:t></a:t>
            </a:r>
            <a:r>
              <a:rPr lang="en-US">
                <a:sym typeface="Symbol"/>
              </a:rPr>
              <a:t> = 0.1 rad</a:t>
            </a:r>
            <a:endParaRPr lang="en-US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5400000" flipH="1" flipV="1">
            <a:off x="7219950" y="4552950"/>
            <a:ext cx="6096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circle radius </a:t>
            </a:r>
            <a:r>
              <a:rPr lang="en-US" i="1"/>
              <a:t>r</a:t>
            </a:r>
            <a:r>
              <a:rPr lang="en-US"/>
              <a:t> = 2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Introducing Ampère’s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953000"/>
          </a:xfrm>
        </p:spPr>
        <p:txBody>
          <a:bodyPr/>
          <a:lstStyle/>
          <a:p>
            <a:r>
              <a:rPr lang="en-US"/>
              <a:t>Suppose we have an infinite straight wire with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coming perpendicularly out of the screen </a:t>
            </a:r>
            <a:r>
              <a:rPr lang="en-US">
                <a:solidFill>
                  <a:srgbClr val="FFFF00"/>
                </a:solidFill>
              </a:rPr>
              <a:t>at the center of the circle</a:t>
            </a:r>
            <a:r>
              <a:rPr lang="en-US"/>
              <a:t>.  Then we know that the magnetic field from the current has circular lines, and strength</a:t>
            </a:r>
          </a:p>
          <a:p>
            <a:endParaRPr lang="en-US"/>
          </a:p>
          <a:p>
            <a:r>
              <a:rPr lang="en-US"/>
              <a:t>What is the value of the integral around a circle               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10834" y="2918012"/>
            <a:ext cx="2819400" cy="2819400"/>
            <a:chOff x="5715000" y="2918012"/>
            <a:chExt cx="2819400" cy="2819400"/>
          </a:xfrm>
        </p:grpSpPr>
        <p:grpSp>
          <p:nvGrpSpPr>
            <p:cNvPr id="6" name="Group 12"/>
            <p:cNvGrpSpPr/>
            <p:nvPr/>
          </p:nvGrpSpPr>
          <p:grpSpPr>
            <a:xfrm>
              <a:off x="5715000" y="2918012"/>
              <a:ext cx="2819400" cy="2819400"/>
              <a:chOff x="4979896" y="2918012"/>
              <a:chExt cx="2819400" cy="2819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979896" y="2918012"/>
                <a:ext cx="2819400" cy="281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endCxn id="5" idx="6"/>
              </p:cNvCxnSpPr>
              <p:nvPr/>
            </p:nvCxnSpPr>
            <p:spPr>
              <a:xfrm flipV="1">
                <a:off x="6400800" y="4327712"/>
                <a:ext cx="1398496" cy="1568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20760000" flipV="1">
                <a:off x="6395966" y="4157600"/>
                <a:ext cx="1398496" cy="1568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4860000">
                <a:off x="7603289" y="4148550"/>
                <a:ext cx="361678" cy="843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7724786" y="4050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d</a:t>
              </a:r>
              <a:r>
                <a:rPr lang="en-US" i="1">
                  <a:sym typeface="Symbol"/>
                </a:rPr>
                <a:t></a:t>
              </a:r>
              <a:endParaRPr lang="en-US" i="1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7059706" y="3823447"/>
              <a:ext cx="1371600" cy="381000"/>
            </a:xfrm>
            <a:prstGeom prst="straightConnector1">
              <a:avLst/>
            </a:prstGeom>
            <a:ln w="1905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53341" y="3657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r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12913" y="4724400"/>
          <a:ext cx="2668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724400"/>
                        <a:ext cx="26685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110753" y="5611906"/>
          <a:ext cx="1108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507960" imgH="279360" progId="Equation.DSMT4">
                  <p:embed/>
                </p:oleObj>
              </mc:Choice>
              <mc:Fallback>
                <p:oleObj name="Equation" r:id="rId6" imgW="5079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753" y="5611906"/>
                        <a:ext cx="11083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Introducing Ampère’s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375" y="1295400"/>
            <a:ext cx="5257800" cy="5378823"/>
          </a:xfrm>
        </p:spPr>
        <p:txBody>
          <a:bodyPr>
            <a:normAutofit lnSpcReduction="10000"/>
          </a:bodyPr>
          <a:lstStyle/>
          <a:p>
            <a:r>
              <a:rPr lang="en-US"/>
              <a:t>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coming out of page at center, </a:t>
            </a:r>
          </a:p>
          <a:p>
            <a:r>
              <a:rPr lang="en-US"/>
              <a:t>What is the value of the integral around a circle              ? </a:t>
            </a:r>
          </a:p>
          <a:p>
            <a:r>
              <a:rPr lang="en-US"/>
              <a:t>From the </a:t>
            </a:r>
            <a:r>
              <a:rPr lang="en-US">
                <a:solidFill>
                  <a:srgbClr val="FF0000"/>
                </a:solidFill>
              </a:rPr>
              <a:t>red</a:t>
            </a:r>
            <a:r>
              <a:rPr lang="en-US"/>
              <a:t> bit of the circle,   </a:t>
            </a:r>
            <a:r>
              <a:rPr lang="en-US" i="1">
                <a:solidFill>
                  <a:srgbClr val="FFFF00"/>
                </a:solidFill>
              </a:rPr>
              <a:t>d</a:t>
            </a:r>
            <a:r>
              <a:rPr lang="en-US">
                <a:solidFill>
                  <a:srgbClr val="FFFF00"/>
                </a:solidFill>
                <a:sym typeface="MT Extra"/>
              </a:rPr>
              <a:t></a:t>
            </a:r>
            <a:r>
              <a:rPr lang="en-US">
                <a:solidFill>
                  <a:srgbClr val="FFFF00"/>
                </a:solidFill>
                <a:sym typeface="Symbol"/>
              </a:rPr>
              <a:t> = </a:t>
            </a:r>
            <a:r>
              <a:rPr lang="en-US" i="1">
                <a:solidFill>
                  <a:srgbClr val="FFFF00"/>
                </a:solidFill>
                <a:sym typeface="Symbol"/>
              </a:rPr>
              <a:t>rd</a:t>
            </a:r>
            <a:r>
              <a:rPr lang="en-US">
                <a:solidFill>
                  <a:srgbClr val="FFFF00"/>
                </a:solidFill>
                <a:sym typeface="Symbol"/>
              </a:rPr>
              <a:t> , </a:t>
            </a:r>
            <a:r>
              <a:rPr lang="en-US">
                <a:sym typeface="Symbol"/>
              </a:rPr>
              <a:t>and             so</a:t>
            </a:r>
          </a:p>
          <a:p>
            <a:endParaRPr lang="en-US">
              <a:solidFill>
                <a:srgbClr val="FFFF00"/>
              </a:solidFill>
              <a:sym typeface="Symbol"/>
            </a:endParaRPr>
          </a:p>
          <a:p>
            <a:endParaRPr lang="en-US">
              <a:solidFill>
                <a:srgbClr val="FFFF00"/>
              </a:solidFill>
              <a:sym typeface="Symbol"/>
            </a:endParaRPr>
          </a:p>
          <a:p>
            <a:endParaRPr lang="en-US" sz="1000">
              <a:solidFill>
                <a:srgbClr val="FFFF00"/>
              </a:solidFill>
              <a:sym typeface="Symbol"/>
            </a:endParaRPr>
          </a:p>
          <a:p>
            <a:r>
              <a:rPr lang="en-US">
                <a:solidFill>
                  <a:srgbClr val="FFFF00"/>
                </a:solidFill>
                <a:sym typeface="Symbol"/>
              </a:rPr>
              <a:t>from which</a:t>
            </a:r>
          </a:p>
          <a:p>
            <a:endParaRPr lang="en-US">
              <a:solidFill>
                <a:srgbClr val="FFFF00"/>
              </a:solidFill>
              <a:sym typeface="Symbol"/>
            </a:endParaRPr>
          </a:p>
          <a:p>
            <a:r>
              <a:rPr lang="en-US">
                <a:solidFill>
                  <a:srgbClr val="FFFF00"/>
                </a:solidFill>
                <a:sym typeface="Symbol"/>
              </a:rPr>
              <a:t>This is </a:t>
            </a:r>
            <a:r>
              <a:rPr lang="en-US" u="sng">
                <a:solidFill>
                  <a:srgbClr val="FFFF00"/>
                </a:solidFill>
                <a:sym typeface="Symbol"/>
              </a:rPr>
              <a:t>Ampère’s Law</a:t>
            </a:r>
            <a:r>
              <a:rPr lang="en-US">
                <a:solidFill>
                  <a:srgbClr val="FFFF00"/>
                </a:solidFill>
                <a:sym typeface="Symbol"/>
              </a:rPr>
              <a:t>.   </a:t>
            </a:r>
            <a:r>
              <a:rPr lang="en-US">
                <a:sym typeface="Symbol"/>
              </a:rPr>
              <a:t>  </a:t>
            </a:r>
            <a:endParaRPr lang="en-US" i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03413" y="1676400"/>
          <a:ext cx="2668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1676400"/>
                        <a:ext cx="26685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71799" y="2514600"/>
          <a:ext cx="1108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6" imgW="507960" imgH="279360" progId="Equation.DSMT4">
                  <p:embed/>
                </p:oleObj>
              </mc:Choice>
              <mc:Fallback>
                <p:oleObj name="Equation" r:id="rId6" imgW="5079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2514600"/>
                        <a:ext cx="11083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43000" y="3810000"/>
          <a:ext cx="3600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8" imgW="1714320" imgH="507960" progId="Equation.DSMT4">
                  <p:embed/>
                </p:oleObj>
              </mc:Choice>
              <mc:Fallback>
                <p:oleObj name="Equation" r:id="rId8" imgW="17143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36004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895600" y="3325906"/>
          <a:ext cx="95450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10" imgW="431640" imgH="241200" progId="Equation.DSMT4">
                  <p:embed/>
                </p:oleObj>
              </mc:Choice>
              <mc:Fallback>
                <p:oleObj name="Equation" r:id="rId10" imgW="4316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25906"/>
                        <a:ext cx="95450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13380"/>
              </p:ext>
            </p:extLst>
          </p:nvPr>
        </p:nvGraphicFramePr>
        <p:xfrm>
          <a:off x="2789238" y="5251450"/>
          <a:ext cx="42211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12" imgW="1917360" imgH="279360" progId="Equation.DSMT4">
                  <p:embed/>
                </p:oleObj>
              </mc:Choice>
              <mc:Fallback>
                <p:oleObj name="Equation" r:id="rId12" imgW="19173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251450"/>
                        <a:ext cx="42211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693894" y="5181600"/>
            <a:ext cx="4392706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867400" y="1905000"/>
            <a:ext cx="3276600" cy="2921000"/>
            <a:chOff x="5791200" y="2336800"/>
            <a:chExt cx="3276600" cy="2921000"/>
          </a:xfrm>
        </p:grpSpPr>
        <p:grpSp>
          <p:nvGrpSpPr>
            <p:cNvPr id="6" name="Group 21"/>
            <p:cNvGrpSpPr/>
            <p:nvPr/>
          </p:nvGrpSpPr>
          <p:grpSpPr>
            <a:xfrm>
              <a:off x="5791200" y="2438400"/>
              <a:ext cx="2819400" cy="2819400"/>
              <a:chOff x="5715000" y="2918012"/>
              <a:chExt cx="2819400" cy="2819400"/>
            </a:xfrm>
          </p:grpSpPr>
          <p:grpSp>
            <p:nvGrpSpPr>
              <p:cNvPr id="9" name="Group 12"/>
              <p:cNvGrpSpPr/>
              <p:nvPr/>
            </p:nvGrpSpPr>
            <p:grpSpPr>
              <a:xfrm>
                <a:off x="5715000" y="2918012"/>
                <a:ext cx="2819400" cy="2819400"/>
                <a:chOff x="4979896" y="2918012"/>
                <a:chExt cx="2819400" cy="28194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979896" y="2918012"/>
                  <a:ext cx="2819400" cy="2819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endCxn id="5" idx="6"/>
                </p:cNvCxnSpPr>
                <p:nvPr/>
              </p:nvCxnSpPr>
              <p:spPr>
                <a:xfrm flipV="1">
                  <a:off x="6400800" y="4327712"/>
                  <a:ext cx="1398496" cy="15688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20760000" flipV="1">
                  <a:off x="6395966" y="4157600"/>
                  <a:ext cx="1398496" cy="15688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4860000">
                  <a:off x="7603289" y="4148550"/>
                  <a:ext cx="361678" cy="843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7724786" y="40502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/>
                  <a:t>d</a:t>
                </a:r>
                <a:r>
                  <a:rPr lang="en-US" i="1">
                    <a:sym typeface="Symbol"/>
                  </a:rPr>
                  <a:t></a:t>
                </a:r>
                <a:endParaRPr lang="en-US" i="1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059706" y="3823447"/>
                <a:ext cx="1371600" cy="381000"/>
              </a:xfrm>
              <a:prstGeom prst="straightConnector1">
                <a:avLst/>
              </a:prstGeom>
              <a:ln w="19050"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653341" y="3657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/>
                  <a:t>r</a:t>
                </a: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rot="16200000" flipV="1">
              <a:off x="8086165" y="2725270"/>
              <a:ext cx="1524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099612" y="2336800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1" name="Equation" r:id="rId14" imgW="152280" imgH="203040" progId="Equation.DSMT4">
                    <p:embed/>
                  </p:oleObj>
                </mc:Choice>
                <mc:Fallback>
                  <p:oleObj name="Equation" r:id="rId14" imgW="1522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612" y="2336800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8637494" y="3420036"/>
            <a:ext cx="430306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quation" r:id="rId16" imgW="203040" imgH="215640" progId="Equation.DSMT4">
                    <p:embed/>
                  </p:oleObj>
                </mc:Choice>
                <mc:Fallback>
                  <p:oleObj name="Equation" r:id="rId16" imgW="203040" imgH="2156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7494" y="3420036"/>
                          <a:ext cx="430306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3" y="16706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Ampère’s Law: General Path of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76" y="1479177"/>
            <a:ext cx="5670175" cy="49530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Now take </a:t>
            </a:r>
            <a:r>
              <a:rPr lang="en-US" i="1" dirty="0"/>
              <a:t>noncircular</a:t>
            </a:r>
            <a:r>
              <a:rPr lang="en-US" dirty="0"/>
              <a:t> path shown:</a:t>
            </a:r>
          </a:p>
          <a:p>
            <a:r>
              <a:rPr lang="en-US" dirty="0"/>
              <a:t>We’re still finding </a:t>
            </a:r>
          </a:p>
          <a:p>
            <a:r>
              <a:rPr lang="en-US" dirty="0"/>
              <a:t>Look at the little green      :</a:t>
            </a:r>
          </a:p>
          <a:p>
            <a:r>
              <a:rPr lang="en-US" dirty="0"/>
              <a:t>    circles the wire, so     </a:t>
            </a:r>
            <a:r>
              <a:rPr lang="en-US" dirty="0">
                <a:solidFill>
                  <a:srgbClr val="FFFF00"/>
                </a:solidFill>
              </a:rPr>
              <a:t>is in the direction of the red bit</a:t>
            </a:r>
            <a:r>
              <a:rPr lang="en-US" dirty="0"/>
              <a:t>, and again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>
                <a:sym typeface="Symbol"/>
              </a:rPr>
              <a:t>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010398" y="3260912"/>
            <a:ext cx="1398496" cy="15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20760000" flipV="1">
            <a:off x="7005564" y="3091981"/>
            <a:ext cx="1398496" cy="15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4860000">
            <a:off x="8212887" y="3081750"/>
            <a:ext cx="361678" cy="84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99280" y="2983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d</a:t>
            </a:r>
            <a:r>
              <a:rPr lang="en-US" i="1">
                <a:sym typeface="Symbol"/>
              </a:rPr>
              <a:t></a:t>
            </a:r>
            <a:endParaRPr lang="en-US" i="1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34200" y="2756647"/>
            <a:ext cx="1371600" cy="381000"/>
          </a:xfrm>
          <a:prstGeom prst="straightConnector1">
            <a:avLst/>
          </a:prstGeom>
          <a:ln w="1905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7835" y="2590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r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43100" y="1447800"/>
          <a:ext cx="2589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447800"/>
                        <a:ext cx="25892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124200" y="2514600"/>
          <a:ext cx="1108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6" imgW="507960" imgH="279360" progId="Equation.DSMT4">
                  <p:embed/>
                </p:oleObj>
              </mc:Choice>
              <mc:Fallback>
                <p:oleObj name="Equation" r:id="rId6" imgW="5079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11083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38200" y="4495800"/>
          <a:ext cx="3600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8" imgW="1714320" imgH="507960" progId="Equation.DSMT4">
                  <p:embed/>
                </p:oleObj>
              </mc:Choice>
              <mc:Fallback>
                <p:oleObj name="Equation" r:id="rId8" imgW="17143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36004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01650" y="3505200"/>
          <a:ext cx="336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10" imgW="152280" imgH="203040" progId="Equation.DSMT4">
                  <p:embed/>
                </p:oleObj>
              </mc:Choice>
              <mc:Fallback>
                <p:oleObj name="Equation" r:id="rId10" imgW="1522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505200"/>
                        <a:ext cx="336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0" y="5861050"/>
          <a:ext cx="19288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12" imgW="876240" imgH="279360" progId="Equation.DSMT4">
                  <p:embed/>
                </p:oleObj>
              </mc:Choice>
              <mc:Fallback>
                <p:oleObj name="Equation" r:id="rId12" imgW="8762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61050"/>
                        <a:ext cx="1928813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600200" y="5791200"/>
            <a:ext cx="2438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865160" y="1473199"/>
            <a:ext cx="2770840" cy="2848536"/>
          </a:xfrm>
          <a:custGeom>
            <a:avLst/>
            <a:gdLst>
              <a:gd name="connsiteX0" fmla="*/ 2077571 w 3379695"/>
              <a:gd name="connsiteY0" fmla="*/ 2707341 h 2830606"/>
              <a:gd name="connsiteX1" fmla="*/ 2615454 w 3379695"/>
              <a:gd name="connsiteY1" fmla="*/ 2424953 h 2830606"/>
              <a:gd name="connsiteX2" fmla="*/ 2749924 w 3379695"/>
              <a:gd name="connsiteY2" fmla="*/ 2034988 h 2830606"/>
              <a:gd name="connsiteX3" fmla="*/ 2897842 w 3379695"/>
              <a:gd name="connsiteY3" fmla="*/ 1779494 h 2830606"/>
              <a:gd name="connsiteX4" fmla="*/ 3220571 w 3379695"/>
              <a:gd name="connsiteY4" fmla="*/ 1295400 h 2830606"/>
              <a:gd name="connsiteX5" fmla="*/ 3193677 w 3379695"/>
              <a:gd name="connsiteY5" fmla="*/ 770965 h 2830606"/>
              <a:gd name="connsiteX6" fmla="*/ 2104466 w 3379695"/>
              <a:gd name="connsiteY6" fmla="*/ 112059 h 2830606"/>
              <a:gd name="connsiteX7" fmla="*/ 1943101 w 3379695"/>
              <a:gd name="connsiteY7" fmla="*/ 98612 h 2830606"/>
              <a:gd name="connsiteX8" fmla="*/ 786654 w 3379695"/>
              <a:gd name="connsiteY8" fmla="*/ 381000 h 2830606"/>
              <a:gd name="connsiteX9" fmla="*/ 598395 w 3379695"/>
              <a:gd name="connsiteY9" fmla="*/ 582706 h 2830606"/>
              <a:gd name="connsiteX10" fmla="*/ 262218 w 3379695"/>
              <a:gd name="connsiteY10" fmla="*/ 2129118 h 2830606"/>
              <a:gd name="connsiteX11" fmla="*/ 2171701 w 3379695"/>
              <a:gd name="connsiteY11" fmla="*/ 2734235 h 2830606"/>
              <a:gd name="connsiteX12" fmla="*/ 2158254 w 3379695"/>
              <a:gd name="connsiteY12" fmla="*/ 2707341 h 2830606"/>
              <a:gd name="connsiteX0" fmla="*/ 2077571 w 3379695"/>
              <a:gd name="connsiteY0" fmla="*/ 2707341 h 2830606"/>
              <a:gd name="connsiteX1" fmla="*/ 2615454 w 3379695"/>
              <a:gd name="connsiteY1" fmla="*/ 2424953 h 2830606"/>
              <a:gd name="connsiteX2" fmla="*/ 2749924 w 3379695"/>
              <a:gd name="connsiteY2" fmla="*/ 2034988 h 2830606"/>
              <a:gd name="connsiteX3" fmla="*/ 2897842 w 3379695"/>
              <a:gd name="connsiteY3" fmla="*/ 1779494 h 2830606"/>
              <a:gd name="connsiteX4" fmla="*/ 3220571 w 3379695"/>
              <a:gd name="connsiteY4" fmla="*/ 1295400 h 2830606"/>
              <a:gd name="connsiteX5" fmla="*/ 3193677 w 3379695"/>
              <a:gd name="connsiteY5" fmla="*/ 770965 h 2830606"/>
              <a:gd name="connsiteX6" fmla="*/ 2104466 w 3379695"/>
              <a:gd name="connsiteY6" fmla="*/ 112059 h 2830606"/>
              <a:gd name="connsiteX7" fmla="*/ 1943101 w 3379695"/>
              <a:gd name="connsiteY7" fmla="*/ 98612 h 2830606"/>
              <a:gd name="connsiteX8" fmla="*/ 598395 w 3379695"/>
              <a:gd name="connsiteY8" fmla="*/ 582706 h 2830606"/>
              <a:gd name="connsiteX9" fmla="*/ 262218 w 3379695"/>
              <a:gd name="connsiteY9" fmla="*/ 2129118 h 2830606"/>
              <a:gd name="connsiteX10" fmla="*/ 2171701 w 3379695"/>
              <a:gd name="connsiteY10" fmla="*/ 2734235 h 2830606"/>
              <a:gd name="connsiteX11" fmla="*/ 2158254 w 3379695"/>
              <a:gd name="connsiteY11" fmla="*/ 2707341 h 2830606"/>
              <a:gd name="connsiteX0" fmla="*/ 2077571 w 3379695"/>
              <a:gd name="connsiteY0" fmla="*/ 2736476 h 2859741"/>
              <a:gd name="connsiteX1" fmla="*/ 2615454 w 3379695"/>
              <a:gd name="connsiteY1" fmla="*/ 2454088 h 2859741"/>
              <a:gd name="connsiteX2" fmla="*/ 2749924 w 3379695"/>
              <a:gd name="connsiteY2" fmla="*/ 2064123 h 2859741"/>
              <a:gd name="connsiteX3" fmla="*/ 2897842 w 3379695"/>
              <a:gd name="connsiteY3" fmla="*/ 1808629 h 2859741"/>
              <a:gd name="connsiteX4" fmla="*/ 3220571 w 3379695"/>
              <a:gd name="connsiteY4" fmla="*/ 1324535 h 2859741"/>
              <a:gd name="connsiteX5" fmla="*/ 3193677 w 3379695"/>
              <a:gd name="connsiteY5" fmla="*/ 800100 h 2859741"/>
              <a:gd name="connsiteX6" fmla="*/ 2104466 w 3379695"/>
              <a:gd name="connsiteY6" fmla="*/ 141194 h 2859741"/>
              <a:gd name="connsiteX7" fmla="*/ 1983442 w 3379695"/>
              <a:gd name="connsiteY7" fmla="*/ 78441 h 2859741"/>
              <a:gd name="connsiteX8" fmla="*/ 598395 w 3379695"/>
              <a:gd name="connsiteY8" fmla="*/ 611841 h 2859741"/>
              <a:gd name="connsiteX9" fmla="*/ 262218 w 3379695"/>
              <a:gd name="connsiteY9" fmla="*/ 2158253 h 2859741"/>
              <a:gd name="connsiteX10" fmla="*/ 2171701 w 3379695"/>
              <a:gd name="connsiteY10" fmla="*/ 2763370 h 2859741"/>
              <a:gd name="connsiteX11" fmla="*/ 2158254 w 3379695"/>
              <a:gd name="connsiteY11" fmla="*/ 2736476 h 2859741"/>
              <a:gd name="connsiteX0" fmla="*/ 2077571 w 3387165"/>
              <a:gd name="connsiteY0" fmla="*/ 2734235 h 2857500"/>
              <a:gd name="connsiteX1" fmla="*/ 2615454 w 3387165"/>
              <a:gd name="connsiteY1" fmla="*/ 2451847 h 2857500"/>
              <a:gd name="connsiteX2" fmla="*/ 2749924 w 3387165"/>
              <a:gd name="connsiteY2" fmla="*/ 2061882 h 2857500"/>
              <a:gd name="connsiteX3" fmla="*/ 2897842 w 3387165"/>
              <a:gd name="connsiteY3" fmla="*/ 1806388 h 2857500"/>
              <a:gd name="connsiteX4" fmla="*/ 3220571 w 3387165"/>
              <a:gd name="connsiteY4" fmla="*/ 1322294 h 2857500"/>
              <a:gd name="connsiteX5" fmla="*/ 3193677 w 3387165"/>
              <a:gd name="connsiteY5" fmla="*/ 797859 h 2857500"/>
              <a:gd name="connsiteX6" fmla="*/ 2059642 w 3387165"/>
              <a:gd name="connsiteY6" fmla="*/ 152401 h 2857500"/>
              <a:gd name="connsiteX7" fmla="*/ 1983442 w 3387165"/>
              <a:gd name="connsiteY7" fmla="*/ 76200 h 2857500"/>
              <a:gd name="connsiteX8" fmla="*/ 598395 w 3387165"/>
              <a:gd name="connsiteY8" fmla="*/ 609600 h 2857500"/>
              <a:gd name="connsiteX9" fmla="*/ 262218 w 3387165"/>
              <a:gd name="connsiteY9" fmla="*/ 2156012 h 2857500"/>
              <a:gd name="connsiteX10" fmla="*/ 2171701 w 3387165"/>
              <a:gd name="connsiteY10" fmla="*/ 2761129 h 2857500"/>
              <a:gd name="connsiteX11" fmla="*/ 2158254 w 3387165"/>
              <a:gd name="connsiteY11" fmla="*/ 2734235 h 2857500"/>
              <a:gd name="connsiteX0" fmla="*/ 2077571 w 3399865"/>
              <a:gd name="connsiteY0" fmla="*/ 2689411 h 2812676"/>
              <a:gd name="connsiteX1" fmla="*/ 2615454 w 3399865"/>
              <a:gd name="connsiteY1" fmla="*/ 2407023 h 2812676"/>
              <a:gd name="connsiteX2" fmla="*/ 2749924 w 3399865"/>
              <a:gd name="connsiteY2" fmla="*/ 2017058 h 2812676"/>
              <a:gd name="connsiteX3" fmla="*/ 2897842 w 3399865"/>
              <a:gd name="connsiteY3" fmla="*/ 1761564 h 2812676"/>
              <a:gd name="connsiteX4" fmla="*/ 3220571 w 3399865"/>
              <a:gd name="connsiteY4" fmla="*/ 1277470 h 2812676"/>
              <a:gd name="connsiteX5" fmla="*/ 3193677 w 3399865"/>
              <a:gd name="connsiteY5" fmla="*/ 753035 h 2812676"/>
              <a:gd name="connsiteX6" fmla="*/ 1983442 w 3399865"/>
              <a:gd name="connsiteY6" fmla="*/ 31376 h 2812676"/>
              <a:gd name="connsiteX7" fmla="*/ 598395 w 3399865"/>
              <a:gd name="connsiteY7" fmla="*/ 564776 h 2812676"/>
              <a:gd name="connsiteX8" fmla="*/ 262218 w 3399865"/>
              <a:gd name="connsiteY8" fmla="*/ 2111188 h 2812676"/>
              <a:gd name="connsiteX9" fmla="*/ 2171701 w 3399865"/>
              <a:gd name="connsiteY9" fmla="*/ 2716305 h 2812676"/>
              <a:gd name="connsiteX10" fmla="*/ 2158254 w 3399865"/>
              <a:gd name="connsiteY10" fmla="*/ 2689411 h 2812676"/>
              <a:gd name="connsiteX0" fmla="*/ 2077571 w 3399865"/>
              <a:gd name="connsiteY0" fmla="*/ 2689411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0" fmla="*/ 2077571 w 3399865"/>
              <a:gd name="connsiteY0" fmla="*/ 2689411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10" fmla="*/ 2077571 w 3399865"/>
              <a:gd name="connsiteY10" fmla="*/ 2689411 h 2716305"/>
              <a:gd name="connsiteX0" fmla="*/ 2171701 w 3399865"/>
              <a:gd name="connsiteY0" fmla="*/ 2716305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0" fmla="*/ 336177 w 3473824"/>
              <a:gd name="connsiteY0" fmla="*/ 2111188 h 2422711"/>
              <a:gd name="connsiteX1" fmla="*/ 2689413 w 3473824"/>
              <a:gd name="connsiteY1" fmla="*/ 2407023 h 2422711"/>
              <a:gd name="connsiteX2" fmla="*/ 2823883 w 3473824"/>
              <a:gd name="connsiteY2" fmla="*/ 2017058 h 2422711"/>
              <a:gd name="connsiteX3" fmla="*/ 2971801 w 3473824"/>
              <a:gd name="connsiteY3" fmla="*/ 1761564 h 2422711"/>
              <a:gd name="connsiteX4" fmla="*/ 3294530 w 3473824"/>
              <a:gd name="connsiteY4" fmla="*/ 1277470 h 2422711"/>
              <a:gd name="connsiteX5" fmla="*/ 3267636 w 3473824"/>
              <a:gd name="connsiteY5" fmla="*/ 753035 h 2422711"/>
              <a:gd name="connsiteX6" fmla="*/ 2057401 w 3473824"/>
              <a:gd name="connsiteY6" fmla="*/ 31376 h 2422711"/>
              <a:gd name="connsiteX7" fmla="*/ 672354 w 3473824"/>
              <a:gd name="connsiteY7" fmla="*/ 564776 h 2422711"/>
              <a:gd name="connsiteX8" fmla="*/ 336177 w 3473824"/>
              <a:gd name="connsiteY8" fmla="*/ 2111188 h 2422711"/>
              <a:gd name="connsiteX0" fmla="*/ 230841 w 3368488"/>
              <a:gd name="connsiteY0" fmla="*/ 2111188 h 2790265"/>
              <a:gd name="connsiteX1" fmla="*/ 1952065 w 3368488"/>
              <a:gd name="connsiteY1" fmla="*/ 2774577 h 2790265"/>
              <a:gd name="connsiteX2" fmla="*/ 2718547 w 3368488"/>
              <a:gd name="connsiteY2" fmla="*/ 2017058 h 2790265"/>
              <a:gd name="connsiteX3" fmla="*/ 2866465 w 3368488"/>
              <a:gd name="connsiteY3" fmla="*/ 1761564 h 2790265"/>
              <a:gd name="connsiteX4" fmla="*/ 3189194 w 3368488"/>
              <a:gd name="connsiteY4" fmla="*/ 1277470 h 2790265"/>
              <a:gd name="connsiteX5" fmla="*/ 3162300 w 3368488"/>
              <a:gd name="connsiteY5" fmla="*/ 753035 h 2790265"/>
              <a:gd name="connsiteX6" fmla="*/ 1952065 w 3368488"/>
              <a:gd name="connsiteY6" fmla="*/ 31376 h 2790265"/>
              <a:gd name="connsiteX7" fmla="*/ 567018 w 3368488"/>
              <a:gd name="connsiteY7" fmla="*/ 564776 h 2790265"/>
              <a:gd name="connsiteX8" fmla="*/ 230841 w 3368488"/>
              <a:gd name="connsiteY8" fmla="*/ 2111188 h 2790265"/>
              <a:gd name="connsiteX0" fmla="*/ 230841 w 3340100"/>
              <a:gd name="connsiteY0" fmla="*/ 2111188 h 2790265"/>
              <a:gd name="connsiteX1" fmla="*/ 1952065 w 3340100"/>
              <a:gd name="connsiteY1" fmla="*/ 2774577 h 2790265"/>
              <a:gd name="connsiteX2" fmla="*/ 2718547 w 3340100"/>
              <a:gd name="connsiteY2" fmla="*/ 2017058 h 2790265"/>
              <a:gd name="connsiteX3" fmla="*/ 2866465 w 3340100"/>
              <a:gd name="connsiteY3" fmla="*/ 1761564 h 2790265"/>
              <a:gd name="connsiteX4" fmla="*/ 3018865 w 3340100"/>
              <a:gd name="connsiteY4" fmla="*/ 1174377 h 2790265"/>
              <a:gd name="connsiteX5" fmla="*/ 3162300 w 3340100"/>
              <a:gd name="connsiteY5" fmla="*/ 753035 h 2790265"/>
              <a:gd name="connsiteX6" fmla="*/ 1952065 w 3340100"/>
              <a:gd name="connsiteY6" fmla="*/ 31376 h 2790265"/>
              <a:gd name="connsiteX7" fmla="*/ 567018 w 3340100"/>
              <a:gd name="connsiteY7" fmla="*/ 564776 h 2790265"/>
              <a:gd name="connsiteX8" fmla="*/ 230841 w 3340100"/>
              <a:gd name="connsiteY8" fmla="*/ 2111188 h 2790265"/>
              <a:gd name="connsiteX0" fmla="*/ 230841 w 3031565"/>
              <a:gd name="connsiteY0" fmla="*/ 2130612 h 2809689"/>
              <a:gd name="connsiteX1" fmla="*/ 1952065 w 3031565"/>
              <a:gd name="connsiteY1" fmla="*/ 2794001 h 2809689"/>
              <a:gd name="connsiteX2" fmla="*/ 2718547 w 3031565"/>
              <a:gd name="connsiteY2" fmla="*/ 2036482 h 2809689"/>
              <a:gd name="connsiteX3" fmla="*/ 2866465 w 3031565"/>
              <a:gd name="connsiteY3" fmla="*/ 1780988 h 2809689"/>
              <a:gd name="connsiteX4" fmla="*/ 3018865 w 3031565"/>
              <a:gd name="connsiteY4" fmla="*/ 1193801 h 2809689"/>
              <a:gd name="connsiteX5" fmla="*/ 2790265 w 3031565"/>
              <a:gd name="connsiteY5" fmla="*/ 279401 h 2809689"/>
              <a:gd name="connsiteX6" fmla="*/ 1952065 w 3031565"/>
              <a:gd name="connsiteY6" fmla="*/ 50800 h 2809689"/>
              <a:gd name="connsiteX7" fmla="*/ 567018 w 3031565"/>
              <a:gd name="connsiteY7" fmla="*/ 584200 h 2809689"/>
              <a:gd name="connsiteX8" fmla="*/ 230841 w 3031565"/>
              <a:gd name="connsiteY8" fmla="*/ 2130612 h 2809689"/>
              <a:gd name="connsiteX0" fmla="*/ 230841 w 2758140"/>
              <a:gd name="connsiteY0" fmla="*/ 2108201 h 2805954"/>
              <a:gd name="connsiteX1" fmla="*/ 1678640 w 2758140"/>
              <a:gd name="connsiteY1" fmla="*/ 2794001 h 2805954"/>
              <a:gd name="connsiteX2" fmla="*/ 2445122 w 2758140"/>
              <a:gd name="connsiteY2" fmla="*/ 2036482 h 2805954"/>
              <a:gd name="connsiteX3" fmla="*/ 2593040 w 2758140"/>
              <a:gd name="connsiteY3" fmla="*/ 1780988 h 2805954"/>
              <a:gd name="connsiteX4" fmla="*/ 2745440 w 2758140"/>
              <a:gd name="connsiteY4" fmla="*/ 1193801 h 2805954"/>
              <a:gd name="connsiteX5" fmla="*/ 2516840 w 2758140"/>
              <a:gd name="connsiteY5" fmla="*/ 279401 h 2805954"/>
              <a:gd name="connsiteX6" fmla="*/ 1678640 w 2758140"/>
              <a:gd name="connsiteY6" fmla="*/ 50800 h 2805954"/>
              <a:gd name="connsiteX7" fmla="*/ 293593 w 2758140"/>
              <a:gd name="connsiteY7" fmla="*/ 584200 h 2805954"/>
              <a:gd name="connsiteX8" fmla="*/ 230841 w 2758140"/>
              <a:gd name="connsiteY8" fmla="*/ 2108201 h 2805954"/>
              <a:gd name="connsiteX0" fmla="*/ 230841 w 2770840"/>
              <a:gd name="connsiteY0" fmla="*/ 2108201 h 2848536"/>
              <a:gd name="connsiteX1" fmla="*/ 1678640 w 2770840"/>
              <a:gd name="connsiteY1" fmla="*/ 2794001 h 2848536"/>
              <a:gd name="connsiteX2" fmla="*/ 2593040 w 2770840"/>
              <a:gd name="connsiteY2" fmla="*/ 1780988 h 2848536"/>
              <a:gd name="connsiteX3" fmla="*/ 2745440 w 2770840"/>
              <a:gd name="connsiteY3" fmla="*/ 1193801 h 2848536"/>
              <a:gd name="connsiteX4" fmla="*/ 2516840 w 2770840"/>
              <a:gd name="connsiteY4" fmla="*/ 279401 h 2848536"/>
              <a:gd name="connsiteX5" fmla="*/ 1678640 w 2770840"/>
              <a:gd name="connsiteY5" fmla="*/ 50800 h 2848536"/>
              <a:gd name="connsiteX6" fmla="*/ 293593 w 2770840"/>
              <a:gd name="connsiteY6" fmla="*/ 584200 h 2848536"/>
              <a:gd name="connsiteX7" fmla="*/ 230841 w 2770840"/>
              <a:gd name="connsiteY7" fmla="*/ 2108201 h 28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840" h="2848536">
                <a:moveTo>
                  <a:pt x="230841" y="2108201"/>
                </a:moveTo>
                <a:cubicBezTo>
                  <a:pt x="461682" y="2476501"/>
                  <a:pt x="1284940" y="2848536"/>
                  <a:pt x="1678640" y="2794001"/>
                </a:cubicBezTo>
                <a:cubicBezTo>
                  <a:pt x="2072340" y="2739466"/>
                  <a:pt x="2415240" y="2047688"/>
                  <a:pt x="2593040" y="1780988"/>
                </a:cubicBezTo>
                <a:cubicBezTo>
                  <a:pt x="2770840" y="1514288"/>
                  <a:pt x="2758140" y="1444065"/>
                  <a:pt x="2745440" y="1193801"/>
                </a:cubicBezTo>
                <a:cubicBezTo>
                  <a:pt x="2732740" y="943537"/>
                  <a:pt x="2694640" y="469901"/>
                  <a:pt x="2516840" y="279401"/>
                </a:cubicBezTo>
                <a:cubicBezTo>
                  <a:pt x="2339040" y="88901"/>
                  <a:pt x="2049181" y="0"/>
                  <a:pt x="1678640" y="50800"/>
                </a:cubicBezTo>
                <a:cubicBezTo>
                  <a:pt x="1308099" y="101600"/>
                  <a:pt x="534893" y="241300"/>
                  <a:pt x="293593" y="584200"/>
                </a:cubicBezTo>
                <a:cubicBezTo>
                  <a:pt x="52293" y="927100"/>
                  <a:pt x="0" y="1739901"/>
                  <a:pt x="230841" y="2108201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360786" y="2770097"/>
            <a:ext cx="594955" cy="152397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760000">
            <a:off x="8340154" y="2988571"/>
            <a:ext cx="446418" cy="174465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34000" y="22860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810000" y="2971800"/>
          <a:ext cx="4855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14" imgW="203040" imgH="215640" progId="Equation.DSMT4">
                  <p:embed/>
                </p:oleObj>
              </mc:Choice>
              <mc:Fallback>
                <p:oleObj name="Equation" r:id="rId14" imgW="20304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71800"/>
                        <a:ext cx="4855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821706" y="4993341"/>
          <a:ext cx="358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16" imgW="203040" imgH="215640" progId="Equation.DSMT4">
                  <p:embed/>
                </p:oleObj>
              </mc:Choice>
              <mc:Fallback>
                <p:oleObj name="Equation" r:id="rId16" imgW="20304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706" y="4993341"/>
                        <a:ext cx="3585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844988" y="4724400"/>
            <a:ext cx="2819400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</a:rPr>
              <a:t>Important!</a:t>
            </a:r>
          </a:p>
          <a:p>
            <a:r>
              <a:rPr lang="en-US" sz="2000"/>
              <a:t>The component of       in the direction of      has magnitude </a:t>
            </a:r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/>
              <a:t>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552765" y="5301596"/>
          <a:ext cx="289540" cy="38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765" y="5301596"/>
                        <a:ext cx="289540" cy="386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80578"/>
              </p:ext>
            </p:extLst>
          </p:nvPr>
        </p:nvGraphicFramePr>
        <p:xfrm>
          <a:off x="3581400" y="3505200"/>
          <a:ext cx="336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05200"/>
                        <a:ext cx="336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8598647" y="3052482"/>
          <a:ext cx="43030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19" imgW="203040" imgH="215640" progId="Equation.DSMT4">
                  <p:embed/>
                </p:oleObj>
              </mc:Choice>
              <mc:Fallback>
                <p:oleObj name="Equation" r:id="rId19" imgW="203040" imgH="215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647" y="3052482"/>
                        <a:ext cx="43030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rot="16200000" flipV="1">
            <a:off x="8388723" y="2095500"/>
            <a:ext cx="304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Ampère’s Law: General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257799" cy="5181600"/>
          </a:xfrm>
        </p:spPr>
        <p:txBody>
          <a:bodyPr>
            <a:normAutofit fontScale="92500"/>
          </a:bodyPr>
          <a:lstStyle/>
          <a:p>
            <a:r>
              <a:rPr lang="en-US"/>
              <a:t>Ampère’s Law states that for any magnetic field generated by a steady flow of electrical currents, if we take an arbitrary closed path in space and integrate around it, then 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     where now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is the </a:t>
            </a:r>
            <a:r>
              <a:rPr lang="en-US">
                <a:solidFill>
                  <a:srgbClr val="FFFF00"/>
                </a:solidFill>
              </a:rPr>
              <a:t>total net current flowing across any surface having the path of integration as its boundary</a:t>
            </a:r>
            <a:r>
              <a:rPr lang="en-US"/>
              <a:t>, such as the blue surface shown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800600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28800" y="3657600"/>
          <a:ext cx="19288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4" imgW="876240" imgH="279360" progId="Equation.DSMT4">
                  <p:embed/>
                </p:oleObj>
              </mc:Choice>
              <mc:Fallback>
                <p:oleObj name="Equation" r:id="rId4" imgW="8762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1928813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5865159" y="2223246"/>
            <a:ext cx="2757393" cy="2805954"/>
          </a:xfrm>
          <a:custGeom>
            <a:avLst/>
            <a:gdLst>
              <a:gd name="connsiteX0" fmla="*/ 2077571 w 3379695"/>
              <a:gd name="connsiteY0" fmla="*/ 2707341 h 2830606"/>
              <a:gd name="connsiteX1" fmla="*/ 2615454 w 3379695"/>
              <a:gd name="connsiteY1" fmla="*/ 2424953 h 2830606"/>
              <a:gd name="connsiteX2" fmla="*/ 2749924 w 3379695"/>
              <a:gd name="connsiteY2" fmla="*/ 2034988 h 2830606"/>
              <a:gd name="connsiteX3" fmla="*/ 2897842 w 3379695"/>
              <a:gd name="connsiteY3" fmla="*/ 1779494 h 2830606"/>
              <a:gd name="connsiteX4" fmla="*/ 3220571 w 3379695"/>
              <a:gd name="connsiteY4" fmla="*/ 1295400 h 2830606"/>
              <a:gd name="connsiteX5" fmla="*/ 3193677 w 3379695"/>
              <a:gd name="connsiteY5" fmla="*/ 770965 h 2830606"/>
              <a:gd name="connsiteX6" fmla="*/ 2104466 w 3379695"/>
              <a:gd name="connsiteY6" fmla="*/ 112059 h 2830606"/>
              <a:gd name="connsiteX7" fmla="*/ 1943101 w 3379695"/>
              <a:gd name="connsiteY7" fmla="*/ 98612 h 2830606"/>
              <a:gd name="connsiteX8" fmla="*/ 786654 w 3379695"/>
              <a:gd name="connsiteY8" fmla="*/ 381000 h 2830606"/>
              <a:gd name="connsiteX9" fmla="*/ 598395 w 3379695"/>
              <a:gd name="connsiteY9" fmla="*/ 582706 h 2830606"/>
              <a:gd name="connsiteX10" fmla="*/ 262218 w 3379695"/>
              <a:gd name="connsiteY10" fmla="*/ 2129118 h 2830606"/>
              <a:gd name="connsiteX11" fmla="*/ 2171701 w 3379695"/>
              <a:gd name="connsiteY11" fmla="*/ 2734235 h 2830606"/>
              <a:gd name="connsiteX12" fmla="*/ 2158254 w 3379695"/>
              <a:gd name="connsiteY12" fmla="*/ 2707341 h 2830606"/>
              <a:gd name="connsiteX0" fmla="*/ 2077571 w 3379695"/>
              <a:gd name="connsiteY0" fmla="*/ 2707341 h 2830606"/>
              <a:gd name="connsiteX1" fmla="*/ 2615454 w 3379695"/>
              <a:gd name="connsiteY1" fmla="*/ 2424953 h 2830606"/>
              <a:gd name="connsiteX2" fmla="*/ 2749924 w 3379695"/>
              <a:gd name="connsiteY2" fmla="*/ 2034988 h 2830606"/>
              <a:gd name="connsiteX3" fmla="*/ 2897842 w 3379695"/>
              <a:gd name="connsiteY3" fmla="*/ 1779494 h 2830606"/>
              <a:gd name="connsiteX4" fmla="*/ 3220571 w 3379695"/>
              <a:gd name="connsiteY4" fmla="*/ 1295400 h 2830606"/>
              <a:gd name="connsiteX5" fmla="*/ 3193677 w 3379695"/>
              <a:gd name="connsiteY5" fmla="*/ 770965 h 2830606"/>
              <a:gd name="connsiteX6" fmla="*/ 2104466 w 3379695"/>
              <a:gd name="connsiteY6" fmla="*/ 112059 h 2830606"/>
              <a:gd name="connsiteX7" fmla="*/ 1943101 w 3379695"/>
              <a:gd name="connsiteY7" fmla="*/ 98612 h 2830606"/>
              <a:gd name="connsiteX8" fmla="*/ 598395 w 3379695"/>
              <a:gd name="connsiteY8" fmla="*/ 582706 h 2830606"/>
              <a:gd name="connsiteX9" fmla="*/ 262218 w 3379695"/>
              <a:gd name="connsiteY9" fmla="*/ 2129118 h 2830606"/>
              <a:gd name="connsiteX10" fmla="*/ 2171701 w 3379695"/>
              <a:gd name="connsiteY10" fmla="*/ 2734235 h 2830606"/>
              <a:gd name="connsiteX11" fmla="*/ 2158254 w 3379695"/>
              <a:gd name="connsiteY11" fmla="*/ 2707341 h 2830606"/>
              <a:gd name="connsiteX0" fmla="*/ 2077571 w 3379695"/>
              <a:gd name="connsiteY0" fmla="*/ 2736476 h 2859741"/>
              <a:gd name="connsiteX1" fmla="*/ 2615454 w 3379695"/>
              <a:gd name="connsiteY1" fmla="*/ 2454088 h 2859741"/>
              <a:gd name="connsiteX2" fmla="*/ 2749924 w 3379695"/>
              <a:gd name="connsiteY2" fmla="*/ 2064123 h 2859741"/>
              <a:gd name="connsiteX3" fmla="*/ 2897842 w 3379695"/>
              <a:gd name="connsiteY3" fmla="*/ 1808629 h 2859741"/>
              <a:gd name="connsiteX4" fmla="*/ 3220571 w 3379695"/>
              <a:gd name="connsiteY4" fmla="*/ 1324535 h 2859741"/>
              <a:gd name="connsiteX5" fmla="*/ 3193677 w 3379695"/>
              <a:gd name="connsiteY5" fmla="*/ 800100 h 2859741"/>
              <a:gd name="connsiteX6" fmla="*/ 2104466 w 3379695"/>
              <a:gd name="connsiteY6" fmla="*/ 141194 h 2859741"/>
              <a:gd name="connsiteX7" fmla="*/ 1983442 w 3379695"/>
              <a:gd name="connsiteY7" fmla="*/ 78441 h 2859741"/>
              <a:gd name="connsiteX8" fmla="*/ 598395 w 3379695"/>
              <a:gd name="connsiteY8" fmla="*/ 611841 h 2859741"/>
              <a:gd name="connsiteX9" fmla="*/ 262218 w 3379695"/>
              <a:gd name="connsiteY9" fmla="*/ 2158253 h 2859741"/>
              <a:gd name="connsiteX10" fmla="*/ 2171701 w 3379695"/>
              <a:gd name="connsiteY10" fmla="*/ 2763370 h 2859741"/>
              <a:gd name="connsiteX11" fmla="*/ 2158254 w 3379695"/>
              <a:gd name="connsiteY11" fmla="*/ 2736476 h 2859741"/>
              <a:gd name="connsiteX0" fmla="*/ 2077571 w 3387165"/>
              <a:gd name="connsiteY0" fmla="*/ 2734235 h 2857500"/>
              <a:gd name="connsiteX1" fmla="*/ 2615454 w 3387165"/>
              <a:gd name="connsiteY1" fmla="*/ 2451847 h 2857500"/>
              <a:gd name="connsiteX2" fmla="*/ 2749924 w 3387165"/>
              <a:gd name="connsiteY2" fmla="*/ 2061882 h 2857500"/>
              <a:gd name="connsiteX3" fmla="*/ 2897842 w 3387165"/>
              <a:gd name="connsiteY3" fmla="*/ 1806388 h 2857500"/>
              <a:gd name="connsiteX4" fmla="*/ 3220571 w 3387165"/>
              <a:gd name="connsiteY4" fmla="*/ 1322294 h 2857500"/>
              <a:gd name="connsiteX5" fmla="*/ 3193677 w 3387165"/>
              <a:gd name="connsiteY5" fmla="*/ 797859 h 2857500"/>
              <a:gd name="connsiteX6" fmla="*/ 2059642 w 3387165"/>
              <a:gd name="connsiteY6" fmla="*/ 152401 h 2857500"/>
              <a:gd name="connsiteX7" fmla="*/ 1983442 w 3387165"/>
              <a:gd name="connsiteY7" fmla="*/ 76200 h 2857500"/>
              <a:gd name="connsiteX8" fmla="*/ 598395 w 3387165"/>
              <a:gd name="connsiteY8" fmla="*/ 609600 h 2857500"/>
              <a:gd name="connsiteX9" fmla="*/ 262218 w 3387165"/>
              <a:gd name="connsiteY9" fmla="*/ 2156012 h 2857500"/>
              <a:gd name="connsiteX10" fmla="*/ 2171701 w 3387165"/>
              <a:gd name="connsiteY10" fmla="*/ 2761129 h 2857500"/>
              <a:gd name="connsiteX11" fmla="*/ 2158254 w 3387165"/>
              <a:gd name="connsiteY11" fmla="*/ 2734235 h 2857500"/>
              <a:gd name="connsiteX0" fmla="*/ 2077571 w 3399865"/>
              <a:gd name="connsiteY0" fmla="*/ 2689411 h 2812676"/>
              <a:gd name="connsiteX1" fmla="*/ 2615454 w 3399865"/>
              <a:gd name="connsiteY1" fmla="*/ 2407023 h 2812676"/>
              <a:gd name="connsiteX2" fmla="*/ 2749924 w 3399865"/>
              <a:gd name="connsiteY2" fmla="*/ 2017058 h 2812676"/>
              <a:gd name="connsiteX3" fmla="*/ 2897842 w 3399865"/>
              <a:gd name="connsiteY3" fmla="*/ 1761564 h 2812676"/>
              <a:gd name="connsiteX4" fmla="*/ 3220571 w 3399865"/>
              <a:gd name="connsiteY4" fmla="*/ 1277470 h 2812676"/>
              <a:gd name="connsiteX5" fmla="*/ 3193677 w 3399865"/>
              <a:gd name="connsiteY5" fmla="*/ 753035 h 2812676"/>
              <a:gd name="connsiteX6" fmla="*/ 1983442 w 3399865"/>
              <a:gd name="connsiteY6" fmla="*/ 31376 h 2812676"/>
              <a:gd name="connsiteX7" fmla="*/ 598395 w 3399865"/>
              <a:gd name="connsiteY7" fmla="*/ 564776 h 2812676"/>
              <a:gd name="connsiteX8" fmla="*/ 262218 w 3399865"/>
              <a:gd name="connsiteY8" fmla="*/ 2111188 h 2812676"/>
              <a:gd name="connsiteX9" fmla="*/ 2171701 w 3399865"/>
              <a:gd name="connsiteY9" fmla="*/ 2716305 h 2812676"/>
              <a:gd name="connsiteX10" fmla="*/ 2158254 w 3399865"/>
              <a:gd name="connsiteY10" fmla="*/ 2689411 h 2812676"/>
              <a:gd name="connsiteX0" fmla="*/ 2077571 w 3399865"/>
              <a:gd name="connsiteY0" fmla="*/ 2689411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0" fmla="*/ 2077571 w 3399865"/>
              <a:gd name="connsiteY0" fmla="*/ 2689411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10" fmla="*/ 2077571 w 3399865"/>
              <a:gd name="connsiteY10" fmla="*/ 2689411 h 2716305"/>
              <a:gd name="connsiteX0" fmla="*/ 2171701 w 3399865"/>
              <a:gd name="connsiteY0" fmla="*/ 2716305 h 2716305"/>
              <a:gd name="connsiteX1" fmla="*/ 2615454 w 3399865"/>
              <a:gd name="connsiteY1" fmla="*/ 2407023 h 2716305"/>
              <a:gd name="connsiteX2" fmla="*/ 2749924 w 3399865"/>
              <a:gd name="connsiteY2" fmla="*/ 2017058 h 2716305"/>
              <a:gd name="connsiteX3" fmla="*/ 2897842 w 3399865"/>
              <a:gd name="connsiteY3" fmla="*/ 1761564 h 2716305"/>
              <a:gd name="connsiteX4" fmla="*/ 3220571 w 3399865"/>
              <a:gd name="connsiteY4" fmla="*/ 1277470 h 2716305"/>
              <a:gd name="connsiteX5" fmla="*/ 3193677 w 3399865"/>
              <a:gd name="connsiteY5" fmla="*/ 753035 h 2716305"/>
              <a:gd name="connsiteX6" fmla="*/ 1983442 w 3399865"/>
              <a:gd name="connsiteY6" fmla="*/ 31376 h 2716305"/>
              <a:gd name="connsiteX7" fmla="*/ 598395 w 3399865"/>
              <a:gd name="connsiteY7" fmla="*/ 564776 h 2716305"/>
              <a:gd name="connsiteX8" fmla="*/ 262218 w 3399865"/>
              <a:gd name="connsiteY8" fmla="*/ 2111188 h 2716305"/>
              <a:gd name="connsiteX9" fmla="*/ 2171701 w 3399865"/>
              <a:gd name="connsiteY9" fmla="*/ 2716305 h 2716305"/>
              <a:gd name="connsiteX0" fmla="*/ 336177 w 3473824"/>
              <a:gd name="connsiteY0" fmla="*/ 2111188 h 2422711"/>
              <a:gd name="connsiteX1" fmla="*/ 2689413 w 3473824"/>
              <a:gd name="connsiteY1" fmla="*/ 2407023 h 2422711"/>
              <a:gd name="connsiteX2" fmla="*/ 2823883 w 3473824"/>
              <a:gd name="connsiteY2" fmla="*/ 2017058 h 2422711"/>
              <a:gd name="connsiteX3" fmla="*/ 2971801 w 3473824"/>
              <a:gd name="connsiteY3" fmla="*/ 1761564 h 2422711"/>
              <a:gd name="connsiteX4" fmla="*/ 3294530 w 3473824"/>
              <a:gd name="connsiteY4" fmla="*/ 1277470 h 2422711"/>
              <a:gd name="connsiteX5" fmla="*/ 3267636 w 3473824"/>
              <a:gd name="connsiteY5" fmla="*/ 753035 h 2422711"/>
              <a:gd name="connsiteX6" fmla="*/ 2057401 w 3473824"/>
              <a:gd name="connsiteY6" fmla="*/ 31376 h 2422711"/>
              <a:gd name="connsiteX7" fmla="*/ 672354 w 3473824"/>
              <a:gd name="connsiteY7" fmla="*/ 564776 h 2422711"/>
              <a:gd name="connsiteX8" fmla="*/ 336177 w 3473824"/>
              <a:gd name="connsiteY8" fmla="*/ 2111188 h 2422711"/>
              <a:gd name="connsiteX0" fmla="*/ 230841 w 3368488"/>
              <a:gd name="connsiteY0" fmla="*/ 2111188 h 2790265"/>
              <a:gd name="connsiteX1" fmla="*/ 1952065 w 3368488"/>
              <a:gd name="connsiteY1" fmla="*/ 2774577 h 2790265"/>
              <a:gd name="connsiteX2" fmla="*/ 2718547 w 3368488"/>
              <a:gd name="connsiteY2" fmla="*/ 2017058 h 2790265"/>
              <a:gd name="connsiteX3" fmla="*/ 2866465 w 3368488"/>
              <a:gd name="connsiteY3" fmla="*/ 1761564 h 2790265"/>
              <a:gd name="connsiteX4" fmla="*/ 3189194 w 3368488"/>
              <a:gd name="connsiteY4" fmla="*/ 1277470 h 2790265"/>
              <a:gd name="connsiteX5" fmla="*/ 3162300 w 3368488"/>
              <a:gd name="connsiteY5" fmla="*/ 753035 h 2790265"/>
              <a:gd name="connsiteX6" fmla="*/ 1952065 w 3368488"/>
              <a:gd name="connsiteY6" fmla="*/ 31376 h 2790265"/>
              <a:gd name="connsiteX7" fmla="*/ 567018 w 3368488"/>
              <a:gd name="connsiteY7" fmla="*/ 564776 h 2790265"/>
              <a:gd name="connsiteX8" fmla="*/ 230841 w 3368488"/>
              <a:gd name="connsiteY8" fmla="*/ 2111188 h 2790265"/>
              <a:gd name="connsiteX0" fmla="*/ 230841 w 3340100"/>
              <a:gd name="connsiteY0" fmla="*/ 2111188 h 2790265"/>
              <a:gd name="connsiteX1" fmla="*/ 1952065 w 3340100"/>
              <a:gd name="connsiteY1" fmla="*/ 2774577 h 2790265"/>
              <a:gd name="connsiteX2" fmla="*/ 2718547 w 3340100"/>
              <a:gd name="connsiteY2" fmla="*/ 2017058 h 2790265"/>
              <a:gd name="connsiteX3" fmla="*/ 2866465 w 3340100"/>
              <a:gd name="connsiteY3" fmla="*/ 1761564 h 2790265"/>
              <a:gd name="connsiteX4" fmla="*/ 3018865 w 3340100"/>
              <a:gd name="connsiteY4" fmla="*/ 1174377 h 2790265"/>
              <a:gd name="connsiteX5" fmla="*/ 3162300 w 3340100"/>
              <a:gd name="connsiteY5" fmla="*/ 753035 h 2790265"/>
              <a:gd name="connsiteX6" fmla="*/ 1952065 w 3340100"/>
              <a:gd name="connsiteY6" fmla="*/ 31376 h 2790265"/>
              <a:gd name="connsiteX7" fmla="*/ 567018 w 3340100"/>
              <a:gd name="connsiteY7" fmla="*/ 564776 h 2790265"/>
              <a:gd name="connsiteX8" fmla="*/ 230841 w 3340100"/>
              <a:gd name="connsiteY8" fmla="*/ 2111188 h 2790265"/>
              <a:gd name="connsiteX0" fmla="*/ 230841 w 3031565"/>
              <a:gd name="connsiteY0" fmla="*/ 2130612 h 2809689"/>
              <a:gd name="connsiteX1" fmla="*/ 1952065 w 3031565"/>
              <a:gd name="connsiteY1" fmla="*/ 2794001 h 2809689"/>
              <a:gd name="connsiteX2" fmla="*/ 2718547 w 3031565"/>
              <a:gd name="connsiteY2" fmla="*/ 2036482 h 2809689"/>
              <a:gd name="connsiteX3" fmla="*/ 2866465 w 3031565"/>
              <a:gd name="connsiteY3" fmla="*/ 1780988 h 2809689"/>
              <a:gd name="connsiteX4" fmla="*/ 3018865 w 3031565"/>
              <a:gd name="connsiteY4" fmla="*/ 1193801 h 2809689"/>
              <a:gd name="connsiteX5" fmla="*/ 2790265 w 3031565"/>
              <a:gd name="connsiteY5" fmla="*/ 279401 h 2809689"/>
              <a:gd name="connsiteX6" fmla="*/ 1952065 w 3031565"/>
              <a:gd name="connsiteY6" fmla="*/ 50800 h 2809689"/>
              <a:gd name="connsiteX7" fmla="*/ 567018 w 3031565"/>
              <a:gd name="connsiteY7" fmla="*/ 584200 h 2809689"/>
              <a:gd name="connsiteX8" fmla="*/ 230841 w 3031565"/>
              <a:gd name="connsiteY8" fmla="*/ 2130612 h 2809689"/>
              <a:gd name="connsiteX0" fmla="*/ 230841 w 2758140"/>
              <a:gd name="connsiteY0" fmla="*/ 2108201 h 2805954"/>
              <a:gd name="connsiteX1" fmla="*/ 1678640 w 2758140"/>
              <a:gd name="connsiteY1" fmla="*/ 2794001 h 2805954"/>
              <a:gd name="connsiteX2" fmla="*/ 2445122 w 2758140"/>
              <a:gd name="connsiteY2" fmla="*/ 2036482 h 2805954"/>
              <a:gd name="connsiteX3" fmla="*/ 2593040 w 2758140"/>
              <a:gd name="connsiteY3" fmla="*/ 1780988 h 2805954"/>
              <a:gd name="connsiteX4" fmla="*/ 2745440 w 2758140"/>
              <a:gd name="connsiteY4" fmla="*/ 1193801 h 2805954"/>
              <a:gd name="connsiteX5" fmla="*/ 2516840 w 2758140"/>
              <a:gd name="connsiteY5" fmla="*/ 279401 h 2805954"/>
              <a:gd name="connsiteX6" fmla="*/ 1678640 w 2758140"/>
              <a:gd name="connsiteY6" fmla="*/ 50800 h 2805954"/>
              <a:gd name="connsiteX7" fmla="*/ 293593 w 2758140"/>
              <a:gd name="connsiteY7" fmla="*/ 584200 h 2805954"/>
              <a:gd name="connsiteX8" fmla="*/ 230841 w 2758140"/>
              <a:gd name="connsiteY8" fmla="*/ 2108201 h 2805954"/>
              <a:gd name="connsiteX0" fmla="*/ 230841 w 2758140"/>
              <a:gd name="connsiteY0" fmla="*/ 2108201 h 2805954"/>
              <a:gd name="connsiteX1" fmla="*/ 1678640 w 2758140"/>
              <a:gd name="connsiteY1" fmla="*/ 2794001 h 2805954"/>
              <a:gd name="connsiteX2" fmla="*/ 2445122 w 2758140"/>
              <a:gd name="connsiteY2" fmla="*/ 2036482 h 2805954"/>
              <a:gd name="connsiteX3" fmla="*/ 2593040 w 2758140"/>
              <a:gd name="connsiteY3" fmla="*/ 1727201 h 2805954"/>
              <a:gd name="connsiteX4" fmla="*/ 2745440 w 2758140"/>
              <a:gd name="connsiteY4" fmla="*/ 1193801 h 2805954"/>
              <a:gd name="connsiteX5" fmla="*/ 2516840 w 2758140"/>
              <a:gd name="connsiteY5" fmla="*/ 279401 h 2805954"/>
              <a:gd name="connsiteX6" fmla="*/ 1678640 w 2758140"/>
              <a:gd name="connsiteY6" fmla="*/ 50800 h 2805954"/>
              <a:gd name="connsiteX7" fmla="*/ 293593 w 2758140"/>
              <a:gd name="connsiteY7" fmla="*/ 584200 h 2805954"/>
              <a:gd name="connsiteX8" fmla="*/ 230841 w 2758140"/>
              <a:gd name="connsiteY8" fmla="*/ 2108201 h 2805954"/>
              <a:gd name="connsiteX0" fmla="*/ 230841 w 2757393"/>
              <a:gd name="connsiteY0" fmla="*/ 2108201 h 2805954"/>
              <a:gd name="connsiteX1" fmla="*/ 1678640 w 2757393"/>
              <a:gd name="connsiteY1" fmla="*/ 2794001 h 2805954"/>
              <a:gd name="connsiteX2" fmla="*/ 2445122 w 2757393"/>
              <a:gd name="connsiteY2" fmla="*/ 2036482 h 2805954"/>
              <a:gd name="connsiteX3" fmla="*/ 2745440 w 2757393"/>
              <a:gd name="connsiteY3" fmla="*/ 1193801 h 2805954"/>
              <a:gd name="connsiteX4" fmla="*/ 2516840 w 2757393"/>
              <a:gd name="connsiteY4" fmla="*/ 279401 h 2805954"/>
              <a:gd name="connsiteX5" fmla="*/ 1678640 w 2757393"/>
              <a:gd name="connsiteY5" fmla="*/ 50800 h 2805954"/>
              <a:gd name="connsiteX6" fmla="*/ 293593 w 2757393"/>
              <a:gd name="connsiteY6" fmla="*/ 584200 h 2805954"/>
              <a:gd name="connsiteX7" fmla="*/ 230841 w 2757393"/>
              <a:gd name="connsiteY7" fmla="*/ 2108201 h 280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7393" h="2805954">
                <a:moveTo>
                  <a:pt x="230841" y="2108201"/>
                </a:moveTo>
                <a:cubicBezTo>
                  <a:pt x="461682" y="2476501"/>
                  <a:pt x="1309593" y="2805954"/>
                  <a:pt x="1678640" y="2794001"/>
                </a:cubicBezTo>
                <a:cubicBezTo>
                  <a:pt x="2047687" y="2782048"/>
                  <a:pt x="2267322" y="2303182"/>
                  <a:pt x="2445122" y="2036482"/>
                </a:cubicBezTo>
                <a:cubicBezTo>
                  <a:pt x="2622922" y="1769782"/>
                  <a:pt x="2733487" y="1486648"/>
                  <a:pt x="2745440" y="1193801"/>
                </a:cubicBezTo>
                <a:cubicBezTo>
                  <a:pt x="2757393" y="900954"/>
                  <a:pt x="2694640" y="469901"/>
                  <a:pt x="2516840" y="279401"/>
                </a:cubicBezTo>
                <a:cubicBezTo>
                  <a:pt x="2339040" y="88901"/>
                  <a:pt x="2049181" y="0"/>
                  <a:pt x="1678640" y="50800"/>
                </a:cubicBezTo>
                <a:cubicBezTo>
                  <a:pt x="1308099" y="101600"/>
                  <a:pt x="534893" y="241300"/>
                  <a:pt x="293593" y="584200"/>
                </a:cubicBezTo>
                <a:cubicBezTo>
                  <a:pt x="52293" y="927100"/>
                  <a:pt x="0" y="1739901"/>
                  <a:pt x="230841" y="21082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34000" y="28194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8079441" y="43815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Field Inside a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29" y="1600200"/>
            <a:ext cx="5791200" cy="5029200"/>
          </a:xfrm>
        </p:spPr>
        <p:txBody>
          <a:bodyPr/>
          <a:lstStyle/>
          <a:p>
            <a:r>
              <a:rPr lang="en-US"/>
              <a:t>Assume a wire of circular cross section, radius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/>
              <a:t>, carries a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/>
              <a:t>uniformly distributed through its volume.</a:t>
            </a:r>
          </a:p>
          <a:p>
            <a:r>
              <a:rPr lang="en-US"/>
              <a:t>By symmetry, the field inside must circle around—there can be no component pointing outwards or inwards, that would imply a single magnetic pole at the center of the wire.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276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85546" y="2586318"/>
            <a:ext cx="2901254" cy="1704697"/>
            <a:chOff x="5785546" y="2586318"/>
            <a:chExt cx="2901254" cy="1704697"/>
          </a:xfrm>
        </p:grpSpPr>
        <p:grpSp>
          <p:nvGrpSpPr>
            <p:cNvPr id="7" name="Group 6"/>
            <p:cNvGrpSpPr/>
            <p:nvPr/>
          </p:nvGrpSpPr>
          <p:grpSpPr>
            <a:xfrm>
              <a:off x="5785546" y="2864744"/>
              <a:ext cx="2901254" cy="1426271"/>
              <a:chOff x="5444888" y="2864744"/>
              <a:chExt cx="2901254" cy="1426271"/>
            </a:xfrm>
          </p:grpSpPr>
          <p:sp>
            <p:nvSpPr>
              <p:cNvPr id="5" name="Flowchart: Direct Access Storage 4"/>
              <p:cNvSpPr/>
              <p:nvPr/>
            </p:nvSpPr>
            <p:spPr>
              <a:xfrm rot="8200102">
                <a:off x="5444888" y="2864744"/>
                <a:ext cx="2901254" cy="1031560"/>
              </a:xfrm>
              <a:prstGeom prst="flowChartMagneticDrum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938837" y="383381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rot="5520000">
              <a:off x="7377953" y="2671485"/>
              <a:ext cx="609600" cy="609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7941" y="2586318"/>
              <a:ext cx="609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4320000" flipH="1" flipV="1">
            <a:off x="6486526" y="3890963"/>
            <a:ext cx="152400" cy="15240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5360000" flipV="1">
            <a:off x="6327951" y="3635189"/>
            <a:ext cx="243170" cy="26894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96052" y="4067178"/>
            <a:ext cx="533400" cy="15240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8" y="376230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9874" y="407670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443667" y="3471867"/>
          <a:ext cx="247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7" y="3471867"/>
                        <a:ext cx="2476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Field Inside a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29" y="1600200"/>
            <a:ext cx="5791200" cy="5029200"/>
          </a:xfrm>
        </p:spPr>
        <p:txBody>
          <a:bodyPr/>
          <a:lstStyle/>
          <a:p>
            <a:r>
              <a:rPr lang="en-US"/>
              <a:t>Apply Ampère’s law to the dotted path of radius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/>
              <a:t> inside the wire as shown.</a:t>
            </a:r>
          </a:p>
          <a:p>
            <a:r>
              <a:rPr lang="en-US"/>
              <a:t>The surface “roofing” this path has area </a:t>
            </a:r>
            <a:r>
              <a:rPr lang="en-US">
                <a:solidFill>
                  <a:srgbClr val="FFFF00"/>
                </a:solidFill>
                <a:sym typeface="Symbol"/>
              </a:rPr>
              <a:t>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aseline="30000">
                <a:solidFill>
                  <a:srgbClr val="FFFF00"/>
                </a:solidFill>
                <a:sym typeface="Symbol"/>
              </a:rPr>
              <a:t>2</a:t>
            </a:r>
            <a:r>
              <a:rPr lang="en-US">
                <a:sym typeface="Symbol"/>
              </a:rPr>
              <a:t>, the whole wire has cross-section area </a:t>
            </a:r>
            <a:r>
              <a:rPr lang="en-US">
                <a:solidFill>
                  <a:srgbClr val="FFFF00"/>
                </a:solidFill>
                <a:sym typeface="Symbol"/>
              </a:rPr>
              <a:t>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aseline="30000">
                <a:solidFill>
                  <a:srgbClr val="FFFF00"/>
                </a:solidFill>
                <a:sym typeface="Symbol"/>
              </a:rPr>
              <a:t>2</a:t>
            </a:r>
            <a:r>
              <a:rPr lang="en-US">
                <a:sym typeface="Symbol"/>
              </a:rPr>
              <a:t>, so the current flowing through the path </a:t>
            </a:r>
            <a:r>
              <a:rPr lang="en-US">
                <a:cs typeface="Times New Roman" pitchFamily="18" charset="0"/>
                <a:sym typeface="Symbol"/>
              </a:rPr>
              <a:t>is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>
                <a:solidFill>
                  <a:srgbClr val="FFFF00"/>
                </a:solidFill>
                <a:sym typeface="Symbol"/>
              </a:rPr>
              <a:t>(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aseline="30000">
                <a:solidFill>
                  <a:srgbClr val="FFFF00"/>
                </a:solidFill>
                <a:sym typeface="Symbol"/>
              </a:rPr>
              <a:t>2</a:t>
            </a:r>
            <a:r>
              <a:rPr lang="en-US">
                <a:solidFill>
                  <a:srgbClr val="FFFF00"/>
                </a:solidFill>
                <a:sym typeface="Symbol"/>
              </a:rPr>
              <a:t>/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aseline="30000">
                <a:solidFill>
                  <a:srgbClr val="FFFF00"/>
                </a:solidFill>
                <a:sym typeface="Symbol"/>
              </a:rPr>
              <a:t>2</a:t>
            </a:r>
            <a:r>
              <a:rPr lang="en-US">
                <a:solidFill>
                  <a:srgbClr val="FFFF00"/>
                </a:solidFill>
                <a:sym typeface="Symbol"/>
              </a:rPr>
              <a:t>)</a:t>
            </a:r>
            <a:r>
              <a:rPr lang="en-US">
                <a:sym typeface="Symbol"/>
              </a:rPr>
              <a:t>, and Ampère’s law gives  </a:t>
            </a:r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276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5785546" y="2586318"/>
            <a:ext cx="2901254" cy="2900082"/>
            <a:chOff x="5785546" y="2586318"/>
            <a:chExt cx="2901254" cy="2900082"/>
          </a:xfrm>
        </p:grpSpPr>
        <p:grpSp>
          <p:nvGrpSpPr>
            <p:cNvPr id="8" name="Group 6"/>
            <p:cNvGrpSpPr/>
            <p:nvPr/>
          </p:nvGrpSpPr>
          <p:grpSpPr>
            <a:xfrm>
              <a:off x="5785546" y="2864744"/>
              <a:ext cx="2901254" cy="2621656"/>
              <a:chOff x="5444888" y="2864744"/>
              <a:chExt cx="2901254" cy="2621656"/>
            </a:xfrm>
          </p:grpSpPr>
          <p:sp>
            <p:nvSpPr>
              <p:cNvPr id="5" name="Flowchart: Direct Access Storage 4"/>
              <p:cNvSpPr/>
              <p:nvPr/>
            </p:nvSpPr>
            <p:spPr>
              <a:xfrm rot="8200102">
                <a:off x="5444888" y="2864744"/>
                <a:ext cx="2901254" cy="1031560"/>
              </a:xfrm>
              <a:prstGeom prst="flowChartMagneticDrum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938837" y="383381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983942" y="50292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rot="5520000">
              <a:off x="7377953" y="2671485"/>
              <a:ext cx="609600" cy="609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7941" y="2586318"/>
              <a:ext cx="609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4320000" flipH="1" flipV="1">
            <a:off x="6486526" y="3890963"/>
            <a:ext cx="152400" cy="15240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5360000" flipV="1">
            <a:off x="6327951" y="3635189"/>
            <a:ext cx="243170" cy="26894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96052" y="4067178"/>
            <a:ext cx="533400" cy="15240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8" y="376230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9874" y="407670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443667" y="3471867"/>
          <a:ext cx="247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7" y="3471867"/>
                        <a:ext cx="2476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143000" y="5159188"/>
          <a:ext cx="4171950" cy="152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6" imgW="1942920" imgH="711000" progId="Equation.DSMT4">
                  <p:embed/>
                </p:oleObj>
              </mc:Choice>
              <mc:Fallback>
                <p:oleObj name="Equation" r:id="rId6" imgW="194292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59188"/>
                        <a:ext cx="4171950" cy="152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615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Magnetic Field  Inside a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38836"/>
            <a:ext cx="4343400" cy="5257800"/>
          </a:xfrm>
        </p:spPr>
        <p:txBody>
          <a:bodyPr/>
          <a:lstStyle/>
          <a:p>
            <a:r>
              <a:rPr lang="en-US"/>
              <a:t>Take a rectangular Ampèrian path as shown.  Assume the external magnetic field negligible, and the field inside parallel to the axis (a good approximation for a long solenoid). For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/>
              <a:t>turns/meter, </a:t>
            </a:r>
          </a:p>
        </p:txBody>
      </p:sp>
      <p:pic>
        <p:nvPicPr>
          <p:cNvPr id="16386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00200"/>
            <a:ext cx="4038600" cy="14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1" y="5292725"/>
          <a:ext cx="3505200" cy="140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6" imgW="1333440" imgH="533160" progId="Equation.DSMT4">
                  <p:embed/>
                </p:oleObj>
              </mc:Choice>
              <mc:Fallback>
                <p:oleObj name="Equation" r:id="rId6" imgW="133344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5292725"/>
                        <a:ext cx="3505200" cy="1401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6096000"/>
            <a:ext cx="1752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333999" y="3733800"/>
            <a:ext cx="3091241" cy="2121932"/>
            <a:chOff x="5105400" y="3733800"/>
            <a:chExt cx="3091241" cy="2121932"/>
          </a:xfrm>
        </p:grpSpPr>
        <p:grpSp>
          <p:nvGrpSpPr>
            <p:cNvPr id="16" name="Group 64"/>
            <p:cNvGrpSpPr/>
            <p:nvPr/>
          </p:nvGrpSpPr>
          <p:grpSpPr>
            <a:xfrm>
              <a:off x="5105402" y="3733800"/>
              <a:ext cx="3048001" cy="152400"/>
              <a:chOff x="990602" y="2590800"/>
              <a:chExt cx="4712576" cy="233083"/>
            </a:xfrm>
          </p:grpSpPr>
          <p:grpSp>
            <p:nvGrpSpPr>
              <p:cNvPr id="29" name="Group 22"/>
              <p:cNvGrpSpPr/>
              <p:nvPr/>
            </p:nvGrpSpPr>
            <p:grpSpPr>
              <a:xfrm>
                <a:off x="990602" y="2590800"/>
                <a:ext cx="3048003" cy="228600"/>
                <a:chOff x="3505200" y="533400"/>
                <a:chExt cx="4875039" cy="304808"/>
              </a:xfrm>
            </p:grpSpPr>
            <p:grpSp>
              <p:nvGrpSpPr>
                <p:cNvPr id="40" name="Group 129"/>
                <p:cNvGrpSpPr/>
                <p:nvPr/>
              </p:nvGrpSpPr>
              <p:grpSpPr>
                <a:xfrm>
                  <a:off x="35052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51" name="Group 13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4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Group 13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Group 13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" name="Group 139"/>
                <p:cNvGrpSpPr/>
                <p:nvPr/>
              </p:nvGrpSpPr>
              <p:grpSpPr>
                <a:xfrm>
                  <a:off x="62484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42" name="Group 14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9" name="Straight Connector 3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3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14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3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14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" name="Group 129"/>
              <p:cNvGrpSpPr/>
              <p:nvPr/>
            </p:nvGrpSpPr>
            <p:grpSpPr>
              <a:xfrm>
                <a:off x="4370296" y="2595283"/>
                <a:ext cx="1332882" cy="228600"/>
                <a:chOff x="3506961" y="1447792"/>
                <a:chExt cx="2131839" cy="304808"/>
              </a:xfrm>
            </p:grpSpPr>
            <p:grpSp>
              <p:nvGrpSpPr>
                <p:cNvPr id="31" name="Group 130"/>
                <p:cNvGrpSpPr/>
                <p:nvPr/>
              </p:nvGrpSpPr>
              <p:grpSpPr>
                <a:xfrm>
                  <a:off x="3506961" y="1447792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131"/>
                <p:cNvGrpSpPr/>
                <p:nvPr/>
              </p:nvGrpSpPr>
              <p:grpSpPr>
                <a:xfrm>
                  <a:off x="44196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132"/>
                <p:cNvGrpSpPr/>
                <p:nvPr/>
              </p:nvGrpSpPr>
              <p:grpSpPr>
                <a:xfrm>
                  <a:off x="53340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4" name="Straight Connector 33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3" name="Group 62"/>
            <p:cNvGrpSpPr/>
            <p:nvPr/>
          </p:nvGrpSpPr>
          <p:grpSpPr>
            <a:xfrm>
              <a:off x="5110163" y="4605341"/>
              <a:ext cx="3086478" cy="157155"/>
              <a:chOff x="5110163" y="4605341"/>
              <a:chExt cx="3086478" cy="157155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17" name="Group 79"/>
              <p:cNvGrpSpPr/>
              <p:nvPr/>
            </p:nvGrpSpPr>
            <p:grpSpPr>
              <a:xfrm>
                <a:off x="5110163" y="4610096"/>
                <a:ext cx="881441" cy="152400"/>
                <a:chOff x="842963" y="3467096"/>
                <a:chExt cx="881441" cy="152400"/>
              </a:xfrm>
              <a:grpFill/>
            </p:grpSpPr>
            <p:sp>
              <p:nvSpPr>
                <p:cNvPr id="26" name="Oval 25"/>
                <p:cNvSpPr/>
                <p:nvPr/>
              </p:nvSpPr>
              <p:spPr>
                <a:xfrm>
                  <a:off x="842963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217194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577581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80"/>
              <p:cNvGrpSpPr/>
              <p:nvPr/>
            </p:nvGrpSpPr>
            <p:grpSpPr>
              <a:xfrm>
                <a:off x="6205533" y="4605341"/>
                <a:ext cx="881441" cy="152400"/>
                <a:chOff x="842963" y="3467096"/>
                <a:chExt cx="881441" cy="152400"/>
              </a:xfrm>
              <a:grpFill/>
            </p:grpSpPr>
            <p:sp>
              <p:nvSpPr>
                <p:cNvPr id="23" name="Oval 22"/>
                <p:cNvSpPr/>
                <p:nvPr/>
              </p:nvSpPr>
              <p:spPr>
                <a:xfrm>
                  <a:off x="842963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217194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577581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84"/>
              <p:cNvGrpSpPr/>
              <p:nvPr/>
            </p:nvGrpSpPr>
            <p:grpSpPr>
              <a:xfrm>
                <a:off x="7315200" y="4610096"/>
                <a:ext cx="881441" cy="152400"/>
                <a:chOff x="842963" y="3467096"/>
                <a:chExt cx="881441" cy="152400"/>
              </a:xfrm>
              <a:grpFill/>
            </p:grpSpPr>
            <p:sp>
              <p:nvSpPr>
                <p:cNvPr id="20" name="Oval 19"/>
                <p:cNvSpPr/>
                <p:nvPr/>
              </p:nvSpPr>
              <p:spPr>
                <a:xfrm>
                  <a:off x="842963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217194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577581" y="3467096"/>
                  <a:ext cx="146823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5791200" y="4343400"/>
              <a:ext cx="17526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5105400" y="4494211"/>
              <a:ext cx="2971800" cy="1588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5105401" y="4267200"/>
              <a:ext cx="2971800" cy="1588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5105401" y="4038600"/>
              <a:ext cx="2971800" cy="1588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105400" y="5486400"/>
              <a:ext cx="3065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rectangular path of integration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5342965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094" y="2747684"/>
            <a:ext cx="6983506" cy="3348316"/>
          </a:xfrm>
        </p:spPr>
        <p:txBody>
          <a:bodyPr>
            <a:normAutofit/>
          </a:bodyPr>
          <a:lstStyle/>
          <a:p>
            <a:r>
              <a:rPr lang="en-US" dirty="0"/>
              <a:t>Forces between currents</a:t>
            </a:r>
          </a:p>
          <a:p>
            <a:r>
              <a:rPr lang="en-US" dirty="0"/>
              <a:t>Ampère’s Law</a:t>
            </a:r>
          </a:p>
          <a:p>
            <a:r>
              <a:rPr lang="en-US" dirty="0"/>
              <a:t>Fields inside wire and solenoid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Magnetic Field from a Current in a Long Straight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5715000" cy="4800600"/>
          </a:xfrm>
        </p:spPr>
        <p:txBody>
          <a:bodyPr>
            <a:normAutofit/>
          </a:bodyPr>
          <a:lstStyle/>
          <a:p>
            <a:r>
              <a:rPr lang="en-US"/>
              <a:t>The lines of magnetic force are circles around the wire, direction determined by the right hand rule.</a:t>
            </a:r>
          </a:p>
          <a:p>
            <a:r>
              <a:rPr lang="en-US"/>
              <a:t>From experiment, the field strength is proportional to the current, and </a:t>
            </a:r>
            <a:r>
              <a:rPr lang="en-US" i="1"/>
              <a:t>inversely</a:t>
            </a:r>
            <a:r>
              <a:rPr lang="en-US"/>
              <a:t> proportional to distance from the wire:</a:t>
            </a:r>
          </a:p>
          <a:p>
            <a:endParaRPr lang="en-US"/>
          </a:p>
          <a:p>
            <a:pPr>
              <a:buNone/>
            </a:pPr>
            <a:endParaRPr lang="en-US"/>
          </a:p>
        </p:txBody>
      </p:sp>
      <p:pic>
        <p:nvPicPr>
          <p:cNvPr id="5122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8498" y="1828800"/>
            <a:ext cx="28807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3375" y="5257800"/>
          <a:ext cx="502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2361960" imgH="393480" progId="Equation.DSMT4">
                  <p:embed/>
                </p:oleObj>
              </mc:Choice>
              <mc:Fallback>
                <p:oleObj name="Equation" r:id="rId6" imgW="23619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5257800"/>
                        <a:ext cx="502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5181600"/>
            <a:ext cx="52578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24639" y="5295089"/>
            <a:ext cx="2895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</a:t>
            </a:r>
            <a:r>
              <a:rPr lang="en-US" dirty="0">
                <a:sym typeface="Symbol"/>
              </a:rPr>
              <a:t> is put in to make some later formulas simpler!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572000" cy="5211763"/>
          </a:xfrm>
        </p:spPr>
        <p:txBody>
          <a:bodyPr>
            <a:normAutofit/>
          </a:bodyPr>
          <a:lstStyle/>
          <a:p>
            <a:r>
              <a:rPr lang="en-US"/>
              <a:t>Currents flow in the same direction in parallel wires.</a:t>
            </a:r>
          </a:p>
          <a:p>
            <a:r>
              <a:rPr lang="en-US"/>
              <a:t>Do the wires</a:t>
            </a:r>
          </a:p>
          <a:p>
            <a:pPr marL="514350" indent="-514350">
              <a:buAutoNum type="alphaUcPeriod"/>
            </a:pPr>
            <a:r>
              <a:rPr lang="en-US"/>
              <a:t>Repel each other?</a:t>
            </a:r>
          </a:p>
          <a:p>
            <a:pPr marL="514350" indent="-514350">
              <a:buAutoNum type="alphaUcPeriod"/>
            </a:pPr>
            <a:r>
              <a:rPr lang="en-US"/>
              <a:t>Attract each other?</a:t>
            </a:r>
          </a:p>
          <a:p>
            <a:pPr marL="514350" indent="-514350">
              <a:buAutoNum type="alphaUcPeriod"/>
            </a:pPr>
            <a:r>
              <a:rPr lang="en-US"/>
              <a:t>Neither attract nor repel?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266329" y="1676400"/>
            <a:ext cx="2725271" cy="4660852"/>
            <a:chOff x="5665694" y="1676400"/>
            <a:chExt cx="2725271" cy="4660852"/>
          </a:xfrm>
        </p:grpSpPr>
        <p:sp>
          <p:nvSpPr>
            <p:cNvPr id="16" name="Rectangle 2"/>
            <p:cNvSpPr/>
            <p:nvPr/>
          </p:nvSpPr>
          <p:spPr>
            <a:xfrm>
              <a:off x="6046694" y="1917652"/>
              <a:ext cx="152400" cy="4419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05322" y="2128322"/>
              <a:ext cx="162278" cy="419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01753" y="3585088"/>
              <a:ext cx="162278" cy="6947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15200" y="4956688"/>
              <a:ext cx="162278" cy="6947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886341" y="2170906"/>
              <a:ext cx="990600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614941" y="2183558"/>
              <a:ext cx="990600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476565" y="184224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5694" y="187362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Force Between Parallel 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572000" cy="5211763"/>
          </a:xfrm>
        </p:spPr>
        <p:txBody>
          <a:bodyPr>
            <a:normAutofit/>
          </a:bodyPr>
          <a:lstStyle/>
          <a:p>
            <a:r>
              <a:rPr lang="en-US"/>
              <a:t>The field from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/>
              <a:t>1</a:t>
            </a:r>
            <a:r>
              <a:rPr lang="en-US"/>
              <a:t> is</a:t>
            </a:r>
          </a:p>
          <a:p>
            <a:pPr>
              <a:buNone/>
            </a:pPr>
            <a:r>
              <a:rPr lang="en-US"/>
              <a:t>                   , circling the wire, </a:t>
            </a:r>
          </a:p>
          <a:p>
            <a:pPr>
              <a:buNone/>
            </a:pPr>
            <a:r>
              <a:rPr lang="en-US"/>
              <a:t>    and the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/>
              <a:t>2</a:t>
            </a:r>
            <a:r>
              <a:rPr lang="en-US"/>
              <a:t> will feel a force               per length </a:t>
            </a:r>
            <a:r>
              <a:rPr lang="en-US">
                <a:solidFill>
                  <a:srgbClr val="FFFF00"/>
                </a:solidFill>
                <a:sym typeface="MT Extra"/>
              </a:rPr>
              <a:t></a:t>
            </a:r>
            <a:r>
              <a:rPr lang="en-US" i="1"/>
              <a:t>, </a:t>
            </a:r>
            <a:r>
              <a:rPr lang="en-US"/>
              <a:t>so the force </a:t>
            </a:r>
            <a:r>
              <a:rPr lang="en-US">
                <a:solidFill>
                  <a:srgbClr val="FFFF00"/>
                </a:solidFill>
              </a:rPr>
              <a:t>per meter</a:t>
            </a:r>
            <a:r>
              <a:rPr lang="en-US"/>
              <a:t> on wire 2 is</a:t>
            </a:r>
          </a:p>
          <a:p>
            <a:pPr>
              <a:buNone/>
            </a:pPr>
            <a:endParaRPr lang="en-US" sz="1400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 towards wire 1, and wire 1 will  feel the opposite force.</a:t>
            </a:r>
          </a:p>
          <a:p>
            <a:r>
              <a:rPr lang="en-US" u="sng">
                <a:solidFill>
                  <a:srgbClr val="FF0000"/>
                </a:solidFill>
              </a:rPr>
              <a:t>Like currents attract.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5694" y="1676400"/>
            <a:ext cx="2868706" cy="4660852"/>
            <a:chOff x="3048000" y="533400"/>
            <a:chExt cx="2868706" cy="4660852"/>
          </a:xfrm>
        </p:grpSpPr>
        <p:grpSp>
          <p:nvGrpSpPr>
            <p:cNvPr id="6" name="Group 63"/>
            <p:cNvGrpSpPr/>
            <p:nvPr/>
          </p:nvGrpSpPr>
          <p:grpSpPr>
            <a:xfrm>
              <a:off x="3429000" y="533400"/>
              <a:ext cx="2487706" cy="4660852"/>
              <a:chOff x="3379694" y="520748"/>
              <a:chExt cx="2487706" cy="4660852"/>
            </a:xfrm>
          </p:grpSpPr>
          <p:grpSp>
            <p:nvGrpSpPr>
              <p:cNvPr id="9" name="Group 58"/>
              <p:cNvGrpSpPr/>
              <p:nvPr/>
            </p:nvGrpSpPr>
            <p:grpSpPr>
              <a:xfrm>
                <a:off x="3379694" y="520748"/>
                <a:ext cx="2487706" cy="4660852"/>
                <a:chOff x="3379694" y="520748"/>
                <a:chExt cx="2487706" cy="4660852"/>
              </a:xfrm>
            </p:grpSpPr>
            <p:sp>
              <p:nvSpPr>
                <p:cNvPr id="16" name="Rectangle 2"/>
                <p:cNvSpPr/>
                <p:nvPr/>
              </p:nvSpPr>
              <p:spPr>
                <a:xfrm>
                  <a:off x="3379694" y="762000"/>
                  <a:ext cx="152400" cy="44196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53"/>
                <p:cNvGrpSpPr/>
                <p:nvPr/>
              </p:nvGrpSpPr>
              <p:grpSpPr>
                <a:xfrm>
                  <a:off x="3581400" y="762000"/>
                  <a:ext cx="2286000" cy="4401670"/>
                  <a:chOff x="3581400" y="762000"/>
                  <a:chExt cx="2286000" cy="440167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4638322" y="972670"/>
                    <a:ext cx="162278" cy="4191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32"/>
                  <p:cNvGrpSpPr/>
                  <p:nvPr/>
                </p:nvGrpSpPr>
                <p:grpSpPr>
                  <a:xfrm>
                    <a:off x="3581400" y="762000"/>
                    <a:ext cx="2277035" cy="1550894"/>
                    <a:chOff x="3581400" y="762000"/>
                    <a:chExt cx="2277035" cy="1550894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258236" y="1537447"/>
                      <a:ext cx="914400" cy="381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3953436" y="1398494"/>
                      <a:ext cx="1524000" cy="66787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3581400" y="1160930"/>
                      <a:ext cx="2277035" cy="115196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" name="Straight Arrow Connector 26"/>
                    <p:cNvCxnSpPr/>
                    <p:nvPr/>
                  </p:nvCxnSpPr>
                  <p:spPr>
                    <a:xfrm>
                      <a:off x="3810000" y="2079812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>
                      <a:off x="4096871" y="1931894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/>
                    <p:cNvCxnSpPr/>
                    <p:nvPr/>
                  </p:nvCxnSpPr>
                  <p:spPr>
                    <a:xfrm>
                      <a:off x="4320988" y="1815353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4446494" y="1613647"/>
                      <a:ext cx="533400" cy="2286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4633840" y="762000"/>
                      <a:ext cx="162278" cy="914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" name="Oval 21"/>
                  <p:cNvSpPr/>
                  <p:nvPr/>
                </p:nvSpPr>
                <p:spPr>
                  <a:xfrm>
                    <a:off x="4258236" y="2900083"/>
                    <a:ext cx="914400" cy="381000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953436" y="2761130"/>
                    <a:ext cx="1524000" cy="66787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581400" y="2523566"/>
                    <a:ext cx="2277035" cy="1151964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3810000" y="3442448"/>
                    <a:ext cx="152400" cy="76200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20000"/>
                        <a:lumOff val="8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4096871" y="3294530"/>
                    <a:ext cx="152400" cy="76200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20000"/>
                        <a:lumOff val="8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4320988" y="3177989"/>
                    <a:ext cx="152400" cy="76200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20000"/>
                        <a:lumOff val="8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Oval 27"/>
                  <p:cNvSpPr/>
                  <p:nvPr/>
                </p:nvSpPr>
                <p:spPr>
                  <a:xfrm>
                    <a:off x="4446494" y="2976283"/>
                    <a:ext cx="533400" cy="228600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634753" y="2429436"/>
                    <a:ext cx="162278" cy="69476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" name="Group 42"/>
                  <p:cNvGrpSpPr/>
                  <p:nvPr/>
                </p:nvGrpSpPr>
                <p:grpSpPr>
                  <a:xfrm>
                    <a:off x="3590365" y="3886201"/>
                    <a:ext cx="2277035" cy="1151964"/>
                    <a:chOff x="3581400" y="1160930"/>
                    <a:chExt cx="2277035" cy="1151964"/>
                  </a:xfrm>
                </p:grpSpPr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4258236" y="1537447"/>
                      <a:ext cx="914400" cy="3810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53436" y="1398494"/>
                      <a:ext cx="1524000" cy="66787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3581400" y="1160930"/>
                      <a:ext cx="2277035" cy="115196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>
                      <a:off x="3810000" y="2079812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>
                      <a:off x="4096871" y="1931894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>
                      <a:off x="4320988" y="1815353"/>
                      <a:ext cx="152400" cy="7620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446494" y="1613647"/>
                      <a:ext cx="533400" cy="2286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Rectangle 30"/>
                  <p:cNvSpPr/>
                  <p:nvPr/>
                </p:nvSpPr>
                <p:spPr>
                  <a:xfrm>
                    <a:off x="4648200" y="3801036"/>
                    <a:ext cx="162278" cy="69476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/>
                <p:nvPr/>
              </p:nvCxnSpPr>
              <p:spPr>
                <a:xfrm rot="5400000" flipH="1" flipV="1">
                  <a:off x="4219341" y="1015254"/>
                  <a:ext cx="990600" cy="1588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 flipH="1" flipV="1">
                  <a:off x="2947941" y="1027906"/>
                  <a:ext cx="990600" cy="1588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3527612" y="267596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4110318" y="2680447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4101353" y="990600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4123765" y="4226858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527612" y="990600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532094" y="42403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858871" y="69924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73062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87072" y="1855694"/>
          <a:ext cx="1233081" cy="73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660240" imgH="393480" progId="Equation.DSMT4">
                  <p:embed/>
                </p:oleObj>
              </mc:Choice>
              <mc:Fallback>
                <p:oleObj name="Equation" r:id="rId4" imgW="6602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72" y="1855694"/>
                        <a:ext cx="1233081" cy="735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685365" y="2895600"/>
          <a:ext cx="1066800" cy="59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365" y="2895600"/>
                        <a:ext cx="1066800" cy="592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045447" y="4164106"/>
          <a:ext cx="1701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447" y="4164106"/>
                        <a:ext cx="17018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6172200" y="6629400"/>
            <a:ext cx="1219200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06988" y="6243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Definition of the Ampère and Coulomb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/>
              <a:t>In the formula for the attraction between long parallel wires carrying steady currents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   the constant </a:t>
            </a:r>
            <a:r>
              <a:rPr lang="en-US" i="1">
                <a:solidFill>
                  <a:srgbClr val="FFFF00"/>
                </a:solidFill>
                <a:sym typeface="Symbol"/>
              </a:rPr>
              <a:t></a:t>
            </a:r>
            <a:r>
              <a:rPr lang="en-US" baseline="-25000">
                <a:solidFill>
                  <a:srgbClr val="FFFF00"/>
                </a:solidFill>
                <a:sym typeface="Symbol"/>
              </a:rPr>
              <a:t>0</a:t>
            </a:r>
            <a:r>
              <a:rPr lang="en-US">
                <a:sym typeface="Symbol"/>
              </a:rPr>
              <a:t> </a:t>
            </a:r>
            <a:r>
              <a:rPr lang="en-US"/>
              <a:t>has </a:t>
            </a:r>
            <a:r>
              <a:rPr lang="en-US" u="sng">
                <a:solidFill>
                  <a:srgbClr val="FFFF00"/>
                </a:solidFill>
              </a:rPr>
              <a:t>precisely</a:t>
            </a:r>
            <a:r>
              <a:rPr lang="en-US"/>
              <a:t> the value              .  </a:t>
            </a:r>
          </a:p>
          <a:p>
            <a:r>
              <a:rPr lang="en-US"/>
              <a:t>Fixing </a:t>
            </a:r>
            <a:r>
              <a:rPr lang="en-US" i="1">
                <a:solidFill>
                  <a:srgbClr val="FFFF00"/>
                </a:solidFill>
                <a:sym typeface="Symbol"/>
              </a:rPr>
              <a:t></a:t>
            </a:r>
            <a:r>
              <a:rPr lang="en-US" baseline="-25000">
                <a:solidFill>
                  <a:srgbClr val="FFFF00"/>
                </a:solidFill>
                <a:sym typeface="Symbol"/>
              </a:rPr>
              <a:t>0</a:t>
            </a:r>
            <a:r>
              <a:rPr lang="en-US">
                <a:sym typeface="Symbol"/>
              </a:rPr>
              <a:t> </a:t>
            </a:r>
            <a:r>
              <a:rPr lang="en-US" u="sng">
                <a:sym typeface="Symbol"/>
              </a:rPr>
              <a:t>defines</a:t>
            </a:r>
            <a:r>
              <a:rPr lang="en-US">
                <a:sym typeface="Symbol"/>
              </a:rPr>
              <a:t> the unit of current, the </a:t>
            </a:r>
            <a:r>
              <a:rPr lang="en-US">
                <a:solidFill>
                  <a:srgbClr val="FFFF00"/>
                </a:solidFill>
                <a:sym typeface="Symbol"/>
              </a:rPr>
              <a:t>ampère</a:t>
            </a:r>
            <a:r>
              <a:rPr lang="en-US">
                <a:sym typeface="Symbol"/>
              </a:rPr>
              <a:t>, as that current which in a long wire one meter away from an equal current feels a force of </a:t>
            </a:r>
            <a:r>
              <a:rPr lang="en-US" i="1">
                <a:solidFill>
                  <a:srgbClr val="FFFF00"/>
                </a:solidFill>
                <a:sym typeface="Symbol"/>
              </a:rPr>
              <a:t></a:t>
            </a:r>
            <a:r>
              <a:rPr lang="en-US" baseline="-25000">
                <a:solidFill>
                  <a:srgbClr val="FFFF00"/>
                </a:solidFill>
                <a:sym typeface="Symbol"/>
              </a:rPr>
              <a:t>0</a:t>
            </a:r>
            <a:r>
              <a:rPr lang="en-US">
                <a:solidFill>
                  <a:srgbClr val="FFFF00"/>
                </a:solidFill>
                <a:sym typeface="Symbol"/>
              </a:rPr>
              <a:t>/2</a:t>
            </a:r>
            <a:r>
              <a:rPr lang="en-US" i="1">
                <a:solidFill>
                  <a:srgbClr val="FFFF00"/>
                </a:solidFill>
                <a:sym typeface="Symbol"/>
              </a:rPr>
              <a:t></a:t>
            </a:r>
            <a:r>
              <a:rPr lang="en-US">
                <a:solidFill>
                  <a:srgbClr val="FFFF00"/>
                </a:solidFill>
                <a:sym typeface="Symbol"/>
              </a:rPr>
              <a:t> </a:t>
            </a:r>
            <a:r>
              <a:rPr lang="en-US">
                <a:sym typeface="Symbol"/>
              </a:rPr>
              <a:t>N/m—and </a:t>
            </a:r>
            <a:r>
              <a:rPr lang="en-US">
                <a:solidFill>
                  <a:srgbClr val="FFFF00"/>
                </a:solidFill>
                <a:sym typeface="Symbol"/>
              </a:rPr>
              <a:t>1 amp = 1 coulomb/sec</a:t>
            </a:r>
            <a:r>
              <a:rPr lang="en-US">
                <a:sym typeface="Symbol"/>
              </a:rPr>
              <a:t>.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66247" y="2716306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247" y="2716306"/>
                        <a:ext cx="213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61094" y="3844365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094" y="3844365"/>
                        <a:ext cx="1460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09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Like Currents Attracting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5029200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i="1"/>
          </a:p>
          <a:p>
            <a:endParaRPr lang="en-US"/>
          </a:p>
          <a:p>
            <a:r>
              <a:rPr lang="en-US"/>
              <a:t>The picture on the left is of a copper pipe used as a lightning conductor—after it conducted.  The parallel currents all attracted each other.</a:t>
            </a:r>
          </a:p>
          <a:p>
            <a:r>
              <a:rPr lang="en-US"/>
              <a:t>On the right, an intense current is sent through a plasma—the self compression generates intense heat.  The hope is to induce thermonuclear fusion.</a:t>
            </a:r>
          </a:p>
        </p:txBody>
      </p:sp>
      <p:pic>
        <p:nvPicPr>
          <p:cNvPr id="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541" y="1266597"/>
            <a:ext cx="874059" cy="28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77473"/>
            <a:ext cx="5173401" cy="27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Magnetic Field Lines for Parallel 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89" y="1447800"/>
            <a:ext cx="4975412" cy="5105400"/>
          </a:xfrm>
        </p:spPr>
        <p:txBody>
          <a:bodyPr>
            <a:normAutofit/>
          </a:bodyPr>
          <a:lstStyle/>
          <a:p>
            <a:r>
              <a:rPr lang="en-US"/>
              <a:t>The magnetic field at a point is the vector sum of the two fields circling the wires.</a:t>
            </a:r>
          </a:p>
          <a:p>
            <a:r>
              <a:rPr lang="en-US"/>
              <a:t>For equal magnitude currents, the field lines are as shown.</a:t>
            </a:r>
          </a:p>
          <a:p>
            <a:r>
              <a:rPr lang="en-US"/>
              <a:t>Faraday visualized the lines as elastic, trying to minimize their length, and also repelling each other sideways.  This helps see how likes attract, opposite currents repel. </a:t>
            </a: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235" y="4343400"/>
            <a:ext cx="33617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794" y="1824317"/>
            <a:ext cx="3314453" cy="204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32929" y="389068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Currents in same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40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Currents in opposite 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5694" y="14253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Interactive animation </a:t>
            </a:r>
            <a:r>
              <a:rPr lang="en-US" dirty="0">
                <a:solidFill>
                  <a:srgbClr val="FFFF00"/>
                </a:solidFill>
                <a:hlinkClick r:id="rId6"/>
              </a:rPr>
              <a:t>here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Magnetohydrodynamic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77" y="1546412"/>
            <a:ext cx="4495800" cy="5105400"/>
          </a:xfrm>
        </p:spPr>
        <p:txBody>
          <a:bodyPr>
            <a:normAutofit lnSpcReduction="10000"/>
          </a:bodyPr>
          <a:lstStyle/>
          <a:p>
            <a:r>
              <a:rPr lang="en-US"/>
              <a:t>Seawater conducts electricity: the idea behind the </a:t>
            </a:r>
            <a:r>
              <a:rPr lang="en-US">
                <a:hlinkClick r:id="rId3"/>
              </a:rPr>
              <a:t>Red October</a:t>
            </a:r>
            <a:r>
              <a:rPr lang="en-US"/>
              <a:t> silent drive was that an electric current through seawater, with a perpendicular magnetic field, would drive the water in the direction perpendicular to both, moving the water with no vibration…but the fluid flow has stability problems, little progress so far...</a:t>
            </a:r>
          </a:p>
        </p:txBody>
      </p:sp>
      <p:pic>
        <p:nvPicPr>
          <p:cNvPr id="4098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1177" y="3581400"/>
            <a:ext cx="38818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68"/>
          <p:cNvGrpSpPr/>
          <p:nvPr/>
        </p:nvGrpSpPr>
        <p:grpSpPr>
          <a:xfrm>
            <a:off x="5791200" y="1613646"/>
            <a:ext cx="2913530" cy="1631577"/>
            <a:chOff x="5791200" y="1492623"/>
            <a:chExt cx="2913530" cy="1631577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0" y="1600192"/>
              <a:ext cx="1219200" cy="1524008"/>
              <a:chOff x="3505200" y="533400"/>
              <a:chExt cx="2133600" cy="2133608"/>
            </a:xfrm>
          </p:grpSpPr>
          <p:grpSp>
            <p:nvGrpSpPr>
              <p:cNvPr id="7" name="Group 14"/>
              <p:cNvGrpSpPr/>
              <p:nvPr/>
            </p:nvGrpSpPr>
            <p:grpSpPr>
              <a:xfrm>
                <a:off x="3506961" y="1447792"/>
                <a:ext cx="2131839" cy="304808"/>
                <a:chOff x="3506961" y="1447792"/>
                <a:chExt cx="2131839" cy="304808"/>
              </a:xfrm>
            </p:grpSpPr>
            <p:grpSp>
              <p:nvGrpSpPr>
                <p:cNvPr id="28" name="Group 7"/>
                <p:cNvGrpSpPr/>
                <p:nvPr/>
              </p:nvGrpSpPr>
              <p:grpSpPr>
                <a:xfrm>
                  <a:off x="3506961" y="1447792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5" name="Straight Connector 4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5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8"/>
                <p:cNvGrpSpPr/>
                <p:nvPr/>
              </p:nvGrpSpPr>
              <p:grpSpPr>
                <a:xfrm>
                  <a:off x="44196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11"/>
                <p:cNvGrpSpPr/>
                <p:nvPr/>
              </p:nvGrpSpPr>
              <p:grpSpPr>
                <a:xfrm>
                  <a:off x="53340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15"/>
              <p:cNvGrpSpPr/>
              <p:nvPr/>
            </p:nvGrpSpPr>
            <p:grpSpPr>
              <a:xfrm>
                <a:off x="3505200" y="2362200"/>
                <a:ext cx="2131839" cy="304808"/>
                <a:chOff x="3506961" y="1447792"/>
                <a:chExt cx="2131839" cy="304808"/>
              </a:xfrm>
            </p:grpSpPr>
            <p:grpSp>
              <p:nvGrpSpPr>
                <p:cNvPr id="19" name="Group 16"/>
                <p:cNvGrpSpPr/>
                <p:nvPr/>
              </p:nvGrpSpPr>
              <p:grpSpPr>
                <a:xfrm>
                  <a:off x="3506961" y="1447792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7"/>
                <p:cNvGrpSpPr/>
                <p:nvPr/>
              </p:nvGrpSpPr>
              <p:grpSpPr>
                <a:xfrm>
                  <a:off x="44196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18"/>
                <p:cNvGrpSpPr/>
                <p:nvPr/>
              </p:nvGrpSpPr>
              <p:grpSpPr>
                <a:xfrm>
                  <a:off x="53340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129"/>
              <p:cNvGrpSpPr/>
              <p:nvPr/>
            </p:nvGrpSpPr>
            <p:grpSpPr>
              <a:xfrm>
                <a:off x="3505200" y="533400"/>
                <a:ext cx="2131839" cy="304808"/>
                <a:chOff x="3506961" y="1447792"/>
                <a:chExt cx="2131839" cy="304808"/>
              </a:xfrm>
            </p:grpSpPr>
            <p:grpSp>
              <p:nvGrpSpPr>
                <p:cNvPr id="10" name="Group 130"/>
                <p:cNvGrpSpPr/>
                <p:nvPr/>
              </p:nvGrpSpPr>
              <p:grpSpPr>
                <a:xfrm>
                  <a:off x="3506961" y="1447792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31"/>
                <p:cNvGrpSpPr/>
                <p:nvPr/>
              </p:nvGrpSpPr>
              <p:grpSpPr>
                <a:xfrm>
                  <a:off x="44196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32"/>
                <p:cNvGrpSpPr/>
                <p:nvPr/>
              </p:nvGrpSpPr>
              <p:grpSpPr>
                <a:xfrm>
                  <a:off x="5334000" y="1447800"/>
                  <a:ext cx="304800" cy="304800"/>
                  <a:chOff x="3502198" y="1524000"/>
                  <a:chExt cx="304800" cy="3048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 rot="2700000">
                    <a:off x="3505200" y="16764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8100000">
                    <a:off x="3502198" y="1669868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7" name="Rectangle 36"/>
            <p:cNvSpPr/>
            <p:nvPr/>
          </p:nvSpPr>
          <p:spPr>
            <a:xfrm>
              <a:off x="5791200" y="1712259"/>
              <a:ext cx="228600" cy="1219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91400" y="1676400"/>
              <a:ext cx="228600" cy="1219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94294" y="1523999"/>
              <a:ext cx="2335306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7393641" y="2974042"/>
              <a:ext cx="2286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380000" flipV="1">
              <a:off x="8007723" y="2866464"/>
              <a:ext cx="470647" cy="2689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7754471" y="1976718"/>
              <a:ext cx="92336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5793441" y="1606923"/>
              <a:ext cx="22860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481047" y="3097306"/>
              <a:ext cx="74855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888941" y="262217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790330" y="246977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172200" y="2057400"/>
              <a:ext cx="990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172200" y="2667000"/>
              <a:ext cx="990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33926</TotalTime>
  <Words>991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MT Extra</vt:lpstr>
      <vt:lpstr>Calibri</vt:lpstr>
      <vt:lpstr>Arial</vt:lpstr>
      <vt:lpstr>Symbol</vt:lpstr>
      <vt:lpstr>Office Theme</vt:lpstr>
      <vt:lpstr>Equation</vt:lpstr>
      <vt:lpstr>Sources of Magnetic Field I </vt:lpstr>
      <vt:lpstr>Today’s Topics</vt:lpstr>
      <vt:lpstr>Magnetic Field from a Current in a Long Straight Wire</vt:lpstr>
      <vt:lpstr>Clicker Question</vt:lpstr>
      <vt:lpstr>Force Between Parallel Wires</vt:lpstr>
      <vt:lpstr>Definition of the Ampère and Coulomb</vt:lpstr>
      <vt:lpstr>Like Currents Attracting</vt:lpstr>
      <vt:lpstr>Magnetic Field Lines for Parallel Wires</vt:lpstr>
      <vt:lpstr>Magnetohydrodynamic Drive</vt:lpstr>
      <vt:lpstr>Clicker Question</vt:lpstr>
      <vt:lpstr>Clicker Answer</vt:lpstr>
      <vt:lpstr>Introducing Ampère’s Law</vt:lpstr>
      <vt:lpstr>Introducing Ampère’s Law</vt:lpstr>
      <vt:lpstr>Ampère’s Law: General Path of Integration</vt:lpstr>
      <vt:lpstr>Ampère’s Law: General Case</vt:lpstr>
      <vt:lpstr>Field Inside a Wire</vt:lpstr>
      <vt:lpstr>Field Inside a Wire</vt:lpstr>
      <vt:lpstr>Magnetic Field  Inside a Solenoid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Sources</dc:title>
  <dc:creator>Michael</dc:creator>
  <cp:lastModifiedBy>Fowler, Michael (mf1i)</cp:lastModifiedBy>
  <cp:revision>542</cp:revision>
  <dcterms:created xsi:type="dcterms:W3CDTF">2010-01-07T20:15:09Z</dcterms:created>
  <dcterms:modified xsi:type="dcterms:W3CDTF">2021-05-04T18:00:34Z</dcterms:modified>
</cp:coreProperties>
</file>