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88" r:id="rId3"/>
    <p:sldId id="289" r:id="rId4"/>
    <p:sldId id="297" r:id="rId5"/>
    <p:sldId id="298" r:id="rId6"/>
    <p:sldId id="299" r:id="rId7"/>
    <p:sldId id="300" r:id="rId8"/>
    <p:sldId id="307" r:id="rId9"/>
    <p:sldId id="308" r:id="rId10"/>
    <p:sldId id="309" r:id="rId11"/>
    <p:sldId id="310" r:id="rId12"/>
    <p:sldId id="311" r:id="rId13"/>
    <p:sldId id="318" r:id="rId14"/>
    <p:sldId id="319" r:id="rId15"/>
    <p:sldId id="320" r:id="rId16"/>
    <p:sldId id="328" r:id="rId17"/>
    <p:sldId id="329" r:id="rId18"/>
    <p:sldId id="327" r:id="rId19"/>
    <p:sldId id="332" r:id="rId20"/>
    <p:sldId id="333" r:id="rId21"/>
    <p:sldId id="334" r:id="rId22"/>
    <p:sldId id="33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33" autoAdjust="0"/>
  </p:normalViewPr>
  <p:slideViewPr>
    <p:cSldViewPr>
      <p:cViewPr varScale="1">
        <p:scale>
          <a:sx n="51" d="100"/>
          <a:sy n="51" d="100"/>
        </p:scale>
        <p:origin x="1387"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image" Target="../media/image29.wmf"/><Relationship Id="rId7" Type="http://schemas.openxmlformats.org/officeDocument/2006/relationships/image" Target="../media/image38.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0.wmf"/><Relationship Id="rId9" Type="http://schemas.openxmlformats.org/officeDocument/2006/relationships/image" Target="../media/image4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image" Target="../media/image45.wmf"/><Relationship Id="rId7" Type="http://schemas.openxmlformats.org/officeDocument/2006/relationships/image" Target="../media/image36.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35.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image" Target="../media/image29.wmf"/><Relationship Id="rId7" Type="http://schemas.openxmlformats.org/officeDocument/2006/relationships/image" Target="../media/image49.wmf"/><Relationship Id="rId2" Type="http://schemas.openxmlformats.org/officeDocument/2006/relationships/image" Target="../media/image35.wmf"/><Relationship Id="rId1" Type="http://schemas.openxmlformats.org/officeDocument/2006/relationships/image" Target="../media/image47.wmf"/><Relationship Id="rId6" Type="http://schemas.openxmlformats.org/officeDocument/2006/relationships/image" Target="../media/image48.wmf"/><Relationship Id="rId5" Type="http://schemas.openxmlformats.org/officeDocument/2006/relationships/image" Target="../media/image36.wmf"/><Relationship Id="rId10" Type="http://schemas.openxmlformats.org/officeDocument/2006/relationships/image" Target="../media/image52.wmf"/><Relationship Id="rId4" Type="http://schemas.openxmlformats.org/officeDocument/2006/relationships/image" Target="../media/image30.wmf"/><Relationship Id="rId9" Type="http://schemas.openxmlformats.org/officeDocument/2006/relationships/image" Target="../media/image5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26.wmf"/><Relationship Id="rId5" Type="http://schemas.openxmlformats.org/officeDocument/2006/relationships/image" Target="../media/image23.wmf"/><Relationship Id="rId4"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B6EB2E-A415-401E-AA4B-3706C1EE3429}" type="datetimeFigureOut">
              <a:rPr lang="en-US" smtClean="0"/>
              <a:pPr/>
              <a:t>5/1/2021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D07F1C-9909-430E-8214-CEE8063BB467}" type="slidenum">
              <a:rPr lang="en-US" smtClean="0"/>
              <a:pPr/>
              <a:t>‹#›</a:t>
            </a:fld>
            <a:endParaRPr lang="en-US"/>
          </a:p>
        </p:txBody>
      </p:sp>
    </p:spTree>
    <p:extLst>
      <p:ext uri="{BB962C8B-B14F-4D97-AF65-F5344CB8AC3E}">
        <p14:creationId xmlns:p14="http://schemas.microsoft.com/office/powerpoint/2010/main" val="992988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D07F1C-9909-430E-8214-CEE8063BB46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31CC83-96C1-406F-A01E-66880A902F31}" type="datetimeFigureOut">
              <a:rPr lang="en-US" smtClean="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1CC83-96C1-406F-A01E-66880A902F31}" type="datetimeFigureOut">
              <a:rPr lang="en-US" smtClean="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1CC83-96C1-406F-A01E-66880A902F31}" type="datetimeFigureOut">
              <a:rPr lang="en-US" smtClean="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1CC83-96C1-406F-A01E-66880A902F31}" type="datetimeFigureOut">
              <a:rPr lang="en-US" smtClean="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31CC83-96C1-406F-A01E-66880A902F31}" type="datetimeFigureOut">
              <a:rPr lang="en-US" smtClean="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31CC83-96C1-406F-A01E-66880A902F31}" type="datetimeFigureOut">
              <a:rPr lang="en-US" smtClean="0"/>
              <a:pPr/>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31CC83-96C1-406F-A01E-66880A902F31}" type="datetimeFigureOut">
              <a:rPr lang="en-US" smtClean="0"/>
              <a:pPr/>
              <a:t>5/1/2021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31CC83-96C1-406F-A01E-66880A902F31}" type="datetimeFigureOut">
              <a:rPr lang="en-US" smtClean="0"/>
              <a:pPr/>
              <a:t>5/1/2021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1CC83-96C1-406F-A01E-66880A902F31}" type="datetimeFigureOut">
              <a:rPr lang="en-US" smtClean="0"/>
              <a:pPr/>
              <a:t>5/1/2021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31CC83-96C1-406F-A01E-66880A902F31}" type="datetimeFigureOut">
              <a:rPr lang="en-US" smtClean="0"/>
              <a:pPr/>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31CC83-96C1-406F-A01E-66880A902F31}" type="datetimeFigureOut">
              <a:rPr lang="en-US" smtClean="0"/>
              <a:pPr/>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1CC83-96C1-406F-A01E-66880A902F31}" type="datetimeFigureOut">
              <a:rPr lang="en-US" smtClean="0"/>
              <a:pPr/>
              <a:t>5/1/2021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28800-5D87-4F20-91D2-B29F9C7BCC1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2.wmf"/><Relationship Id="rId3" Type="http://schemas.openxmlformats.org/officeDocument/2006/relationships/notesSlide" Target="../notesSlides/notesSlide10.xml"/><Relationship Id="rId7" Type="http://schemas.openxmlformats.org/officeDocument/2006/relationships/image" Target="../media/image9.wmf"/><Relationship Id="rId12"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1.bin"/><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3.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0.wmf"/><Relationship Id="rId1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oleObject" Target="../embeddings/oleObject21.bin"/><Relationship Id="rId3" Type="http://schemas.openxmlformats.org/officeDocument/2006/relationships/notesSlide" Target="../notesSlides/notesSlide11.xml"/><Relationship Id="rId7" Type="http://schemas.openxmlformats.org/officeDocument/2006/relationships/image" Target="../media/image15.wmf"/><Relationship Id="rId12" Type="http://schemas.openxmlformats.org/officeDocument/2006/relationships/oleObject" Target="../embeddings/oleObject20.bin"/><Relationship Id="rId2" Type="http://schemas.openxmlformats.org/officeDocument/2006/relationships/slideLayout" Target="../slideLayouts/slideLayout2.xml"/><Relationship Id="rId16" Type="http://schemas.openxmlformats.org/officeDocument/2006/relationships/image" Target="../media/image19.wmf"/><Relationship Id="rId1" Type="http://schemas.openxmlformats.org/officeDocument/2006/relationships/vmlDrawing" Target="../drawings/vmlDrawing6.vml"/><Relationship Id="rId6" Type="http://schemas.openxmlformats.org/officeDocument/2006/relationships/oleObject" Target="../embeddings/oleObject17.bin"/><Relationship Id="rId11" Type="http://schemas.openxmlformats.org/officeDocument/2006/relationships/image" Target="../media/image17.wmf"/><Relationship Id="rId5" Type="http://schemas.openxmlformats.org/officeDocument/2006/relationships/image" Target="../media/image14.wmf"/><Relationship Id="rId15" Type="http://schemas.openxmlformats.org/officeDocument/2006/relationships/oleObject" Target="../embeddings/oleObject22.bin"/><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16.wmf"/><Relationship Id="rId14" Type="http://schemas.openxmlformats.org/officeDocument/2006/relationships/image" Target="../media/image18.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image" Target="../media/image24.wmf"/><Relationship Id="rId3" Type="http://schemas.openxmlformats.org/officeDocument/2006/relationships/notesSlide" Target="../notesSlides/notesSlide12.xml"/><Relationship Id="rId7" Type="http://schemas.openxmlformats.org/officeDocument/2006/relationships/image" Target="../media/image21.wmf"/><Relationship Id="rId12"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4.bin"/><Relationship Id="rId11" Type="http://schemas.openxmlformats.org/officeDocument/2006/relationships/image" Target="../media/image23.wmf"/><Relationship Id="rId5" Type="http://schemas.openxmlformats.org/officeDocument/2006/relationships/image" Target="../media/image20.wmf"/><Relationship Id="rId15" Type="http://schemas.openxmlformats.org/officeDocument/2006/relationships/image" Target="../media/image25.w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22.wmf"/><Relationship Id="rId14" Type="http://schemas.openxmlformats.org/officeDocument/2006/relationships/oleObject" Target="../embeddings/oleObject28.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image" Target="../media/image23.wmf"/><Relationship Id="rId3" Type="http://schemas.openxmlformats.org/officeDocument/2006/relationships/notesSlide" Target="../notesSlides/notesSlide13.xml"/><Relationship Id="rId7" Type="http://schemas.openxmlformats.org/officeDocument/2006/relationships/image" Target="../media/image20.wmf"/><Relationship Id="rId12"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30.bin"/><Relationship Id="rId11" Type="http://schemas.openxmlformats.org/officeDocument/2006/relationships/image" Target="../media/image22.wmf"/><Relationship Id="rId5" Type="http://schemas.openxmlformats.org/officeDocument/2006/relationships/image" Target="../media/image26.wmf"/><Relationship Id="rId10" Type="http://schemas.openxmlformats.org/officeDocument/2006/relationships/oleObject" Target="../embeddings/oleObject32.bin"/><Relationship Id="rId4" Type="http://schemas.openxmlformats.org/officeDocument/2006/relationships/oleObject" Target="../embeddings/oleObject29.bin"/><Relationship Id="rId9" Type="http://schemas.openxmlformats.org/officeDocument/2006/relationships/image" Target="../media/image21.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6.bin"/><Relationship Id="rId13" Type="http://schemas.openxmlformats.org/officeDocument/2006/relationships/image" Target="../media/image31.wmf"/><Relationship Id="rId3" Type="http://schemas.openxmlformats.org/officeDocument/2006/relationships/notesSlide" Target="../notesSlides/notesSlide16.xml"/><Relationship Id="rId7" Type="http://schemas.openxmlformats.org/officeDocument/2006/relationships/image" Target="../media/image28.wmf"/><Relationship Id="rId12" Type="http://schemas.openxmlformats.org/officeDocument/2006/relationships/oleObject" Target="../embeddings/oleObject38.bin"/><Relationship Id="rId17" Type="http://schemas.openxmlformats.org/officeDocument/2006/relationships/image" Target="../media/image33.wmf"/><Relationship Id="rId2" Type="http://schemas.openxmlformats.org/officeDocument/2006/relationships/slideLayout" Target="../slideLayouts/slideLayout4.xml"/><Relationship Id="rId16" Type="http://schemas.openxmlformats.org/officeDocument/2006/relationships/oleObject" Target="../embeddings/oleObject40.bin"/><Relationship Id="rId1" Type="http://schemas.openxmlformats.org/officeDocument/2006/relationships/vmlDrawing" Target="../drawings/vmlDrawing9.vml"/><Relationship Id="rId6" Type="http://schemas.openxmlformats.org/officeDocument/2006/relationships/oleObject" Target="../embeddings/oleObject35.bin"/><Relationship Id="rId11" Type="http://schemas.openxmlformats.org/officeDocument/2006/relationships/image" Target="../media/image30.wmf"/><Relationship Id="rId5" Type="http://schemas.openxmlformats.org/officeDocument/2006/relationships/image" Target="../media/image27.wmf"/><Relationship Id="rId15" Type="http://schemas.openxmlformats.org/officeDocument/2006/relationships/image" Target="../media/image32.wmf"/><Relationship Id="rId10" Type="http://schemas.openxmlformats.org/officeDocument/2006/relationships/oleObject" Target="../embeddings/oleObject37.bin"/><Relationship Id="rId4" Type="http://schemas.openxmlformats.org/officeDocument/2006/relationships/oleObject" Target="../embeddings/oleObject34.bin"/><Relationship Id="rId9" Type="http://schemas.openxmlformats.org/officeDocument/2006/relationships/image" Target="../media/image29.wmf"/><Relationship Id="rId14" Type="http://schemas.openxmlformats.org/officeDocument/2006/relationships/oleObject" Target="../embeddings/oleObject39.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3.bin"/><Relationship Id="rId13" Type="http://schemas.openxmlformats.org/officeDocument/2006/relationships/image" Target="../media/image36.wmf"/><Relationship Id="rId18" Type="http://schemas.openxmlformats.org/officeDocument/2006/relationships/oleObject" Target="../embeddings/oleObject48.bin"/><Relationship Id="rId3" Type="http://schemas.openxmlformats.org/officeDocument/2006/relationships/notesSlide" Target="../notesSlides/notesSlide17.xml"/><Relationship Id="rId21" Type="http://schemas.openxmlformats.org/officeDocument/2006/relationships/image" Target="../media/image40.wmf"/><Relationship Id="rId7" Type="http://schemas.openxmlformats.org/officeDocument/2006/relationships/image" Target="../media/image35.wmf"/><Relationship Id="rId12" Type="http://schemas.openxmlformats.org/officeDocument/2006/relationships/oleObject" Target="../embeddings/oleObject45.bin"/><Relationship Id="rId17" Type="http://schemas.openxmlformats.org/officeDocument/2006/relationships/image" Target="../media/image38.wmf"/><Relationship Id="rId2" Type="http://schemas.openxmlformats.org/officeDocument/2006/relationships/slideLayout" Target="../slideLayouts/slideLayout4.xml"/><Relationship Id="rId16" Type="http://schemas.openxmlformats.org/officeDocument/2006/relationships/oleObject" Target="../embeddings/oleObject47.bin"/><Relationship Id="rId20" Type="http://schemas.openxmlformats.org/officeDocument/2006/relationships/oleObject" Target="../embeddings/oleObject49.bin"/><Relationship Id="rId1" Type="http://schemas.openxmlformats.org/officeDocument/2006/relationships/vmlDrawing" Target="../drawings/vmlDrawing10.vml"/><Relationship Id="rId6" Type="http://schemas.openxmlformats.org/officeDocument/2006/relationships/oleObject" Target="../embeddings/oleObject42.bin"/><Relationship Id="rId11" Type="http://schemas.openxmlformats.org/officeDocument/2006/relationships/image" Target="../media/image30.wmf"/><Relationship Id="rId5" Type="http://schemas.openxmlformats.org/officeDocument/2006/relationships/image" Target="../media/image34.wmf"/><Relationship Id="rId15" Type="http://schemas.openxmlformats.org/officeDocument/2006/relationships/image" Target="../media/image37.wmf"/><Relationship Id="rId10" Type="http://schemas.openxmlformats.org/officeDocument/2006/relationships/oleObject" Target="../embeddings/oleObject44.bin"/><Relationship Id="rId19" Type="http://schemas.openxmlformats.org/officeDocument/2006/relationships/image" Target="../media/image39.wmf"/><Relationship Id="rId4" Type="http://schemas.openxmlformats.org/officeDocument/2006/relationships/oleObject" Target="../embeddings/oleObject41.bin"/><Relationship Id="rId9" Type="http://schemas.openxmlformats.org/officeDocument/2006/relationships/image" Target="../media/image29.wmf"/><Relationship Id="rId14" Type="http://schemas.openxmlformats.org/officeDocument/2006/relationships/oleObject" Target="../embeddings/oleObject46.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42.wmf"/><Relationship Id="rId2" Type="http://schemas.openxmlformats.org/officeDocument/2006/relationships/slideLayout" Target="../slideLayouts/slideLayout4.xml"/><Relationship Id="rId1" Type="http://schemas.openxmlformats.org/officeDocument/2006/relationships/vmlDrawing" Target="../drawings/vmlDrawing11.vml"/><Relationship Id="rId6" Type="http://schemas.openxmlformats.org/officeDocument/2006/relationships/oleObject" Target="../embeddings/oleObject51.bin"/><Relationship Id="rId5" Type="http://schemas.openxmlformats.org/officeDocument/2006/relationships/image" Target="../media/image41.wmf"/><Relationship Id="rId4" Type="http://schemas.openxmlformats.org/officeDocument/2006/relationships/oleObject" Target="../embeddings/oleObject50.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54.bin"/><Relationship Id="rId13" Type="http://schemas.openxmlformats.org/officeDocument/2006/relationships/image" Target="../media/image29.wmf"/><Relationship Id="rId18" Type="http://schemas.openxmlformats.org/officeDocument/2006/relationships/oleObject" Target="../embeddings/oleObject59.bin"/><Relationship Id="rId3" Type="http://schemas.openxmlformats.org/officeDocument/2006/relationships/notesSlide" Target="../notesSlides/notesSlide19.xml"/><Relationship Id="rId7" Type="http://schemas.openxmlformats.org/officeDocument/2006/relationships/image" Target="../media/image44.wmf"/><Relationship Id="rId12" Type="http://schemas.openxmlformats.org/officeDocument/2006/relationships/oleObject" Target="../embeddings/oleObject56.bin"/><Relationship Id="rId17" Type="http://schemas.openxmlformats.org/officeDocument/2006/relationships/image" Target="../media/image36.wmf"/><Relationship Id="rId2" Type="http://schemas.openxmlformats.org/officeDocument/2006/relationships/slideLayout" Target="../slideLayouts/slideLayout4.xml"/><Relationship Id="rId16" Type="http://schemas.openxmlformats.org/officeDocument/2006/relationships/oleObject" Target="../embeddings/oleObject58.bin"/><Relationship Id="rId1" Type="http://schemas.openxmlformats.org/officeDocument/2006/relationships/vmlDrawing" Target="../drawings/vmlDrawing12.vml"/><Relationship Id="rId6" Type="http://schemas.openxmlformats.org/officeDocument/2006/relationships/oleObject" Target="../embeddings/oleObject53.bin"/><Relationship Id="rId11" Type="http://schemas.openxmlformats.org/officeDocument/2006/relationships/image" Target="../media/image35.wmf"/><Relationship Id="rId5" Type="http://schemas.openxmlformats.org/officeDocument/2006/relationships/image" Target="../media/image43.wmf"/><Relationship Id="rId15" Type="http://schemas.openxmlformats.org/officeDocument/2006/relationships/image" Target="../media/image30.wmf"/><Relationship Id="rId10" Type="http://schemas.openxmlformats.org/officeDocument/2006/relationships/oleObject" Target="../embeddings/oleObject55.bin"/><Relationship Id="rId19" Type="http://schemas.openxmlformats.org/officeDocument/2006/relationships/image" Target="../media/image46.wmf"/><Relationship Id="rId4" Type="http://schemas.openxmlformats.org/officeDocument/2006/relationships/oleObject" Target="../embeddings/oleObject52.bin"/><Relationship Id="rId9" Type="http://schemas.openxmlformats.org/officeDocument/2006/relationships/image" Target="../media/image45.wmf"/><Relationship Id="rId14" Type="http://schemas.openxmlformats.org/officeDocument/2006/relationships/oleObject" Target="../embeddings/oleObject57.bin"/></Relationships>
</file>

<file path=ppt/slides/_rels/slide2.xml.rels><?xml version="1.0" encoding="UTF-8" standalone="yes"?>
<Relationships xmlns="http://schemas.openxmlformats.org/package/2006/relationships"><Relationship Id="rId3" Type="http://schemas.openxmlformats.org/officeDocument/2006/relationships/hyperlink" Target="http://upload.wikimedia.org/wikipedia/commons/e/ec/Electroscope_showing_induction.png"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62.bin"/><Relationship Id="rId13" Type="http://schemas.openxmlformats.org/officeDocument/2006/relationships/image" Target="../media/image36.wmf"/><Relationship Id="rId18" Type="http://schemas.openxmlformats.org/officeDocument/2006/relationships/oleObject" Target="../embeddings/oleObject67.bin"/><Relationship Id="rId3" Type="http://schemas.openxmlformats.org/officeDocument/2006/relationships/notesSlide" Target="../notesSlides/notesSlide20.xml"/><Relationship Id="rId21" Type="http://schemas.openxmlformats.org/officeDocument/2006/relationships/image" Target="../media/image51.wmf"/><Relationship Id="rId7" Type="http://schemas.openxmlformats.org/officeDocument/2006/relationships/image" Target="../media/image35.wmf"/><Relationship Id="rId12" Type="http://schemas.openxmlformats.org/officeDocument/2006/relationships/oleObject" Target="../embeddings/oleObject64.bin"/><Relationship Id="rId17" Type="http://schemas.openxmlformats.org/officeDocument/2006/relationships/image" Target="../media/image49.wmf"/><Relationship Id="rId2" Type="http://schemas.openxmlformats.org/officeDocument/2006/relationships/slideLayout" Target="../slideLayouts/slideLayout4.xml"/><Relationship Id="rId16" Type="http://schemas.openxmlformats.org/officeDocument/2006/relationships/oleObject" Target="../embeddings/oleObject66.bin"/><Relationship Id="rId20" Type="http://schemas.openxmlformats.org/officeDocument/2006/relationships/oleObject" Target="../embeddings/oleObject68.bin"/><Relationship Id="rId1" Type="http://schemas.openxmlformats.org/officeDocument/2006/relationships/vmlDrawing" Target="../drawings/vmlDrawing13.vml"/><Relationship Id="rId6" Type="http://schemas.openxmlformats.org/officeDocument/2006/relationships/oleObject" Target="../embeddings/oleObject61.bin"/><Relationship Id="rId11" Type="http://schemas.openxmlformats.org/officeDocument/2006/relationships/image" Target="../media/image30.wmf"/><Relationship Id="rId5" Type="http://schemas.openxmlformats.org/officeDocument/2006/relationships/image" Target="../media/image47.wmf"/><Relationship Id="rId15" Type="http://schemas.openxmlformats.org/officeDocument/2006/relationships/image" Target="../media/image48.wmf"/><Relationship Id="rId23" Type="http://schemas.openxmlformats.org/officeDocument/2006/relationships/image" Target="../media/image52.wmf"/><Relationship Id="rId10" Type="http://schemas.openxmlformats.org/officeDocument/2006/relationships/oleObject" Target="../embeddings/oleObject63.bin"/><Relationship Id="rId19" Type="http://schemas.openxmlformats.org/officeDocument/2006/relationships/image" Target="../media/image50.wmf"/><Relationship Id="rId4" Type="http://schemas.openxmlformats.org/officeDocument/2006/relationships/oleObject" Target="../embeddings/oleObject60.bin"/><Relationship Id="rId9" Type="http://schemas.openxmlformats.org/officeDocument/2006/relationships/image" Target="../media/image29.wmf"/><Relationship Id="rId14" Type="http://schemas.openxmlformats.org/officeDocument/2006/relationships/oleObject" Target="../embeddings/oleObject65.bin"/><Relationship Id="rId22" Type="http://schemas.openxmlformats.org/officeDocument/2006/relationships/oleObject" Target="../embeddings/oleObject69.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vmlDrawing" Target="../drawings/vmlDrawing14.vml"/><Relationship Id="rId5" Type="http://schemas.openxmlformats.org/officeDocument/2006/relationships/image" Target="../media/image53.wmf"/><Relationship Id="rId4" Type="http://schemas.openxmlformats.org/officeDocument/2006/relationships/oleObject" Target="../embeddings/oleObject70.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54.wmf"/><Relationship Id="rId4" Type="http://schemas.openxmlformats.org/officeDocument/2006/relationships/oleObject" Target="../embeddings/oleObject7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pload.wikimedia.org/wikipedia/commons/0/04/Bcoulomb.pn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4.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7.xml"/><Relationship Id="rId7" Type="http://schemas.openxmlformats.org/officeDocument/2006/relationships/image" Target="../media/image4.wmf"/><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416" y="457200"/>
            <a:ext cx="8915400" cy="1470025"/>
          </a:xfrm>
        </p:spPr>
        <p:txBody>
          <a:bodyPr/>
          <a:lstStyle/>
          <a:p>
            <a:r>
              <a:rPr lang="en-US"/>
              <a:t>Coulomb’s Law and the Electric Field</a:t>
            </a:r>
            <a:endParaRPr lang="en-US" dirty="0"/>
          </a:p>
        </p:txBody>
      </p:sp>
      <p:sp>
        <p:nvSpPr>
          <p:cNvPr id="3" name="Subtitle 2"/>
          <p:cNvSpPr>
            <a:spLocks noGrp="1"/>
          </p:cNvSpPr>
          <p:nvPr>
            <p:ph type="subTitle" idx="1"/>
          </p:nvPr>
        </p:nvSpPr>
        <p:spPr>
          <a:xfrm>
            <a:off x="1295400" y="2202984"/>
            <a:ext cx="6400800" cy="3124200"/>
          </a:xfrm>
        </p:spPr>
        <p:txBody>
          <a:bodyPr>
            <a:normAutofit/>
          </a:bodyPr>
          <a:lstStyle/>
          <a:p>
            <a:endParaRPr lang="en-US" sz="2400" i="1" dirty="0"/>
          </a:p>
          <a:p>
            <a:r>
              <a:rPr lang="en-US" sz="2800"/>
              <a:t>Physics 2415 Lecture 2</a:t>
            </a:r>
            <a:endParaRPr lang="en-US" sz="2800" dirty="0"/>
          </a:p>
          <a:p>
            <a:endParaRPr lang="en-US" sz="2800" dirty="0"/>
          </a:p>
          <a:p>
            <a:r>
              <a:rPr lang="en-US" sz="2800"/>
              <a:t>Michael Fowler, UVa</a:t>
            </a:r>
            <a:endParaRPr lang="en-US" sz="2800" dirty="0"/>
          </a:p>
          <a:p>
            <a:endParaRPr lang="en-US" sz="2800" dirty="0"/>
          </a:p>
          <a:p>
            <a:endParaRPr lang="en-US" sz="28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454"/>
            <a:ext cx="8229600" cy="1020762"/>
          </a:xfrm>
        </p:spPr>
        <p:txBody>
          <a:bodyPr/>
          <a:lstStyle/>
          <a:p>
            <a:r>
              <a:rPr lang="en-US">
                <a:solidFill>
                  <a:srgbClr val="FFFF00"/>
                </a:solidFill>
              </a:rPr>
              <a:t>Superposition</a:t>
            </a:r>
          </a:p>
        </p:txBody>
      </p:sp>
      <p:sp>
        <p:nvSpPr>
          <p:cNvPr id="3" name="Content Placeholder 2"/>
          <p:cNvSpPr>
            <a:spLocks noGrp="1"/>
          </p:cNvSpPr>
          <p:nvPr>
            <p:ph idx="1"/>
          </p:nvPr>
        </p:nvSpPr>
        <p:spPr>
          <a:xfrm>
            <a:off x="457200" y="1422776"/>
            <a:ext cx="8229600" cy="5029200"/>
          </a:xfrm>
        </p:spPr>
        <p:txBody>
          <a:bodyPr/>
          <a:lstStyle/>
          <a:p>
            <a:r>
              <a:rPr lang="en-US"/>
              <a:t>The </a:t>
            </a:r>
            <a:r>
              <a:rPr lang="en-US">
                <a:solidFill>
                  <a:srgbClr val="FFFF00"/>
                </a:solidFill>
              </a:rPr>
              <a:t>total electric force </a:t>
            </a:r>
            <a:r>
              <a:rPr lang="en-US"/>
              <a:t>on a charge </a:t>
            </a:r>
            <a:r>
              <a:rPr lang="en-US" i="1"/>
              <a:t>Q</a:t>
            </a:r>
            <a:r>
              <a:rPr lang="en-US" baseline="-25000"/>
              <a:t>3</a:t>
            </a:r>
            <a:r>
              <a:rPr lang="en-US"/>
              <a:t> from two charges </a:t>
            </a:r>
            <a:r>
              <a:rPr lang="en-US" i="1"/>
              <a:t>Q</a:t>
            </a:r>
            <a:r>
              <a:rPr lang="en-US" baseline="-25000"/>
              <a:t>1</a:t>
            </a:r>
            <a:r>
              <a:rPr lang="en-US"/>
              <a:t>, </a:t>
            </a:r>
            <a:r>
              <a:rPr lang="en-US" i="1"/>
              <a:t>Q</a:t>
            </a:r>
            <a:r>
              <a:rPr lang="en-US" baseline="-25000"/>
              <a:t>2</a:t>
            </a:r>
            <a:r>
              <a:rPr lang="en-US"/>
              <a:t> </a:t>
            </a:r>
            <a:r>
              <a:rPr lang="en-US">
                <a:solidFill>
                  <a:srgbClr val="FFFF00"/>
                </a:solidFill>
              </a:rPr>
              <a:t>is the </a:t>
            </a:r>
            <a:r>
              <a:rPr lang="en-US" u="sng">
                <a:solidFill>
                  <a:srgbClr val="FFFF00"/>
                </a:solidFill>
              </a:rPr>
              <a:t>vector sum</a:t>
            </a:r>
            <a:r>
              <a:rPr lang="en-US">
                <a:solidFill>
                  <a:srgbClr val="FFFF00"/>
                </a:solidFill>
              </a:rPr>
              <a:t> of the forces from the charges</a:t>
            </a:r>
            <a:r>
              <a:rPr lang="en-US"/>
              <a:t> found separately. </a:t>
            </a:r>
            <a:endParaRPr lang="en-US" sz="2800">
              <a:solidFill>
                <a:srgbClr val="FF0000"/>
              </a:solidFill>
            </a:endParaRPr>
          </a:p>
        </p:txBody>
      </p:sp>
      <p:grpSp>
        <p:nvGrpSpPr>
          <p:cNvPr id="25" name="Group 24"/>
          <p:cNvGrpSpPr/>
          <p:nvPr/>
        </p:nvGrpSpPr>
        <p:grpSpPr>
          <a:xfrm>
            <a:off x="762000" y="3464240"/>
            <a:ext cx="7638625" cy="2512467"/>
            <a:chOff x="1143000" y="4105696"/>
            <a:chExt cx="7638625" cy="2512467"/>
          </a:xfrm>
        </p:grpSpPr>
        <p:sp>
          <p:nvSpPr>
            <p:cNvPr id="4" name="Oval 3"/>
            <p:cNvSpPr/>
            <p:nvPr/>
          </p:nvSpPr>
          <p:spPr>
            <a:xfrm>
              <a:off x="4229672" y="5050808"/>
              <a:ext cx="228600" cy="2286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725304" y="4105696"/>
              <a:ext cx="457200" cy="4572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p:cNvGraphicFramePr>
              <a:graphicFrameLocks noChangeAspect="1"/>
            </p:cNvGraphicFramePr>
            <p:nvPr/>
          </p:nvGraphicFramePr>
          <p:xfrm>
            <a:off x="5963400" y="5703763"/>
            <a:ext cx="1882589" cy="914400"/>
          </p:xfrm>
          <a:graphic>
            <a:graphicData uri="http://schemas.openxmlformats.org/presentationml/2006/ole">
              <mc:AlternateContent xmlns:mc="http://schemas.openxmlformats.org/markup-compatibility/2006">
                <mc:Choice xmlns:v="urn:schemas-microsoft-com:vml" Requires="v">
                  <p:oleObj spid="_x0000_s87108" name="Equation" r:id="rId4" imgW="888840" imgH="431640" progId="Equation.DSMT4">
                    <p:embed/>
                  </p:oleObj>
                </mc:Choice>
                <mc:Fallback>
                  <p:oleObj name="Equation" r:id="rId4" imgW="888840" imgH="4316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3400" y="5703763"/>
                          <a:ext cx="1882589"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5445456" y="4186456"/>
            <a:ext cx="1963737" cy="914400"/>
          </p:xfrm>
          <a:graphic>
            <a:graphicData uri="http://schemas.openxmlformats.org/presentationml/2006/ole">
              <mc:AlternateContent xmlns:mc="http://schemas.openxmlformats.org/markup-compatibility/2006">
                <mc:Choice xmlns:v="urn:schemas-microsoft-com:vml" Requires="v">
                  <p:oleObj spid="_x0000_s87109" name="Equation" r:id="rId6" imgW="927000" imgH="431640" progId="Equation.DSMT4">
                    <p:embed/>
                  </p:oleObj>
                </mc:Choice>
                <mc:Fallback>
                  <p:oleObj name="Equation" r:id="rId6" imgW="927000" imgH="431640" progId="Equation.DSMT4">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45456" y="4186456"/>
                          <a:ext cx="1963737"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1143000" y="4267199"/>
            <a:ext cx="457200" cy="587829"/>
          </p:xfrm>
          <a:graphic>
            <a:graphicData uri="http://schemas.openxmlformats.org/presentationml/2006/ole">
              <mc:AlternateContent xmlns:mc="http://schemas.openxmlformats.org/markup-compatibility/2006">
                <mc:Choice xmlns:v="urn:schemas-microsoft-com:vml" Requires="v">
                  <p:oleObj spid="_x0000_s87110" name="Equation" r:id="rId8" imgW="177480" imgH="228600" progId="Equation.DSMT4">
                    <p:embed/>
                  </p:oleObj>
                </mc:Choice>
                <mc:Fallback>
                  <p:oleObj name="Equation" r:id="rId8" imgW="177480" imgH="22860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43000" y="4267199"/>
                          <a:ext cx="457200" cy="5878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1203325" y="5638800"/>
            <a:ext cx="488950" cy="587375"/>
          </p:xfrm>
          <a:graphic>
            <a:graphicData uri="http://schemas.openxmlformats.org/presentationml/2006/ole">
              <mc:AlternateContent xmlns:mc="http://schemas.openxmlformats.org/markup-compatibility/2006">
                <mc:Choice xmlns:v="urn:schemas-microsoft-com:vml" Requires="v">
                  <p:oleObj spid="_x0000_s87111" name="Equation" r:id="rId10" imgW="190440" imgH="228600" progId="Equation.DSMT4">
                    <p:embed/>
                  </p:oleObj>
                </mc:Choice>
                <mc:Fallback>
                  <p:oleObj name="Equation" r:id="rId10" imgW="190440" imgH="228600" progId="Equation.DSMT4">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03325" y="5638800"/>
                          <a:ext cx="488950"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4094320" y="4466232"/>
            <a:ext cx="490538" cy="587375"/>
          </p:xfrm>
          <a:graphic>
            <a:graphicData uri="http://schemas.openxmlformats.org/presentationml/2006/ole">
              <mc:AlternateContent xmlns:mc="http://schemas.openxmlformats.org/markup-compatibility/2006">
                <mc:Choice xmlns:v="urn:schemas-microsoft-com:vml" Requires="v">
                  <p:oleObj spid="_x0000_s87112" name="Equation" r:id="rId12" imgW="190440" imgH="228600" progId="Equation.DSMT4">
                    <p:embed/>
                  </p:oleObj>
                </mc:Choice>
                <mc:Fallback>
                  <p:oleObj name="Equation" r:id="rId12" imgW="190440" imgH="22860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94320" y="4466232"/>
                          <a:ext cx="490538"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nvGraphicFramePr>
          <p:xfrm>
            <a:off x="7135705" y="5059370"/>
            <a:ext cx="1645920" cy="609600"/>
          </p:xfrm>
          <a:graphic>
            <a:graphicData uri="http://schemas.openxmlformats.org/presentationml/2006/ole">
              <mc:AlternateContent xmlns:mc="http://schemas.openxmlformats.org/markup-compatibility/2006">
                <mc:Choice xmlns:v="urn:schemas-microsoft-com:vml" Requires="v">
                  <p:oleObj spid="_x0000_s87113" name="Equation" r:id="rId14" imgW="685800" imgH="253800" progId="Equation.DSMT4">
                    <p:embed/>
                  </p:oleObj>
                </mc:Choice>
                <mc:Fallback>
                  <p:oleObj name="Equation" r:id="rId14" imgW="685800" imgH="253800" progId="Equation.DSMT4">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135705" y="5059370"/>
                          <a:ext cx="164592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6" name="Straight Arrow Connector 15"/>
            <p:cNvCxnSpPr/>
            <p:nvPr/>
          </p:nvCxnSpPr>
          <p:spPr>
            <a:xfrm rot="240000" flipV="1">
              <a:off x="4552664" y="4743736"/>
              <a:ext cx="914400" cy="381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533328" y="5254384"/>
              <a:ext cx="1674128" cy="4879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539016" y="5173640"/>
              <a:ext cx="2623784" cy="1922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905000" y="5715000"/>
              <a:ext cx="228600" cy="22860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p:cNvSpPr/>
          <p:nvPr/>
        </p:nvSpPr>
        <p:spPr>
          <a:xfrm>
            <a:off x="312760" y="3196984"/>
            <a:ext cx="8534400" cy="3058232"/>
          </a:xfrm>
          <a:prstGeom prst="rect">
            <a:avLst/>
          </a:prstGeom>
          <a:noFill/>
          <a:ln>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831384" y="6395112"/>
            <a:ext cx="6858000" cy="400110"/>
          </a:xfrm>
          <a:prstGeom prst="rect">
            <a:avLst/>
          </a:prstGeom>
          <a:noFill/>
        </p:spPr>
        <p:txBody>
          <a:bodyPr wrap="square" rtlCol="0">
            <a:spAutoFit/>
          </a:bodyPr>
          <a:lstStyle/>
          <a:p>
            <a:r>
              <a:rPr lang="en-US" sz="2000">
                <a:solidFill>
                  <a:srgbClr val="FF0000"/>
                </a:solidFill>
              </a:rPr>
              <a:t>Sounds trivial—but superposition </a:t>
            </a:r>
            <a:r>
              <a:rPr lang="en-US" sz="2000" i="1">
                <a:solidFill>
                  <a:srgbClr val="FF0000"/>
                </a:solidFill>
              </a:rPr>
              <a:t>isn’t true </a:t>
            </a:r>
            <a:r>
              <a:rPr lang="en-US" sz="2000">
                <a:solidFill>
                  <a:srgbClr val="FF0000"/>
                </a:solidFill>
              </a:rPr>
              <a:t>for nuclear forces!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The Electric Field</a:t>
            </a:r>
          </a:p>
        </p:txBody>
      </p:sp>
      <p:sp>
        <p:nvSpPr>
          <p:cNvPr id="3" name="Content Placeholder 2"/>
          <p:cNvSpPr>
            <a:spLocks noGrp="1"/>
          </p:cNvSpPr>
          <p:nvPr>
            <p:ph idx="1"/>
          </p:nvPr>
        </p:nvSpPr>
        <p:spPr>
          <a:xfrm>
            <a:off x="457200" y="1600200"/>
            <a:ext cx="8229600" cy="4876800"/>
          </a:xfrm>
        </p:spPr>
        <p:txBody>
          <a:bodyPr>
            <a:normAutofit/>
          </a:bodyPr>
          <a:lstStyle/>
          <a:p>
            <a:r>
              <a:rPr lang="en-US"/>
              <a:t>The </a:t>
            </a:r>
            <a:r>
              <a:rPr lang="en-US">
                <a:solidFill>
                  <a:srgbClr val="FFFF00"/>
                </a:solidFill>
              </a:rPr>
              <a:t>electric field</a:t>
            </a:r>
            <a:r>
              <a:rPr lang="en-US"/>
              <a:t>           at a point     is </a:t>
            </a:r>
            <a:r>
              <a:rPr lang="en-US" u="sng">
                <a:solidFill>
                  <a:srgbClr val="FFFF00"/>
                </a:solidFill>
              </a:rPr>
              <a:t>defined</a:t>
            </a:r>
            <a:r>
              <a:rPr lang="en-US"/>
              <a:t> by stipulating that the electric force    on a tiny test charge     at     is given by             .</a:t>
            </a:r>
          </a:p>
          <a:p>
            <a:pPr>
              <a:buNone/>
            </a:pPr>
            <a:endParaRPr lang="en-US"/>
          </a:p>
          <a:p>
            <a:r>
              <a:rPr lang="en-US" sz="2800"/>
              <a:t>Strictly speaking, the test charge should be </a:t>
            </a:r>
            <a:r>
              <a:rPr lang="en-US" sz="2800" i="1"/>
              <a:t>vanishingly small</a:t>
            </a:r>
            <a:r>
              <a:rPr lang="en-US" sz="2800"/>
              <a:t>: the problem is that if  the electric field arises in part from </a:t>
            </a:r>
            <a:r>
              <a:rPr lang="en-US" sz="2800">
                <a:solidFill>
                  <a:srgbClr val="FFFF00"/>
                </a:solidFill>
              </a:rPr>
              <a:t>charges on conductors</a:t>
            </a:r>
            <a:r>
              <a:rPr lang="en-US" sz="2800"/>
              <a:t>, introducing the test charge </a:t>
            </a:r>
            <a:r>
              <a:rPr lang="en-US" sz="2800">
                <a:solidFill>
                  <a:srgbClr val="FFFF00"/>
                </a:solidFill>
              </a:rPr>
              <a:t>could</a:t>
            </a:r>
            <a:r>
              <a:rPr lang="en-US" sz="2800"/>
              <a:t> cause them to </a:t>
            </a:r>
            <a:r>
              <a:rPr lang="en-US" sz="2800">
                <a:solidFill>
                  <a:srgbClr val="FFFF00"/>
                </a:solidFill>
              </a:rPr>
              <a:t>move around </a:t>
            </a:r>
            <a:r>
              <a:rPr lang="en-US" sz="2800"/>
              <a:t>and thus change the field you’re trying to measure. </a:t>
            </a:r>
          </a:p>
        </p:txBody>
      </p:sp>
      <p:graphicFrame>
        <p:nvGraphicFramePr>
          <p:cNvPr id="4" name="Object 3"/>
          <p:cNvGraphicFramePr>
            <a:graphicFrameLocks noChangeAspect="1"/>
          </p:cNvGraphicFramePr>
          <p:nvPr/>
        </p:nvGraphicFramePr>
        <p:xfrm>
          <a:off x="3657600" y="1591645"/>
          <a:ext cx="883483" cy="639763"/>
        </p:xfrm>
        <a:graphic>
          <a:graphicData uri="http://schemas.openxmlformats.org/presentationml/2006/ole">
            <mc:AlternateContent xmlns:mc="http://schemas.openxmlformats.org/markup-compatibility/2006">
              <mc:Choice xmlns:v="urn:schemas-microsoft-com:vml" Requires="v">
                <p:oleObj spid="_x0000_s88143" name="Equation" r:id="rId4" imgW="368280" imgH="266400" progId="Equation.DSMT4">
                  <p:embed/>
                </p:oleObj>
              </mc:Choice>
              <mc:Fallback>
                <p:oleObj name="Equation" r:id="rId4" imgW="368280" imgH="2664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1591645"/>
                        <a:ext cx="883483" cy="639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6324600" y="1676400"/>
          <a:ext cx="304800" cy="395287"/>
        </p:xfrm>
        <a:graphic>
          <a:graphicData uri="http://schemas.openxmlformats.org/presentationml/2006/ole">
            <mc:AlternateContent xmlns:mc="http://schemas.openxmlformats.org/markup-compatibility/2006">
              <mc:Choice xmlns:v="urn:schemas-microsoft-com:vml" Requires="v">
                <p:oleObj spid="_x0000_s88144" name="Equation" r:id="rId6" imgW="126720" imgH="164880" progId="Equation.DSMT4">
                  <p:embed/>
                </p:oleObj>
              </mc:Choice>
              <mc:Fallback>
                <p:oleObj name="Equation" r:id="rId6" imgW="126720" imgH="164880" progId="Equation.DSMT4">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24600" y="1676400"/>
                        <a:ext cx="304800" cy="395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4514850" y="2016125"/>
          <a:ext cx="114300" cy="177800"/>
        </p:xfrm>
        <a:graphic>
          <a:graphicData uri="http://schemas.openxmlformats.org/presentationml/2006/ole">
            <mc:AlternateContent xmlns:mc="http://schemas.openxmlformats.org/markup-compatibility/2006">
              <mc:Choice xmlns:v="urn:schemas-microsoft-com:vml" Requires="v">
                <p:oleObj spid="_x0000_s88145" name="Equation" r:id="rId8" imgW="114120" imgH="177480" progId="Equation.DSMT4">
                  <p:embed/>
                </p:oleObj>
              </mc:Choice>
              <mc:Fallback>
                <p:oleObj name="Equation" r:id="rId8" imgW="114120" imgH="17748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14850" y="2016125"/>
                        <a:ext cx="1143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2801814" y="2707944"/>
          <a:ext cx="351693" cy="457200"/>
        </p:xfrm>
        <a:graphic>
          <a:graphicData uri="http://schemas.openxmlformats.org/presentationml/2006/ole">
            <mc:AlternateContent xmlns:mc="http://schemas.openxmlformats.org/markup-compatibility/2006">
              <mc:Choice xmlns:v="urn:schemas-microsoft-com:vml" Requires="v">
                <p:oleObj spid="_x0000_s88146" name="Equation" r:id="rId10" imgW="126720" imgH="164880" progId="Equation.DSMT4">
                  <p:embed/>
                </p:oleObj>
              </mc:Choice>
              <mc:Fallback>
                <p:oleObj name="Equation" r:id="rId10" imgW="126720" imgH="16488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01814" y="2707944"/>
                        <a:ext cx="351693"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3581400" y="2667000"/>
          <a:ext cx="304800" cy="395287"/>
        </p:xfrm>
        <a:graphic>
          <a:graphicData uri="http://schemas.openxmlformats.org/presentationml/2006/ole">
            <mc:AlternateContent xmlns:mc="http://schemas.openxmlformats.org/markup-compatibility/2006">
              <mc:Choice xmlns:v="urn:schemas-microsoft-com:vml" Requires="v">
                <p:oleObj spid="_x0000_s88147" name="Equation" r:id="rId12" imgW="126720" imgH="164880" progId="Equation.DSMT4">
                  <p:embed/>
                </p:oleObj>
              </mc:Choice>
              <mc:Fallback>
                <p:oleObj name="Equation" r:id="rId12" imgW="126720" imgH="164880" progId="Equation.DSMT4">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1400" y="2667000"/>
                        <a:ext cx="304800" cy="395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6748760" y="2081212"/>
          <a:ext cx="414040" cy="509588"/>
        </p:xfrm>
        <a:graphic>
          <a:graphicData uri="http://schemas.openxmlformats.org/presentationml/2006/ole">
            <mc:AlternateContent xmlns:mc="http://schemas.openxmlformats.org/markup-compatibility/2006">
              <mc:Choice xmlns:v="urn:schemas-microsoft-com:vml" Requires="v">
                <p:oleObj spid="_x0000_s88148" name="Equation" r:id="rId13" imgW="164880" imgH="203040" progId="Equation.DSMT4">
                  <p:embed/>
                </p:oleObj>
              </mc:Choice>
              <mc:Fallback>
                <p:oleObj name="Equation" r:id="rId13" imgW="164880" imgH="203040" progId="Equation.DSMT4">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48760" y="2081212"/>
                        <a:ext cx="414040" cy="509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5691188" y="2556823"/>
          <a:ext cx="1243012" cy="604838"/>
        </p:xfrm>
        <a:graphic>
          <a:graphicData uri="http://schemas.openxmlformats.org/presentationml/2006/ole">
            <mc:AlternateContent xmlns:mc="http://schemas.openxmlformats.org/markup-compatibility/2006">
              <mc:Choice xmlns:v="urn:schemas-microsoft-com:vml" Requires="v">
                <p:oleObj spid="_x0000_s88149" name="Equation" r:id="rId15" imgW="495000" imgH="241200" progId="Equation.DSMT4">
                  <p:embed/>
                </p:oleObj>
              </mc:Choice>
              <mc:Fallback>
                <p:oleObj name="Equation" r:id="rId15" imgW="495000" imgH="241200" progId="Equation.DSMT4">
                  <p:embed/>
                  <p:pic>
                    <p:nvPicPr>
                      <p:cNvPr id="0" name="Object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691188" y="2556823"/>
                        <a:ext cx="1243012" cy="604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0"/>
          <p:cNvSpPr/>
          <p:nvPr/>
        </p:nvSpPr>
        <p:spPr>
          <a:xfrm>
            <a:off x="519752" y="1545608"/>
            <a:ext cx="8153400" cy="1828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600">
                <a:solidFill>
                  <a:srgbClr val="FFFF00"/>
                </a:solidFill>
              </a:rPr>
              <a:t>Field from Two Equal Charges</a:t>
            </a:r>
          </a:p>
        </p:txBody>
      </p:sp>
      <p:sp>
        <p:nvSpPr>
          <p:cNvPr id="3" name="Content Placeholder 2"/>
          <p:cNvSpPr>
            <a:spLocks noGrp="1"/>
          </p:cNvSpPr>
          <p:nvPr>
            <p:ph idx="1"/>
          </p:nvPr>
        </p:nvSpPr>
        <p:spPr>
          <a:xfrm>
            <a:off x="457200" y="950260"/>
            <a:ext cx="8229600" cy="5410200"/>
          </a:xfrm>
        </p:spPr>
        <p:txBody>
          <a:bodyPr>
            <a:normAutofit/>
          </a:bodyPr>
          <a:lstStyle/>
          <a:p>
            <a:r>
              <a:rPr lang="en-US" sz="2400"/>
              <a:t>Two charges </a:t>
            </a:r>
            <a:r>
              <a:rPr lang="en-US" sz="2400" i="1"/>
              <a:t>Q</a:t>
            </a:r>
            <a:r>
              <a:rPr lang="en-US" sz="2400"/>
              <a:t> are placed on the </a:t>
            </a:r>
            <a:r>
              <a:rPr lang="en-US" sz="2400" i="1"/>
              <a:t>y</a:t>
            </a:r>
            <a:r>
              <a:rPr lang="en-US" sz="2400"/>
              <a:t>-axis, equal distances </a:t>
            </a:r>
            <a:r>
              <a:rPr lang="en-US" sz="2400" i="1"/>
              <a:t>d</a:t>
            </a:r>
            <a:r>
              <a:rPr lang="en-US" sz="2400"/>
              <a:t> from the origin up and down. What is the electric field at a point P on the </a:t>
            </a:r>
            <a:r>
              <a:rPr lang="en-US" sz="2400" i="1"/>
              <a:t>x</a:t>
            </a:r>
            <a:r>
              <a:rPr lang="en-US" sz="2400"/>
              <a:t>-axis, and where is its maximum value?</a:t>
            </a:r>
          </a:p>
          <a:p>
            <a:endParaRPr lang="en-US" sz="2400"/>
          </a:p>
          <a:p>
            <a:endParaRPr lang="en-US" sz="2400"/>
          </a:p>
          <a:p>
            <a:endParaRPr lang="en-US" sz="2400"/>
          </a:p>
          <a:p>
            <a:endParaRPr lang="en-US" sz="2400"/>
          </a:p>
          <a:p>
            <a:endParaRPr lang="en-US" sz="2400"/>
          </a:p>
          <a:p>
            <a:endParaRPr lang="en-US" sz="2400"/>
          </a:p>
          <a:p>
            <a:endParaRPr lang="en-US" sz="2400"/>
          </a:p>
          <a:p>
            <a:r>
              <a:rPr lang="en-US" sz="2400"/>
              <a:t>Anywhere on the axis, the field is along the axis, and has value</a:t>
            </a:r>
          </a:p>
          <a:p>
            <a:pPr>
              <a:buNone/>
            </a:pPr>
            <a:endParaRPr lang="en-US" sz="2400"/>
          </a:p>
        </p:txBody>
      </p:sp>
      <p:grpSp>
        <p:nvGrpSpPr>
          <p:cNvPr id="38" name="Group 37"/>
          <p:cNvGrpSpPr/>
          <p:nvPr/>
        </p:nvGrpSpPr>
        <p:grpSpPr>
          <a:xfrm>
            <a:off x="1066800" y="2169460"/>
            <a:ext cx="7134225" cy="3048000"/>
            <a:chOff x="1219200" y="2667794"/>
            <a:chExt cx="7134225" cy="3048000"/>
          </a:xfrm>
        </p:grpSpPr>
        <p:cxnSp>
          <p:nvCxnSpPr>
            <p:cNvPr id="5" name="Straight Arrow Connector 4"/>
            <p:cNvCxnSpPr/>
            <p:nvPr/>
          </p:nvCxnSpPr>
          <p:spPr>
            <a:xfrm>
              <a:off x="1447800" y="4343400"/>
              <a:ext cx="6905625" cy="1588"/>
            </a:xfrm>
            <a:prstGeom prst="straightConnector1">
              <a:avLst/>
            </a:prstGeom>
            <a:ln>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838200" y="4191000"/>
              <a:ext cx="3048000" cy="1588"/>
            </a:xfrm>
            <a:prstGeom prst="straightConnector1">
              <a:avLst/>
            </a:prstGeom>
            <a:ln w="1270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290763" y="3290248"/>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2" name="Oval 11"/>
            <p:cNvSpPr/>
            <p:nvPr/>
          </p:nvSpPr>
          <p:spPr>
            <a:xfrm>
              <a:off x="2290122" y="5228232"/>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cxnSp>
          <p:nvCxnSpPr>
            <p:cNvPr id="14" name="Straight Arrow Connector 13"/>
            <p:cNvCxnSpPr/>
            <p:nvPr/>
          </p:nvCxnSpPr>
          <p:spPr>
            <a:xfrm>
              <a:off x="2371725" y="3371220"/>
              <a:ext cx="2505077" cy="972182"/>
            </a:xfrm>
            <a:prstGeom prst="straightConnector1">
              <a:avLst/>
            </a:prstGeom>
            <a:ln w="19050">
              <a:prstDash val="lgDash"/>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886325" y="4362450"/>
              <a:ext cx="160020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876800" y="3733800"/>
              <a:ext cx="160020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876800" y="4343400"/>
              <a:ext cx="3124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219200" y="4286250"/>
              <a:ext cx="914400" cy="400110"/>
            </a:xfrm>
            <a:prstGeom prst="rect">
              <a:avLst/>
            </a:prstGeom>
            <a:noFill/>
          </p:spPr>
          <p:txBody>
            <a:bodyPr wrap="square" rtlCol="0">
              <a:spAutoFit/>
            </a:bodyPr>
            <a:lstStyle/>
            <a:p>
              <a:r>
                <a:rPr lang="en-US" sz="2000" i="1"/>
                <a:t>x</a:t>
              </a:r>
              <a:r>
                <a:rPr lang="en-US" sz="2000"/>
                <a:t>-axis</a:t>
              </a:r>
            </a:p>
          </p:txBody>
        </p:sp>
        <p:sp>
          <p:nvSpPr>
            <p:cNvPr id="26" name="TextBox 25"/>
            <p:cNvSpPr txBox="1"/>
            <p:nvPr/>
          </p:nvSpPr>
          <p:spPr>
            <a:xfrm>
              <a:off x="2324100" y="2762250"/>
              <a:ext cx="914400" cy="400110"/>
            </a:xfrm>
            <a:prstGeom prst="rect">
              <a:avLst/>
            </a:prstGeom>
            <a:noFill/>
          </p:spPr>
          <p:txBody>
            <a:bodyPr wrap="square" rtlCol="0">
              <a:spAutoFit/>
            </a:bodyPr>
            <a:lstStyle/>
            <a:p>
              <a:r>
                <a:rPr lang="en-US" sz="2000" i="1"/>
                <a:t>y</a:t>
              </a:r>
              <a:r>
                <a:rPr lang="en-US" sz="2000"/>
                <a:t>-axis</a:t>
              </a:r>
            </a:p>
          </p:txBody>
        </p:sp>
        <p:sp>
          <p:nvSpPr>
            <p:cNvPr id="27" name="TextBox 26"/>
            <p:cNvSpPr txBox="1"/>
            <p:nvPr/>
          </p:nvSpPr>
          <p:spPr>
            <a:xfrm>
              <a:off x="1971675" y="3181350"/>
              <a:ext cx="533400" cy="400110"/>
            </a:xfrm>
            <a:prstGeom prst="rect">
              <a:avLst/>
            </a:prstGeom>
            <a:noFill/>
          </p:spPr>
          <p:txBody>
            <a:bodyPr wrap="square" rtlCol="0">
              <a:spAutoFit/>
            </a:bodyPr>
            <a:lstStyle/>
            <a:p>
              <a:r>
                <a:rPr lang="en-US" sz="2000" i="1"/>
                <a:t>Q</a:t>
              </a:r>
            </a:p>
          </p:txBody>
        </p:sp>
        <p:sp>
          <p:nvSpPr>
            <p:cNvPr id="28" name="TextBox 27"/>
            <p:cNvSpPr txBox="1"/>
            <p:nvPr/>
          </p:nvSpPr>
          <p:spPr>
            <a:xfrm>
              <a:off x="1962150" y="5114925"/>
              <a:ext cx="533400" cy="400110"/>
            </a:xfrm>
            <a:prstGeom prst="rect">
              <a:avLst/>
            </a:prstGeom>
            <a:noFill/>
          </p:spPr>
          <p:txBody>
            <a:bodyPr wrap="square" rtlCol="0">
              <a:spAutoFit/>
            </a:bodyPr>
            <a:lstStyle/>
            <a:p>
              <a:r>
                <a:rPr lang="en-US" sz="2000" i="1"/>
                <a:t>Q</a:t>
              </a:r>
            </a:p>
          </p:txBody>
        </p:sp>
        <p:sp>
          <p:nvSpPr>
            <p:cNvPr id="29" name="TextBox 28"/>
            <p:cNvSpPr txBox="1"/>
            <p:nvPr/>
          </p:nvSpPr>
          <p:spPr>
            <a:xfrm>
              <a:off x="2105025" y="3619500"/>
              <a:ext cx="533400" cy="400110"/>
            </a:xfrm>
            <a:prstGeom prst="rect">
              <a:avLst/>
            </a:prstGeom>
            <a:noFill/>
          </p:spPr>
          <p:txBody>
            <a:bodyPr wrap="square" rtlCol="0">
              <a:spAutoFit/>
            </a:bodyPr>
            <a:lstStyle/>
            <a:p>
              <a:r>
                <a:rPr lang="en-US" sz="2000" i="1"/>
                <a:t>d</a:t>
              </a:r>
            </a:p>
          </p:txBody>
        </p:sp>
        <p:sp>
          <p:nvSpPr>
            <p:cNvPr id="30" name="TextBox 29"/>
            <p:cNvSpPr txBox="1"/>
            <p:nvPr/>
          </p:nvSpPr>
          <p:spPr>
            <a:xfrm>
              <a:off x="2095500" y="4619625"/>
              <a:ext cx="533400" cy="400110"/>
            </a:xfrm>
            <a:prstGeom prst="rect">
              <a:avLst/>
            </a:prstGeom>
            <a:noFill/>
          </p:spPr>
          <p:txBody>
            <a:bodyPr wrap="square" rtlCol="0">
              <a:spAutoFit/>
            </a:bodyPr>
            <a:lstStyle/>
            <a:p>
              <a:r>
                <a:rPr lang="en-US" sz="2000" i="1"/>
                <a:t>d</a:t>
              </a:r>
            </a:p>
          </p:txBody>
        </p:sp>
        <p:sp>
          <p:nvSpPr>
            <p:cNvPr id="31" name="TextBox 30"/>
            <p:cNvSpPr txBox="1"/>
            <p:nvPr/>
          </p:nvSpPr>
          <p:spPr>
            <a:xfrm>
              <a:off x="3390900" y="4267200"/>
              <a:ext cx="457200" cy="400110"/>
            </a:xfrm>
            <a:prstGeom prst="rect">
              <a:avLst/>
            </a:prstGeom>
            <a:noFill/>
          </p:spPr>
          <p:txBody>
            <a:bodyPr wrap="square" rtlCol="0">
              <a:spAutoFit/>
            </a:bodyPr>
            <a:lstStyle/>
            <a:p>
              <a:r>
                <a:rPr lang="en-US" sz="2000" i="1"/>
                <a:t>x</a:t>
              </a:r>
            </a:p>
          </p:txBody>
        </p:sp>
        <p:graphicFrame>
          <p:nvGraphicFramePr>
            <p:cNvPr id="33" name="Object 32"/>
            <p:cNvGraphicFramePr>
              <a:graphicFrameLocks noChangeAspect="1"/>
            </p:cNvGraphicFramePr>
            <p:nvPr/>
          </p:nvGraphicFramePr>
          <p:xfrm>
            <a:off x="3616568" y="3559175"/>
            <a:ext cx="244231" cy="317500"/>
          </p:xfrm>
          <a:graphic>
            <a:graphicData uri="http://schemas.openxmlformats.org/presentationml/2006/ole">
              <mc:AlternateContent xmlns:mc="http://schemas.openxmlformats.org/markup-compatibility/2006">
                <mc:Choice xmlns:v="urn:schemas-microsoft-com:vml" Requires="v">
                  <p:oleObj spid="_x0000_s91204" name="Equation" r:id="rId4" imgW="126720" imgH="164880" progId="Equation.DSMT4">
                    <p:embed/>
                  </p:oleObj>
                </mc:Choice>
                <mc:Fallback>
                  <p:oleObj name="Equation" r:id="rId4" imgW="126720" imgH="1648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6568" y="3559175"/>
                          <a:ext cx="244231"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33"/>
            <p:cNvGraphicFramePr>
              <a:graphicFrameLocks noChangeAspect="1"/>
            </p:cNvGraphicFramePr>
            <p:nvPr/>
          </p:nvGraphicFramePr>
          <p:xfrm>
            <a:off x="3952875" y="4010025"/>
            <a:ext cx="286657" cy="401320"/>
          </p:xfrm>
          <a:graphic>
            <a:graphicData uri="http://schemas.openxmlformats.org/presentationml/2006/ole">
              <mc:AlternateContent xmlns:mc="http://schemas.openxmlformats.org/markup-compatibility/2006">
                <mc:Choice xmlns:v="urn:schemas-microsoft-com:vml" Requires="v">
                  <p:oleObj spid="_x0000_s91205" name="Equation" r:id="rId6" imgW="126720" imgH="177480" progId="Equation.DSMT4">
                    <p:embed/>
                  </p:oleObj>
                </mc:Choice>
                <mc:Fallback>
                  <p:oleObj name="Equation" r:id="rId6" imgW="126720" imgH="17748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2875" y="4010025"/>
                          <a:ext cx="286657" cy="4013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Object 34"/>
            <p:cNvGraphicFramePr>
              <a:graphicFrameLocks noChangeAspect="1"/>
            </p:cNvGraphicFramePr>
            <p:nvPr/>
          </p:nvGraphicFramePr>
          <p:xfrm>
            <a:off x="5734050" y="4343400"/>
            <a:ext cx="286657" cy="401320"/>
          </p:xfrm>
          <a:graphic>
            <a:graphicData uri="http://schemas.openxmlformats.org/presentationml/2006/ole">
              <mc:AlternateContent xmlns:mc="http://schemas.openxmlformats.org/markup-compatibility/2006">
                <mc:Choice xmlns:v="urn:schemas-microsoft-com:vml" Requires="v">
                  <p:oleObj spid="_x0000_s91206" name="Equation" r:id="rId8" imgW="126720" imgH="177480" progId="Equation.DSMT4">
                    <p:embed/>
                  </p:oleObj>
                </mc:Choice>
                <mc:Fallback>
                  <p:oleObj name="Equation" r:id="rId8" imgW="126720" imgH="177480" progId="Equation.DSMT4">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34050" y="4343400"/>
                          <a:ext cx="286657" cy="4013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Object 35"/>
            <p:cNvGraphicFramePr>
              <a:graphicFrameLocks noChangeAspect="1"/>
            </p:cNvGraphicFramePr>
            <p:nvPr/>
          </p:nvGraphicFramePr>
          <p:xfrm>
            <a:off x="6877050" y="3870325"/>
            <a:ext cx="579120" cy="482600"/>
          </p:xfrm>
          <a:graphic>
            <a:graphicData uri="http://schemas.openxmlformats.org/presentationml/2006/ole">
              <mc:AlternateContent xmlns:mc="http://schemas.openxmlformats.org/markup-compatibility/2006">
                <mc:Choice xmlns:v="urn:schemas-microsoft-com:vml" Requires="v">
                  <p:oleObj spid="_x0000_s91207" name="Equation" r:id="rId10" imgW="304560" imgH="253800" progId="Equation.DSMT4">
                    <p:embed/>
                  </p:oleObj>
                </mc:Choice>
                <mc:Fallback>
                  <p:oleObj name="Equation" r:id="rId10" imgW="304560" imgH="25380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77050" y="3870325"/>
                          <a:ext cx="57912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36"/>
            <p:cNvGraphicFramePr>
              <a:graphicFrameLocks noChangeAspect="1"/>
            </p:cNvGraphicFramePr>
            <p:nvPr/>
          </p:nvGraphicFramePr>
          <p:xfrm>
            <a:off x="6486525" y="4695825"/>
            <a:ext cx="1847646" cy="698500"/>
          </p:xfrm>
          <a:graphic>
            <a:graphicData uri="http://schemas.openxmlformats.org/presentationml/2006/ole">
              <mc:AlternateContent xmlns:mc="http://schemas.openxmlformats.org/markup-compatibility/2006">
                <mc:Choice xmlns:v="urn:schemas-microsoft-com:vml" Requires="v">
                  <p:oleObj spid="_x0000_s91208" name="Equation" r:id="rId12" imgW="1041120" imgH="393480" progId="Equation.DSMT4">
                    <p:embed/>
                  </p:oleObj>
                </mc:Choice>
                <mc:Fallback>
                  <p:oleObj name="Equation" r:id="rId12" imgW="1041120" imgH="39348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486525" y="4695825"/>
                          <a:ext cx="1847646"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39" name="Object 38"/>
          <p:cNvGraphicFramePr>
            <a:graphicFrameLocks noChangeAspect="1"/>
          </p:cNvGraphicFramePr>
          <p:nvPr/>
        </p:nvGraphicFramePr>
        <p:xfrm>
          <a:off x="1958003" y="5741894"/>
          <a:ext cx="5106185" cy="1116106"/>
        </p:xfrm>
        <a:graphic>
          <a:graphicData uri="http://schemas.openxmlformats.org/presentationml/2006/ole">
            <mc:AlternateContent xmlns:mc="http://schemas.openxmlformats.org/markup-compatibility/2006">
              <mc:Choice xmlns:v="urn:schemas-microsoft-com:vml" Requires="v">
                <p:oleObj spid="_x0000_s91209" name="Equation" r:id="rId14" imgW="2323800" imgH="507960" progId="Equation.DSMT4">
                  <p:embed/>
                </p:oleObj>
              </mc:Choice>
              <mc:Fallback>
                <p:oleObj name="Equation" r:id="rId14" imgW="2323800" imgH="507960" progId="Equation.DSMT4">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958003" y="5741894"/>
                        <a:ext cx="5106185" cy="11161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TextBox 39"/>
          <p:cNvSpPr txBox="1"/>
          <p:nvPr/>
        </p:nvSpPr>
        <p:spPr>
          <a:xfrm>
            <a:off x="4558553" y="3496235"/>
            <a:ext cx="533400" cy="461665"/>
          </a:xfrm>
          <a:prstGeom prst="rect">
            <a:avLst/>
          </a:prstGeom>
          <a:noFill/>
        </p:spPr>
        <p:txBody>
          <a:bodyPr wrap="square" rtlCol="0">
            <a:spAutoFit/>
          </a:bodyPr>
          <a:lstStyle/>
          <a:p>
            <a:r>
              <a:rPr lang="en-US" sz="2400"/>
              <a:t>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fontScale="90000"/>
          </a:bodyPr>
          <a:lstStyle/>
          <a:p>
            <a:r>
              <a:rPr lang="en-US" sz="3600">
                <a:solidFill>
                  <a:srgbClr val="FFFF00"/>
                </a:solidFill>
              </a:rPr>
              <a:t>Field on the Axis of a Uniform Ring of Charge</a:t>
            </a:r>
          </a:p>
        </p:txBody>
      </p:sp>
      <p:sp>
        <p:nvSpPr>
          <p:cNvPr id="3" name="Content Placeholder 2"/>
          <p:cNvSpPr>
            <a:spLocks noGrp="1"/>
          </p:cNvSpPr>
          <p:nvPr>
            <p:ph idx="1"/>
          </p:nvPr>
        </p:nvSpPr>
        <p:spPr>
          <a:xfrm>
            <a:off x="457200" y="950260"/>
            <a:ext cx="8229600" cy="5410200"/>
          </a:xfrm>
        </p:spPr>
        <p:txBody>
          <a:bodyPr>
            <a:normAutofit/>
          </a:bodyPr>
          <a:lstStyle/>
          <a:p>
            <a:r>
              <a:rPr lang="en-US" sz="2400"/>
              <a:t>Imagine the ring, radius </a:t>
            </a:r>
            <a:r>
              <a:rPr lang="en-US" sz="2400" i="1"/>
              <a:t>a</a:t>
            </a:r>
            <a:r>
              <a:rPr lang="en-US" sz="2400"/>
              <a:t>, total charge </a:t>
            </a:r>
            <a:r>
              <a:rPr lang="en-US" sz="2400" i="1"/>
              <a:t>Q</a:t>
            </a:r>
            <a:r>
              <a:rPr lang="en-US" sz="2400"/>
              <a:t>, to be made up of pairs </a:t>
            </a:r>
            <a:r>
              <a:rPr lang="en-US" sz="2400" i="1"/>
              <a:t>dQ</a:t>
            </a:r>
            <a:r>
              <a:rPr lang="en-US" sz="2400"/>
              <a:t> of oppositely placed charges:</a:t>
            </a:r>
          </a:p>
          <a:p>
            <a:endParaRPr lang="en-US" sz="2400"/>
          </a:p>
          <a:p>
            <a:endParaRPr lang="en-US" sz="2400"/>
          </a:p>
          <a:p>
            <a:endParaRPr lang="en-US" sz="2400"/>
          </a:p>
          <a:p>
            <a:endParaRPr lang="en-US" sz="2400"/>
          </a:p>
          <a:p>
            <a:endParaRPr lang="en-US" sz="2400"/>
          </a:p>
          <a:p>
            <a:endParaRPr lang="en-US" sz="2400"/>
          </a:p>
          <a:p>
            <a:endParaRPr lang="en-US" sz="2400"/>
          </a:p>
          <a:p>
            <a:endParaRPr lang="en-US" sz="2400"/>
          </a:p>
          <a:p>
            <a:r>
              <a:rPr lang="en-US" sz="2400"/>
              <a:t>From the previous slide, adding contributions from all pairs, </a:t>
            </a:r>
          </a:p>
          <a:p>
            <a:pPr>
              <a:buNone/>
            </a:pPr>
            <a:endParaRPr lang="en-US" sz="2400"/>
          </a:p>
          <a:p>
            <a:endParaRPr lang="en-US" sz="2400"/>
          </a:p>
          <a:p>
            <a:endParaRPr lang="en-US" sz="2400"/>
          </a:p>
          <a:p>
            <a:endParaRPr lang="en-US" sz="2400"/>
          </a:p>
          <a:p>
            <a:endParaRPr lang="en-US" sz="2400"/>
          </a:p>
          <a:p>
            <a:endParaRPr lang="en-US" sz="2400"/>
          </a:p>
          <a:p>
            <a:pPr>
              <a:buNone/>
            </a:pPr>
            <a:endParaRPr lang="en-US" sz="2400"/>
          </a:p>
        </p:txBody>
      </p:sp>
      <p:graphicFrame>
        <p:nvGraphicFramePr>
          <p:cNvPr id="39" name="Object 38"/>
          <p:cNvGraphicFramePr>
            <a:graphicFrameLocks noChangeAspect="1"/>
          </p:cNvGraphicFramePr>
          <p:nvPr/>
        </p:nvGraphicFramePr>
        <p:xfrm>
          <a:off x="2098022" y="5701647"/>
          <a:ext cx="4745037" cy="1116012"/>
        </p:xfrm>
        <a:graphic>
          <a:graphicData uri="http://schemas.openxmlformats.org/presentationml/2006/ole">
            <mc:AlternateContent xmlns:mc="http://schemas.openxmlformats.org/markup-compatibility/2006">
              <mc:Choice xmlns:v="urn:schemas-microsoft-com:vml" Requires="v">
                <p:oleObj spid="_x0000_s93242" name="Equation" r:id="rId4" imgW="2158920" imgH="507960" progId="Equation.DSMT4">
                  <p:embed/>
                </p:oleObj>
              </mc:Choice>
              <mc:Fallback>
                <p:oleObj name="Equation" r:id="rId4" imgW="2158920" imgH="507960" progId="Equation.DSMT4">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8022" y="5701647"/>
                        <a:ext cx="4745037" cy="1116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8" name="Group 37"/>
          <p:cNvGrpSpPr/>
          <p:nvPr/>
        </p:nvGrpSpPr>
        <p:grpSpPr>
          <a:xfrm>
            <a:off x="914400" y="1981200"/>
            <a:ext cx="7134225" cy="3048000"/>
            <a:chOff x="1066800" y="2169460"/>
            <a:chExt cx="7134225" cy="3048000"/>
          </a:xfrm>
        </p:grpSpPr>
        <p:grpSp>
          <p:nvGrpSpPr>
            <p:cNvPr id="4" name="Group 37"/>
            <p:cNvGrpSpPr/>
            <p:nvPr/>
          </p:nvGrpSpPr>
          <p:grpSpPr>
            <a:xfrm>
              <a:off x="1066800" y="2169460"/>
              <a:ext cx="7134225" cy="3048000"/>
              <a:chOff x="1219200" y="2667794"/>
              <a:chExt cx="7134225" cy="3048000"/>
            </a:xfrm>
          </p:grpSpPr>
          <p:cxnSp>
            <p:nvCxnSpPr>
              <p:cNvPr id="5" name="Straight Arrow Connector 4"/>
              <p:cNvCxnSpPr/>
              <p:nvPr/>
            </p:nvCxnSpPr>
            <p:spPr>
              <a:xfrm>
                <a:off x="1447800" y="4343400"/>
                <a:ext cx="6905625" cy="1588"/>
              </a:xfrm>
              <a:prstGeom prst="straightConnector1">
                <a:avLst/>
              </a:prstGeom>
              <a:ln>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838200" y="4191000"/>
                <a:ext cx="3048000" cy="1588"/>
              </a:xfrm>
              <a:prstGeom prst="straightConnector1">
                <a:avLst/>
              </a:prstGeom>
              <a:ln w="12700">
                <a:solidFill>
                  <a:schemeClr val="bg2">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290763" y="3290248"/>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2" name="Oval 11"/>
              <p:cNvSpPr/>
              <p:nvPr/>
            </p:nvSpPr>
            <p:spPr>
              <a:xfrm>
                <a:off x="2290122" y="5228232"/>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cxnSp>
            <p:nvCxnSpPr>
              <p:cNvPr id="14" name="Straight Arrow Connector 13"/>
              <p:cNvCxnSpPr/>
              <p:nvPr/>
            </p:nvCxnSpPr>
            <p:spPr>
              <a:xfrm>
                <a:off x="2371725" y="3371220"/>
                <a:ext cx="2505077" cy="972182"/>
              </a:xfrm>
              <a:prstGeom prst="straightConnector1">
                <a:avLst/>
              </a:prstGeom>
              <a:ln w="19050">
                <a:prstDash val="lgDash"/>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886325" y="4362450"/>
                <a:ext cx="160020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876800" y="3733800"/>
                <a:ext cx="1600200" cy="609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876800" y="4343400"/>
                <a:ext cx="3124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219200" y="4286250"/>
                <a:ext cx="914400" cy="400110"/>
              </a:xfrm>
              <a:prstGeom prst="rect">
                <a:avLst/>
              </a:prstGeom>
              <a:noFill/>
            </p:spPr>
            <p:txBody>
              <a:bodyPr wrap="square" rtlCol="0">
                <a:spAutoFit/>
              </a:bodyPr>
              <a:lstStyle/>
              <a:p>
                <a:r>
                  <a:rPr lang="en-US" sz="2000" i="1"/>
                  <a:t>x</a:t>
                </a:r>
                <a:r>
                  <a:rPr lang="en-US" sz="2000"/>
                  <a:t>-axis</a:t>
                </a:r>
              </a:p>
            </p:txBody>
          </p:sp>
          <p:sp>
            <p:nvSpPr>
              <p:cNvPr id="26" name="TextBox 25"/>
              <p:cNvSpPr txBox="1"/>
              <p:nvPr/>
            </p:nvSpPr>
            <p:spPr>
              <a:xfrm>
                <a:off x="2324100" y="2762250"/>
                <a:ext cx="914400" cy="400110"/>
              </a:xfrm>
              <a:prstGeom prst="rect">
                <a:avLst/>
              </a:prstGeom>
              <a:noFill/>
            </p:spPr>
            <p:txBody>
              <a:bodyPr wrap="square" rtlCol="0">
                <a:spAutoFit/>
              </a:bodyPr>
              <a:lstStyle/>
              <a:p>
                <a:r>
                  <a:rPr lang="en-US" sz="2000" i="1"/>
                  <a:t>y</a:t>
                </a:r>
                <a:r>
                  <a:rPr lang="en-US" sz="2000"/>
                  <a:t>-axis</a:t>
                </a:r>
              </a:p>
            </p:txBody>
          </p:sp>
          <p:sp>
            <p:nvSpPr>
              <p:cNvPr id="27" name="TextBox 26"/>
              <p:cNvSpPr txBox="1"/>
              <p:nvPr/>
            </p:nvSpPr>
            <p:spPr>
              <a:xfrm>
                <a:off x="1837205" y="3141009"/>
                <a:ext cx="533400" cy="400110"/>
              </a:xfrm>
              <a:prstGeom prst="rect">
                <a:avLst/>
              </a:prstGeom>
              <a:noFill/>
            </p:spPr>
            <p:txBody>
              <a:bodyPr wrap="square" rtlCol="0">
                <a:spAutoFit/>
              </a:bodyPr>
              <a:lstStyle/>
              <a:p>
                <a:r>
                  <a:rPr lang="en-US" sz="2000" i="1"/>
                  <a:t>dQ</a:t>
                </a:r>
              </a:p>
            </p:txBody>
          </p:sp>
          <p:sp>
            <p:nvSpPr>
              <p:cNvPr id="28" name="TextBox 27"/>
              <p:cNvSpPr txBox="1"/>
              <p:nvPr/>
            </p:nvSpPr>
            <p:spPr>
              <a:xfrm>
                <a:off x="1828800" y="5074584"/>
                <a:ext cx="533400" cy="400110"/>
              </a:xfrm>
              <a:prstGeom prst="rect">
                <a:avLst/>
              </a:prstGeom>
              <a:noFill/>
            </p:spPr>
            <p:txBody>
              <a:bodyPr wrap="square" rtlCol="0">
                <a:spAutoFit/>
              </a:bodyPr>
              <a:lstStyle/>
              <a:p>
                <a:r>
                  <a:rPr lang="en-US" sz="2000" i="1"/>
                  <a:t>dQ</a:t>
                </a:r>
              </a:p>
            </p:txBody>
          </p:sp>
          <p:sp>
            <p:nvSpPr>
              <p:cNvPr id="29" name="TextBox 28"/>
              <p:cNvSpPr txBox="1"/>
              <p:nvPr/>
            </p:nvSpPr>
            <p:spPr>
              <a:xfrm>
                <a:off x="1752600" y="3622534"/>
                <a:ext cx="533400" cy="400110"/>
              </a:xfrm>
              <a:prstGeom prst="rect">
                <a:avLst/>
              </a:prstGeom>
              <a:noFill/>
            </p:spPr>
            <p:txBody>
              <a:bodyPr wrap="square" rtlCol="0">
                <a:spAutoFit/>
              </a:bodyPr>
              <a:lstStyle/>
              <a:p>
                <a:r>
                  <a:rPr lang="en-US" sz="2000" i="1"/>
                  <a:t>a</a:t>
                </a:r>
              </a:p>
            </p:txBody>
          </p:sp>
          <p:sp>
            <p:nvSpPr>
              <p:cNvPr id="31" name="TextBox 30"/>
              <p:cNvSpPr txBox="1"/>
              <p:nvPr/>
            </p:nvSpPr>
            <p:spPr>
              <a:xfrm>
                <a:off x="3390900" y="4267200"/>
                <a:ext cx="457200" cy="400110"/>
              </a:xfrm>
              <a:prstGeom prst="rect">
                <a:avLst/>
              </a:prstGeom>
              <a:noFill/>
            </p:spPr>
            <p:txBody>
              <a:bodyPr wrap="square" rtlCol="0">
                <a:spAutoFit/>
              </a:bodyPr>
              <a:lstStyle/>
              <a:p>
                <a:r>
                  <a:rPr lang="en-US" sz="2000" i="1"/>
                  <a:t>x</a:t>
                </a:r>
              </a:p>
            </p:txBody>
          </p:sp>
          <p:graphicFrame>
            <p:nvGraphicFramePr>
              <p:cNvPr id="33" name="Object 32"/>
              <p:cNvGraphicFramePr>
                <a:graphicFrameLocks noChangeAspect="1"/>
              </p:cNvGraphicFramePr>
              <p:nvPr/>
            </p:nvGraphicFramePr>
            <p:xfrm>
              <a:off x="3616568" y="3559175"/>
              <a:ext cx="244231" cy="317500"/>
            </p:xfrm>
            <a:graphic>
              <a:graphicData uri="http://schemas.openxmlformats.org/presentationml/2006/ole">
                <mc:AlternateContent xmlns:mc="http://schemas.openxmlformats.org/markup-compatibility/2006">
                  <mc:Choice xmlns:v="urn:schemas-microsoft-com:vml" Requires="v">
                    <p:oleObj spid="_x0000_s93243" name="Equation" r:id="rId6" imgW="126720" imgH="164880" progId="Equation.DSMT4">
                      <p:embed/>
                    </p:oleObj>
                  </mc:Choice>
                  <mc:Fallback>
                    <p:oleObj name="Equation" r:id="rId6" imgW="126720" imgH="164880" progId="Equation.DSMT4">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16568" y="3559175"/>
                            <a:ext cx="244231"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33"/>
              <p:cNvGraphicFramePr>
                <a:graphicFrameLocks noChangeAspect="1"/>
              </p:cNvGraphicFramePr>
              <p:nvPr/>
            </p:nvGraphicFramePr>
            <p:xfrm>
              <a:off x="3952875" y="4010025"/>
              <a:ext cx="286657" cy="401320"/>
            </p:xfrm>
            <a:graphic>
              <a:graphicData uri="http://schemas.openxmlformats.org/presentationml/2006/ole">
                <mc:AlternateContent xmlns:mc="http://schemas.openxmlformats.org/markup-compatibility/2006">
                  <mc:Choice xmlns:v="urn:schemas-microsoft-com:vml" Requires="v">
                    <p:oleObj spid="_x0000_s93244" name="Equation" r:id="rId8" imgW="126720" imgH="177480" progId="Equation.DSMT4">
                      <p:embed/>
                    </p:oleObj>
                  </mc:Choice>
                  <mc:Fallback>
                    <p:oleObj name="Equation" r:id="rId8" imgW="126720" imgH="177480" progId="Equation.DSMT4">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52875" y="4010025"/>
                            <a:ext cx="286657" cy="4013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Object 34"/>
              <p:cNvGraphicFramePr>
                <a:graphicFrameLocks noChangeAspect="1"/>
              </p:cNvGraphicFramePr>
              <p:nvPr/>
            </p:nvGraphicFramePr>
            <p:xfrm>
              <a:off x="5734050" y="4343400"/>
              <a:ext cx="286657" cy="401320"/>
            </p:xfrm>
            <a:graphic>
              <a:graphicData uri="http://schemas.openxmlformats.org/presentationml/2006/ole">
                <mc:AlternateContent xmlns:mc="http://schemas.openxmlformats.org/markup-compatibility/2006">
                  <mc:Choice xmlns:v="urn:schemas-microsoft-com:vml" Requires="v">
                    <p:oleObj spid="_x0000_s93245" name="Equation" r:id="rId10" imgW="126720" imgH="177480" progId="Equation.DSMT4">
                      <p:embed/>
                    </p:oleObj>
                  </mc:Choice>
                  <mc:Fallback>
                    <p:oleObj name="Equation" r:id="rId10" imgW="126720" imgH="177480" progId="Equation.DSMT4">
                      <p:embed/>
                      <p:pic>
                        <p:nvPicPr>
                          <p:cNvPr id="0" name="Object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34050" y="4343400"/>
                            <a:ext cx="286657" cy="4013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Object 35"/>
              <p:cNvGraphicFramePr>
                <a:graphicFrameLocks noChangeAspect="1"/>
              </p:cNvGraphicFramePr>
              <p:nvPr/>
            </p:nvGraphicFramePr>
            <p:xfrm>
              <a:off x="6877050" y="3870325"/>
              <a:ext cx="579120" cy="482600"/>
            </p:xfrm>
            <a:graphic>
              <a:graphicData uri="http://schemas.openxmlformats.org/presentationml/2006/ole">
                <mc:AlternateContent xmlns:mc="http://schemas.openxmlformats.org/markup-compatibility/2006">
                  <mc:Choice xmlns:v="urn:schemas-microsoft-com:vml" Requires="v">
                    <p:oleObj spid="_x0000_s93246" name="Equation" r:id="rId12" imgW="304560" imgH="253800" progId="Equation.DSMT4">
                      <p:embed/>
                    </p:oleObj>
                  </mc:Choice>
                  <mc:Fallback>
                    <p:oleObj name="Equation" r:id="rId12" imgW="304560" imgH="253800" progId="Equation.DSMT4">
                      <p:embed/>
                      <p:pic>
                        <p:nvPicPr>
                          <p:cNvPr id="0"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77050" y="3870325"/>
                            <a:ext cx="57912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0" name="TextBox 39"/>
            <p:cNvSpPr txBox="1"/>
            <p:nvPr/>
          </p:nvSpPr>
          <p:spPr>
            <a:xfrm>
              <a:off x="4558553" y="3496235"/>
              <a:ext cx="533400" cy="461665"/>
            </a:xfrm>
            <a:prstGeom prst="rect">
              <a:avLst/>
            </a:prstGeom>
            <a:noFill/>
          </p:spPr>
          <p:txBody>
            <a:bodyPr wrap="square" rtlCol="0">
              <a:spAutoFit/>
            </a:bodyPr>
            <a:lstStyle/>
            <a:p>
              <a:r>
                <a:rPr lang="en-US" sz="2400"/>
                <a:t>P</a:t>
              </a:r>
            </a:p>
          </p:txBody>
        </p:sp>
        <p:sp>
          <p:nvSpPr>
            <p:cNvPr id="32" name="Oval 31"/>
            <p:cNvSpPr/>
            <p:nvPr/>
          </p:nvSpPr>
          <p:spPr>
            <a:xfrm>
              <a:off x="1981200" y="2895600"/>
              <a:ext cx="457200" cy="1905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Visualizing the Electric Field</a:t>
            </a:r>
          </a:p>
        </p:txBody>
      </p:sp>
      <p:sp>
        <p:nvSpPr>
          <p:cNvPr id="3" name="Content Placeholder 2"/>
          <p:cNvSpPr>
            <a:spLocks noGrp="1"/>
          </p:cNvSpPr>
          <p:nvPr>
            <p:ph sz="half" idx="1"/>
          </p:nvPr>
        </p:nvSpPr>
        <p:spPr>
          <a:xfrm>
            <a:off x="685799" y="1990163"/>
            <a:ext cx="4038600" cy="4525963"/>
          </a:xfrm>
        </p:spPr>
        <p:txBody>
          <a:bodyPr/>
          <a:lstStyle/>
          <a:p>
            <a:r>
              <a:rPr lang="en-US"/>
              <a:t>For a single point charge, we can easily draw vectors at various points indicating the strength of the field there:</a:t>
            </a:r>
          </a:p>
        </p:txBody>
      </p:sp>
      <p:sp>
        <p:nvSpPr>
          <p:cNvPr id="4" name="Content Placeholder 3"/>
          <p:cNvSpPr>
            <a:spLocks noGrp="1"/>
          </p:cNvSpPr>
          <p:nvPr>
            <p:ph sz="half" idx="2"/>
          </p:nvPr>
        </p:nvSpPr>
        <p:spPr>
          <a:xfrm>
            <a:off x="4572000" y="1600200"/>
            <a:ext cx="4038600" cy="4525963"/>
          </a:xfrm>
        </p:spPr>
        <p:txBody>
          <a:bodyPr/>
          <a:lstStyle/>
          <a:p>
            <a:r>
              <a:rPr lang="en-US">
                <a:solidFill>
                  <a:schemeClr val="bg2">
                    <a:lumMod val="50000"/>
                  </a:schemeClr>
                </a:solidFill>
              </a:rPr>
              <a:t>a</a:t>
            </a:r>
          </a:p>
        </p:txBody>
      </p:sp>
      <p:sp>
        <p:nvSpPr>
          <p:cNvPr id="5" name="Oval 4"/>
          <p:cNvSpPr/>
          <p:nvPr/>
        </p:nvSpPr>
        <p:spPr>
          <a:xfrm>
            <a:off x="6477000" y="35814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flipH="1" flipV="1">
            <a:off x="6320912" y="3118923"/>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flipH="1" flipV="1">
            <a:off x="6439694" y="2421917"/>
            <a:ext cx="3810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3500000" flipH="1" flipV="1">
            <a:off x="6755842" y="4164247"/>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H="1" flipV="1">
            <a:off x="6930513" y="3718765"/>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6343324" y="4351571"/>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2700000" flipH="1" flipV="1">
            <a:off x="5904194" y="4191140"/>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5701553" y="3756212"/>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2700000" flipH="1" flipV="1">
            <a:off x="5886263" y="3290187"/>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8100000" flipH="1" flipV="1">
            <a:off x="6778253" y="3308117"/>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8100000" flipH="1" flipV="1">
            <a:off x="7364606" y="2813745"/>
            <a:ext cx="3810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H="1" flipV="1">
            <a:off x="7739577" y="3739729"/>
            <a:ext cx="3810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3500000" flipH="1" flipV="1">
            <a:off x="7372024" y="4658612"/>
            <a:ext cx="3810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6720000" flipH="1" flipV="1">
            <a:off x="7190138" y="1989370"/>
            <a:ext cx="3048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6473312" y="1841453"/>
            <a:ext cx="3048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8100000" flipH="1" flipV="1">
            <a:off x="7816475" y="2396516"/>
            <a:ext cx="3048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Visualizing the Electric Field</a:t>
            </a:r>
          </a:p>
        </p:txBody>
      </p:sp>
      <p:sp>
        <p:nvSpPr>
          <p:cNvPr id="3" name="Content Placeholder 2"/>
          <p:cNvSpPr>
            <a:spLocks noGrp="1"/>
          </p:cNvSpPr>
          <p:nvPr>
            <p:ph sz="half" idx="1"/>
          </p:nvPr>
        </p:nvSpPr>
        <p:spPr>
          <a:xfrm>
            <a:off x="94130" y="1707776"/>
            <a:ext cx="4495799" cy="4876801"/>
          </a:xfrm>
        </p:spPr>
        <p:txBody>
          <a:bodyPr>
            <a:normAutofit/>
          </a:bodyPr>
          <a:lstStyle/>
          <a:p>
            <a:r>
              <a:rPr lang="en-US"/>
              <a:t>A standard approach is to draw </a:t>
            </a:r>
            <a:r>
              <a:rPr lang="en-US">
                <a:solidFill>
                  <a:srgbClr val="FFFF00"/>
                </a:solidFill>
              </a:rPr>
              <a:t>lines of force</a:t>
            </a:r>
            <a:r>
              <a:rPr lang="en-US"/>
              <a:t>: lines that at every point indicate the field direction there. </a:t>
            </a:r>
          </a:p>
          <a:p>
            <a:r>
              <a:rPr lang="en-US"/>
              <a:t>These lines do not immediately give the field strength, but their density can give a </a:t>
            </a:r>
            <a:r>
              <a:rPr lang="en-US" i="1"/>
              <a:t>qualitative</a:t>
            </a:r>
            <a:r>
              <a:rPr lang="en-US"/>
              <a:t> indication of where the field is stronger, provided they are continuous.</a:t>
            </a:r>
          </a:p>
        </p:txBody>
      </p:sp>
      <p:sp>
        <p:nvSpPr>
          <p:cNvPr id="4" name="Content Placeholder 3"/>
          <p:cNvSpPr>
            <a:spLocks noGrp="1"/>
          </p:cNvSpPr>
          <p:nvPr>
            <p:ph sz="half" idx="2"/>
          </p:nvPr>
        </p:nvSpPr>
        <p:spPr>
          <a:xfrm>
            <a:off x="4572000" y="1600200"/>
            <a:ext cx="4038600" cy="4525963"/>
          </a:xfrm>
        </p:spPr>
        <p:txBody>
          <a:bodyPr>
            <a:normAutofit/>
          </a:bodyPr>
          <a:lstStyle/>
          <a:p>
            <a:r>
              <a:rPr lang="en-US">
                <a:solidFill>
                  <a:schemeClr val="bg2">
                    <a:lumMod val="50000"/>
                  </a:schemeClr>
                </a:solidFill>
              </a:rPr>
              <a:t>a</a:t>
            </a:r>
          </a:p>
        </p:txBody>
      </p:sp>
      <p:sp>
        <p:nvSpPr>
          <p:cNvPr id="22" name="Oval 21"/>
          <p:cNvSpPr/>
          <p:nvPr/>
        </p:nvSpPr>
        <p:spPr>
          <a:xfrm>
            <a:off x="6705600" y="37338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stCxn id="22" idx="0"/>
          </p:cNvCxnSpPr>
          <p:nvPr/>
        </p:nvCxnSpPr>
        <p:spPr>
          <a:xfrm rot="5400000" flipH="1" flipV="1">
            <a:off x="5867400" y="2743200"/>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2700000" flipH="1" flipV="1">
            <a:off x="5052824" y="3078163"/>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flipH="1" flipV="1">
            <a:off x="6996953" y="3908612"/>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flipV="1">
            <a:off x="5867400" y="5029200"/>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8100000" flipH="1" flipV="1">
            <a:off x="5056093" y="4685272"/>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0800000" flipH="1" flipV="1">
            <a:off x="4728882" y="3908612"/>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8100000" flipH="1" flipV="1">
            <a:off x="6675437" y="3067143"/>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2700000" flipH="1" flipV="1">
            <a:off x="6644060" y="4662860"/>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6668294" y="2094706"/>
            <a:ext cx="3810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8100000" flipH="1" flipV="1">
            <a:off x="7850046" y="2687822"/>
            <a:ext cx="3810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3500000" flipV="1">
            <a:off x="5422201" y="2644588"/>
            <a:ext cx="3810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Field from a Uniform </a:t>
            </a:r>
            <a:r>
              <a:rPr lang="en-US" i="1">
                <a:solidFill>
                  <a:srgbClr val="FFFF00"/>
                </a:solidFill>
              </a:rPr>
              <a:t>Line</a:t>
            </a:r>
            <a:r>
              <a:rPr lang="en-US">
                <a:solidFill>
                  <a:srgbClr val="FFFF00"/>
                </a:solidFill>
              </a:rPr>
              <a:t> of Charge</a:t>
            </a:r>
          </a:p>
        </p:txBody>
      </p:sp>
      <p:sp>
        <p:nvSpPr>
          <p:cNvPr id="3" name="Content Placeholder 2"/>
          <p:cNvSpPr>
            <a:spLocks noGrp="1"/>
          </p:cNvSpPr>
          <p:nvPr>
            <p:ph sz="half" idx="1"/>
          </p:nvPr>
        </p:nvSpPr>
        <p:spPr>
          <a:xfrm>
            <a:off x="0" y="1524000"/>
            <a:ext cx="5181600" cy="5181600"/>
          </a:xfrm>
        </p:spPr>
        <p:txBody>
          <a:bodyPr>
            <a:normAutofit lnSpcReduction="10000"/>
          </a:bodyPr>
          <a:lstStyle/>
          <a:p>
            <a:r>
              <a:rPr lang="en-US"/>
              <a:t>What’s the electric field at a point P distance </a:t>
            </a:r>
            <a:r>
              <a:rPr lang="en-US" i="1"/>
              <a:t>R</a:t>
            </a:r>
            <a:r>
              <a:rPr lang="en-US"/>
              <a:t> from a very long line of charge, say      C/m?</a:t>
            </a:r>
          </a:p>
          <a:p>
            <a:r>
              <a:rPr lang="en-US"/>
              <a:t>Take the wire along the </a:t>
            </a:r>
            <a:r>
              <a:rPr lang="en-US" i="1"/>
              <a:t>z</a:t>
            </a:r>
            <a:r>
              <a:rPr lang="en-US"/>
              <a:t>-axis in 3D Cartesian coordinates,we’ll find the field at a point P, distance </a:t>
            </a:r>
            <a:r>
              <a:rPr lang="en-US" i="1"/>
              <a:t>R</a:t>
            </a:r>
            <a:r>
              <a:rPr lang="en-US"/>
              <a:t> from the wire, in the (</a:t>
            </a:r>
            <a:r>
              <a:rPr lang="en-US" i="1"/>
              <a:t>x</a:t>
            </a:r>
            <a:r>
              <a:rPr lang="en-US"/>
              <a:t>,</a:t>
            </a:r>
            <a:r>
              <a:rPr lang="en-US" i="1"/>
              <a:t>y)</a:t>
            </a:r>
            <a:r>
              <a:rPr lang="en-US"/>
              <a:t> plane.</a:t>
            </a:r>
          </a:p>
          <a:p>
            <a:r>
              <a:rPr lang="en-US"/>
              <a:t> The strategy is to find the field         </a:t>
            </a:r>
            <a:r>
              <a:rPr lang="en-US">
                <a:solidFill>
                  <a:schemeClr val="bg2">
                    <a:lumMod val="50000"/>
                  </a:schemeClr>
                </a:solidFill>
              </a:rPr>
              <a:t>z</a:t>
            </a:r>
            <a:r>
              <a:rPr lang="en-US"/>
              <a:t>     from a bit </a:t>
            </a:r>
            <a:r>
              <a:rPr lang="en-US" i="1">
                <a:solidFill>
                  <a:schemeClr val="accent6">
                    <a:lumMod val="75000"/>
                  </a:schemeClr>
                </a:solidFill>
              </a:rPr>
              <a:t>dz</a:t>
            </a:r>
            <a:r>
              <a:rPr lang="en-US"/>
              <a:t> of the wire, then do an integral over the whole wire.           </a:t>
            </a:r>
          </a:p>
        </p:txBody>
      </p:sp>
      <p:sp>
        <p:nvSpPr>
          <p:cNvPr id="4" name="Content Placeholder 3"/>
          <p:cNvSpPr>
            <a:spLocks noGrp="1"/>
          </p:cNvSpPr>
          <p:nvPr>
            <p:ph sz="half" idx="2"/>
          </p:nvPr>
        </p:nvSpPr>
        <p:spPr>
          <a:xfrm>
            <a:off x="4621306" y="1600200"/>
            <a:ext cx="4267200" cy="4525963"/>
          </a:xfrm>
        </p:spPr>
        <p:txBody>
          <a:bodyPr>
            <a:normAutofit lnSpcReduction="10000"/>
          </a:bodyPr>
          <a:lstStyle/>
          <a:p>
            <a:r>
              <a:rPr lang="en-US">
                <a:solidFill>
                  <a:schemeClr val="bg2">
                    <a:lumMod val="50000"/>
                  </a:schemeClr>
                </a:solidFill>
              </a:rPr>
              <a:t>q</a:t>
            </a:r>
          </a:p>
        </p:txBody>
      </p:sp>
      <p:graphicFrame>
        <p:nvGraphicFramePr>
          <p:cNvPr id="16" name="Object 15"/>
          <p:cNvGraphicFramePr>
            <a:graphicFrameLocks noChangeAspect="1"/>
          </p:cNvGraphicFramePr>
          <p:nvPr/>
        </p:nvGraphicFramePr>
        <p:xfrm>
          <a:off x="7853083" y="3348318"/>
          <a:ext cx="1142999" cy="432486"/>
        </p:xfrm>
        <a:graphic>
          <a:graphicData uri="http://schemas.openxmlformats.org/presentationml/2006/ole">
            <mc:AlternateContent xmlns:mc="http://schemas.openxmlformats.org/markup-compatibility/2006">
              <mc:Choice xmlns:v="urn:schemas-microsoft-com:vml" Requires="v">
                <p:oleObj spid="_x0000_s94273" name="Equation" r:id="rId4" imgW="469800" imgH="177480" progId="Equation.DSMT4">
                  <p:embed/>
                </p:oleObj>
              </mc:Choice>
              <mc:Fallback>
                <p:oleObj name="Equation" r:id="rId4" imgW="469800" imgH="177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3083" y="3348318"/>
                        <a:ext cx="1142999" cy="4324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 name="Straight Connector 5"/>
          <p:cNvCxnSpPr/>
          <p:nvPr/>
        </p:nvCxnSpPr>
        <p:spPr>
          <a:xfrm rot="5400000">
            <a:off x="5862917" y="3805518"/>
            <a:ext cx="3962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48717" y="4186518"/>
            <a:ext cx="1295400" cy="0"/>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548717" y="2967318"/>
            <a:ext cx="1295400" cy="12192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6472517" y="2814918"/>
            <a:ext cx="1447800" cy="12954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5748617" y="4224618"/>
            <a:ext cx="838200" cy="762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nvGraphicFramePr>
        <p:xfrm>
          <a:off x="6212540" y="3068232"/>
          <a:ext cx="1142999" cy="432486"/>
        </p:xfrm>
        <a:graphic>
          <a:graphicData uri="http://schemas.openxmlformats.org/presentationml/2006/ole">
            <mc:AlternateContent xmlns:mc="http://schemas.openxmlformats.org/markup-compatibility/2006">
              <mc:Choice xmlns:v="urn:schemas-microsoft-com:vml" Requires="v">
                <p:oleObj spid="_x0000_s94274" name="Equation" r:id="rId6" imgW="469800" imgH="177480" progId="Equation.DSMT4">
                  <p:embed/>
                </p:oleObj>
              </mc:Choice>
              <mc:Fallback>
                <p:oleObj name="Equation" r:id="rId6" imgW="469800" imgH="177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12540" y="3068232"/>
                        <a:ext cx="1142999" cy="4324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7100046" y="4186518"/>
          <a:ext cx="369887" cy="400050"/>
        </p:xfrm>
        <a:graphic>
          <a:graphicData uri="http://schemas.openxmlformats.org/presentationml/2006/ole">
            <mc:AlternateContent xmlns:mc="http://schemas.openxmlformats.org/markup-compatibility/2006">
              <mc:Choice xmlns:v="urn:schemas-microsoft-com:vml" Requires="v">
                <p:oleObj spid="_x0000_s94275" name="Equation" r:id="rId8" imgW="152280" imgH="164880" progId="Equation.DSMT4">
                  <p:embed/>
                </p:oleObj>
              </mc:Choice>
              <mc:Fallback>
                <p:oleObj name="Equation" r:id="rId8" imgW="152280" imgH="1648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00046" y="4186518"/>
                        <a:ext cx="369887"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6849035" y="3792071"/>
          <a:ext cx="307975" cy="431800"/>
        </p:xfrm>
        <a:graphic>
          <a:graphicData uri="http://schemas.openxmlformats.org/presentationml/2006/ole">
            <mc:AlternateContent xmlns:mc="http://schemas.openxmlformats.org/markup-compatibility/2006">
              <mc:Choice xmlns:v="urn:schemas-microsoft-com:vml" Requires="v">
                <p:oleObj spid="_x0000_s94276" name="Equation" r:id="rId10" imgW="126720" imgH="177480" progId="Equation.DSMT4">
                  <p:embed/>
                </p:oleObj>
              </mc:Choice>
              <mc:Fallback>
                <p:oleObj name="Equation" r:id="rId10" imgW="126720" imgH="1774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49035" y="3792071"/>
                        <a:ext cx="307975"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Straight Connector 20"/>
          <p:cNvCxnSpPr/>
          <p:nvPr/>
        </p:nvCxnSpPr>
        <p:spPr>
          <a:xfrm rot="5400000">
            <a:off x="7729817" y="2929218"/>
            <a:ext cx="228600"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5" name="Object 24"/>
          <p:cNvGraphicFramePr>
            <a:graphicFrameLocks noChangeAspect="1"/>
          </p:cNvGraphicFramePr>
          <p:nvPr/>
        </p:nvGraphicFramePr>
        <p:xfrm>
          <a:off x="5396753" y="4993341"/>
          <a:ext cx="2133600" cy="1041418"/>
        </p:xfrm>
        <a:graphic>
          <a:graphicData uri="http://schemas.openxmlformats.org/presentationml/2006/ole">
            <mc:AlternateContent xmlns:mc="http://schemas.openxmlformats.org/markup-compatibility/2006">
              <mc:Choice xmlns:v="urn:schemas-microsoft-com:vml" Requires="v">
                <p:oleObj spid="_x0000_s94277" name="Equation" r:id="rId12" imgW="1041120" imgH="507960" progId="Equation.DSMT4">
                  <p:embed/>
                </p:oleObj>
              </mc:Choice>
              <mc:Fallback>
                <p:oleObj name="Equation" r:id="rId12" imgW="1041120" imgH="50796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96753" y="4993341"/>
                        <a:ext cx="2133600" cy="10414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TextBox 25"/>
          <p:cNvSpPr txBox="1"/>
          <p:nvPr/>
        </p:nvSpPr>
        <p:spPr>
          <a:xfrm>
            <a:off x="6199094" y="3931023"/>
            <a:ext cx="685800" cy="461665"/>
          </a:xfrm>
          <a:prstGeom prst="rect">
            <a:avLst/>
          </a:prstGeom>
          <a:noFill/>
        </p:spPr>
        <p:txBody>
          <a:bodyPr wrap="square" rtlCol="0">
            <a:spAutoFit/>
          </a:bodyPr>
          <a:lstStyle/>
          <a:p>
            <a:r>
              <a:rPr lang="en-US" sz="2400"/>
              <a:t>P</a:t>
            </a:r>
          </a:p>
        </p:txBody>
      </p:sp>
      <p:graphicFrame>
        <p:nvGraphicFramePr>
          <p:cNvPr id="27" name="Object 26"/>
          <p:cNvGraphicFramePr>
            <a:graphicFrameLocks noChangeAspect="1"/>
          </p:cNvGraphicFramePr>
          <p:nvPr/>
        </p:nvGraphicFramePr>
        <p:xfrm>
          <a:off x="3733800" y="2227730"/>
          <a:ext cx="403452" cy="513484"/>
        </p:xfrm>
        <a:graphic>
          <a:graphicData uri="http://schemas.openxmlformats.org/presentationml/2006/ole">
            <mc:AlternateContent xmlns:mc="http://schemas.openxmlformats.org/markup-compatibility/2006">
              <mc:Choice xmlns:v="urn:schemas-microsoft-com:vml" Requires="v">
                <p:oleObj spid="_x0000_s94278" name="Equation" r:id="rId14" imgW="139680" imgH="177480" progId="Equation.DSMT4">
                  <p:embed/>
                </p:oleObj>
              </mc:Choice>
              <mc:Fallback>
                <p:oleObj name="Equation" r:id="rId14" imgW="139680" imgH="1774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33800" y="2227730"/>
                        <a:ext cx="403452" cy="5134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TextBox 27"/>
          <p:cNvSpPr txBox="1"/>
          <p:nvPr/>
        </p:nvSpPr>
        <p:spPr>
          <a:xfrm>
            <a:off x="7812741" y="3971382"/>
            <a:ext cx="609600" cy="461665"/>
          </a:xfrm>
          <a:prstGeom prst="rect">
            <a:avLst/>
          </a:prstGeom>
          <a:noFill/>
        </p:spPr>
        <p:txBody>
          <a:bodyPr wrap="square" rtlCol="0">
            <a:spAutoFit/>
          </a:bodyPr>
          <a:lstStyle/>
          <a:p>
            <a:r>
              <a:rPr lang="en-US" sz="2400"/>
              <a:t>O</a:t>
            </a:r>
          </a:p>
        </p:txBody>
      </p:sp>
      <p:sp>
        <p:nvSpPr>
          <p:cNvPr id="29" name="TextBox 28"/>
          <p:cNvSpPr txBox="1"/>
          <p:nvPr/>
        </p:nvSpPr>
        <p:spPr>
          <a:xfrm>
            <a:off x="7830670" y="1918448"/>
            <a:ext cx="914400" cy="461665"/>
          </a:xfrm>
          <a:prstGeom prst="rect">
            <a:avLst/>
          </a:prstGeom>
          <a:noFill/>
        </p:spPr>
        <p:txBody>
          <a:bodyPr wrap="square" rtlCol="0">
            <a:spAutoFit/>
          </a:bodyPr>
          <a:lstStyle/>
          <a:p>
            <a:r>
              <a:rPr lang="en-US" sz="2400" i="1"/>
              <a:t>z</a:t>
            </a:r>
            <a:r>
              <a:rPr lang="en-US" sz="2400"/>
              <a:t>-axis</a:t>
            </a:r>
          </a:p>
        </p:txBody>
      </p:sp>
      <p:sp>
        <p:nvSpPr>
          <p:cNvPr id="30" name="TextBox 29"/>
          <p:cNvSpPr txBox="1"/>
          <p:nvPr/>
        </p:nvSpPr>
        <p:spPr>
          <a:xfrm>
            <a:off x="7799294" y="2675965"/>
            <a:ext cx="685800" cy="461665"/>
          </a:xfrm>
          <a:prstGeom prst="rect">
            <a:avLst/>
          </a:prstGeom>
          <a:noFill/>
        </p:spPr>
        <p:txBody>
          <a:bodyPr wrap="square" rtlCol="0">
            <a:spAutoFit/>
          </a:bodyPr>
          <a:lstStyle/>
          <a:p>
            <a:r>
              <a:rPr lang="en-US" sz="2400" i="1">
                <a:solidFill>
                  <a:schemeClr val="accent6">
                    <a:lumMod val="75000"/>
                  </a:schemeClr>
                </a:solidFill>
              </a:rPr>
              <a:t>dz</a:t>
            </a:r>
          </a:p>
        </p:txBody>
      </p:sp>
      <p:graphicFrame>
        <p:nvGraphicFramePr>
          <p:cNvPr id="31" name="Object 30"/>
          <p:cNvGraphicFramePr>
            <a:graphicFrameLocks noChangeAspect="1"/>
          </p:cNvGraphicFramePr>
          <p:nvPr/>
        </p:nvGraphicFramePr>
        <p:xfrm>
          <a:off x="390827" y="5056094"/>
          <a:ext cx="698385" cy="539750"/>
        </p:xfrm>
        <a:graphic>
          <a:graphicData uri="http://schemas.openxmlformats.org/presentationml/2006/ole">
            <mc:AlternateContent xmlns:mc="http://schemas.openxmlformats.org/markup-compatibility/2006">
              <mc:Choice xmlns:v="urn:schemas-microsoft-com:vml" Requires="v">
                <p:oleObj spid="_x0000_s94279" name="Equation" r:id="rId16" imgW="279360" imgH="215640" progId="Equation.DSMT4">
                  <p:embed/>
                </p:oleObj>
              </mc:Choice>
              <mc:Fallback>
                <p:oleObj name="Equation" r:id="rId16" imgW="279360" imgH="21564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90827" y="5056094"/>
                        <a:ext cx="698385"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12149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Field from a Uniform </a:t>
            </a:r>
            <a:r>
              <a:rPr lang="en-US" i="1">
                <a:solidFill>
                  <a:srgbClr val="FFFF00"/>
                </a:solidFill>
              </a:rPr>
              <a:t>Line</a:t>
            </a:r>
            <a:r>
              <a:rPr lang="en-US">
                <a:solidFill>
                  <a:srgbClr val="FFFF00"/>
                </a:solidFill>
              </a:rPr>
              <a:t> of Charge</a:t>
            </a:r>
          </a:p>
        </p:txBody>
      </p:sp>
      <p:sp>
        <p:nvSpPr>
          <p:cNvPr id="3" name="Content Placeholder 2"/>
          <p:cNvSpPr>
            <a:spLocks noGrp="1"/>
          </p:cNvSpPr>
          <p:nvPr>
            <p:ph sz="half" idx="1"/>
          </p:nvPr>
        </p:nvSpPr>
        <p:spPr>
          <a:xfrm>
            <a:off x="0" y="1524000"/>
            <a:ext cx="4724400" cy="5181600"/>
          </a:xfrm>
        </p:spPr>
        <p:txBody>
          <a:bodyPr>
            <a:normAutofit/>
          </a:bodyPr>
          <a:lstStyle/>
          <a:p>
            <a:r>
              <a:rPr lang="en-US" sz="2400"/>
              <a:t>The strategy is to find the field         </a:t>
            </a:r>
            <a:r>
              <a:rPr lang="en-US" sz="2400">
                <a:solidFill>
                  <a:schemeClr val="bg2">
                    <a:lumMod val="50000"/>
                  </a:schemeClr>
                </a:solidFill>
              </a:rPr>
              <a:t>z</a:t>
            </a:r>
            <a:r>
              <a:rPr lang="en-US" sz="2400"/>
              <a:t>     from a bit </a:t>
            </a:r>
            <a:r>
              <a:rPr lang="en-US" sz="2400" i="1">
                <a:solidFill>
                  <a:schemeClr val="accent6">
                    <a:lumMod val="75000"/>
                  </a:schemeClr>
                </a:solidFill>
              </a:rPr>
              <a:t>dz</a:t>
            </a:r>
            <a:r>
              <a:rPr lang="en-US" sz="2400"/>
              <a:t> of the wire, then do an integral over the whole wire.</a:t>
            </a:r>
          </a:p>
          <a:p>
            <a:pPr>
              <a:buNone/>
            </a:pPr>
            <a:endParaRPr lang="en-US" sz="2400"/>
          </a:p>
          <a:p>
            <a:pPr>
              <a:buNone/>
            </a:pPr>
            <a:endParaRPr lang="en-US" sz="2400"/>
          </a:p>
          <a:p>
            <a:r>
              <a:rPr lang="en-US" sz="2400"/>
              <a:t>For an infinite wire, the net field must be directly away from the wire, so multiply by             and integrate over all </a:t>
            </a:r>
            <a:r>
              <a:rPr lang="en-US" sz="2400" i="1"/>
              <a:t>z</a:t>
            </a:r>
            <a:r>
              <a:rPr lang="en-US" sz="2400"/>
              <a:t> </a:t>
            </a:r>
            <a:r>
              <a:rPr lang="en-US"/>
              <a:t>: </a:t>
            </a:r>
          </a:p>
        </p:txBody>
      </p:sp>
      <p:sp>
        <p:nvSpPr>
          <p:cNvPr id="4" name="Content Placeholder 3"/>
          <p:cNvSpPr>
            <a:spLocks noGrp="1"/>
          </p:cNvSpPr>
          <p:nvPr>
            <p:ph sz="half" idx="2"/>
          </p:nvPr>
        </p:nvSpPr>
        <p:spPr>
          <a:xfrm>
            <a:off x="4621306" y="1600200"/>
            <a:ext cx="4267200" cy="4525963"/>
          </a:xfrm>
        </p:spPr>
        <p:txBody>
          <a:bodyPr>
            <a:normAutofit/>
          </a:bodyPr>
          <a:lstStyle/>
          <a:p>
            <a:r>
              <a:rPr lang="en-US">
                <a:solidFill>
                  <a:schemeClr val="bg2">
                    <a:lumMod val="50000"/>
                  </a:schemeClr>
                </a:solidFill>
              </a:rPr>
              <a:t>q</a:t>
            </a:r>
          </a:p>
        </p:txBody>
      </p:sp>
      <p:grpSp>
        <p:nvGrpSpPr>
          <p:cNvPr id="23" name="Group 22"/>
          <p:cNvGrpSpPr/>
          <p:nvPr/>
        </p:nvGrpSpPr>
        <p:grpSpPr>
          <a:xfrm>
            <a:off x="5351929" y="2037959"/>
            <a:ext cx="3657600" cy="4098861"/>
            <a:chOff x="5625353" y="1824318"/>
            <a:chExt cx="3733800" cy="4098861"/>
          </a:xfrm>
        </p:grpSpPr>
        <p:graphicFrame>
          <p:nvGraphicFramePr>
            <p:cNvPr id="16" name="Object 15"/>
            <p:cNvGraphicFramePr>
              <a:graphicFrameLocks noChangeAspect="1"/>
            </p:cNvGraphicFramePr>
            <p:nvPr/>
          </p:nvGraphicFramePr>
          <p:xfrm>
            <a:off x="7911352" y="3348709"/>
            <a:ext cx="1447801" cy="368039"/>
          </p:xfrm>
          <a:graphic>
            <a:graphicData uri="http://schemas.openxmlformats.org/presentationml/2006/ole">
              <mc:AlternateContent xmlns:mc="http://schemas.openxmlformats.org/markup-compatibility/2006">
                <mc:Choice xmlns:v="urn:schemas-microsoft-com:vml" Requires="v">
                  <p:oleObj spid="_x0000_s95315" name="Equation" r:id="rId4" imgW="698400" imgH="177480" progId="Equation.DSMT4">
                    <p:embed/>
                  </p:oleObj>
                </mc:Choice>
                <mc:Fallback>
                  <p:oleObj name="Equation" r:id="rId4" imgW="698400" imgH="177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11352" y="3348709"/>
                          <a:ext cx="1447801" cy="3680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 name="Straight Connector 5"/>
            <p:cNvCxnSpPr/>
            <p:nvPr/>
          </p:nvCxnSpPr>
          <p:spPr>
            <a:xfrm rot="5400000">
              <a:off x="5862917" y="3805518"/>
              <a:ext cx="3962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48717" y="4186518"/>
              <a:ext cx="1295400" cy="0"/>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548717" y="2967318"/>
              <a:ext cx="1295400" cy="12192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6472517" y="2814918"/>
              <a:ext cx="1447800" cy="12954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5748617" y="4224618"/>
              <a:ext cx="838200" cy="762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nvGraphicFramePr>
          <p:xfrm>
            <a:off x="5930153" y="3095533"/>
            <a:ext cx="1405873" cy="363842"/>
          </p:xfrm>
          <a:graphic>
            <a:graphicData uri="http://schemas.openxmlformats.org/presentationml/2006/ole">
              <mc:AlternateContent xmlns:mc="http://schemas.openxmlformats.org/markup-compatibility/2006">
                <mc:Choice xmlns:v="urn:schemas-microsoft-com:vml" Requires="v">
                  <p:oleObj spid="_x0000_s95316" name="Equation" r:id="rId6" imgW="685800" imgH="177480" progId="Equation.DSMT4">
                    <p:embed/>
                  </p:oleObj>
                </mc:Choice>
                <mc:Fallback>
                  <p:oleObj name="Equation" r:id="rId6" imgW="685800" imgH="177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30153" y="3095533"/>
                          <a:ext cx="1405873" cy="3638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7100046" y="4186518"/>
            <a:ext cx="369887" cy="400050"/>
          </p:xfrm>
          <a:graphic>
            <a:graphicData uri="http://schemas.openxmlformats.org/presentationml/2006/ole">
              <mc:AlternateContent xmlns:mc="http://schemas.openxmlformats.org/markup-compatibility/2006">
                <mc:Choice xmlns:v="urn:schemas-microsoft-com:vml" Requires="v">
                  <p:oleObj spid="_x0000_s95317" name="Equation" r:id="rId8" imgW="152280" imgH="164880" progId="Equation.DSMT4">
                    <p:embed/>
                  </p:oleObj>
                </mc:Choice>
                <mc:Fallback>
                  <p:oleObj name="Equation" r:id="rId8" imgW="152280" imgH="1648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00046" y="4186518"/>
                          <a:ext cx="369887"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6849035" y="3792071"/>
            <a:ext cx="307975" cy="431800"/>
          </p:xfrm>
          <a:graphic>
            <a:graphicData uri="http://schemas.openxmlformats.org/presentationml/2006/ole">
              <mc:AlternateContent xmlns:mc="http://schemas.openxmlformats.org/markup-compatibility/2006">
                <mc:Choice xmlns:v="urn:schemas-microsoft-com:vml" Requires="v">
                  <p:oleObj spid="_x0000_s95318" name="Equation" r:id="rId10" imgW="126720" imgH="177480" progId="Equation.DSMT4">
                    <p:embed/>
                  </p:oleObj>
                </mc:Choice>
                <mc:Fallback>
                  <p:oleObj name="Equation" r:id="rId10" imgW="126720" imgH="1774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49035" y="3792071"/>
                          <a:ext cx="307975"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1" name="Straight Connector 20"/>
            <p:cNvCxnSpPr/>
            <p:nvPr/>
          </p:nvCxnSpPr>
          <p:spPr>
            <a:xfrm rot="5400000">
              <a:off x="7729817" y="2929218"/>
              <a:ext cx="228600"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5" name="Object 24"/>
            <p:cNvGraphicFramePr>
              <a:graphicFrameLocks noChangeAspect="1"/>
            </p:cNvGraphicFramePr>
            <p:nvPr/>
          </p:nvGraphicFramePr>
          <p:xfrm>
            <a:off x="5625353" y="4993341"/>
            <a:ext cx="1905000" cy="929838"/>
          </p:xfrm>
          <a:graphic>
            <a:graphicData uri="http://schemas.openxmlformats.org/presentationml/2006/ole">
              <mc:AlternateContent xmlns:mc="http://schemas.openxmlformats.org/markup-compatibility/2006">
                <mc:Choice xmlns:v="urn:schemas-microsoft-com:vml" Requires="v">
                  <p:oleObj spid="_x0000_s95319" name="Equation" r:id="rId12" imgW="1041120" imgH="507960" progId="Equation.DSMT4">
                    <p:embed/>
                  </p:oleObj>
                </mc:Choice>
                <mc:Fallback>
                  <p:oleObj name="Equation" r:id="rId12" imgW="1041120" imgH="50796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625353" y="4993341"/>
                          <a:ext cx="1905000" cy="929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TextBox 25"/>
            <p:cNvSpPr txBox="1"/>
            <p:nvPr/>
          </p:nvSpPr>
          <p:spPr>
            <a:xfrm>
              <a:off x="6199094" y="3931023"/>
              <a:ext cx="685800" cy="461665"/>
            </a:xfrm>
            <a:prstGeom prst="rect">
              <a:avLst/>
            </a:prstGeom>
            <a:noFill/>
          </p:spPr>
          <p:txBody>
            <a:bodyPr wrap="square" rtlCol="0">
              <a:spAutoFit/>
            </a:bodyPr>
            <a:lstStyle/>
            <a:p>
              <a:r>
                <a:rPr lang="en-US" sz="2400"/>
                <a:t>P</a:t>
              </a:r>
            </a:p>
          </p:txBody>
        </p:sp>
        <p:sp>
          <p:nvSpPr>
            <p:cNvPr id="28" name="TextBox 27"/>
            <p:cNvSpPr txBox="1"/>
            <p:nvPr/>
          </p:nvSpPr>
          <p:spPr>
            <a:xfrm>
              <a:off x="7812741" y="3971382"/>
              <a:ext cx="609600" cy="461665"/>
            </a:xfrm>
            <a:prstGeom prst="rect">
              <a:avLst/>
            </a:prstGeom>
            <a:noFill/>
          </p:spPr>
          <p:txBody>
            <a:bodyPr wrap="square" rtlCol="0">
              <a:spAutoFit/>
            </a:bodyPr>
            <a:lstStyle/>
            <a:p>
              <a:r>
                <a:rPr lang="en-US" sz="2400"/>
                <a:t>O</a:t>
              </a:r>
            </a:p>
          </p:txBody>
        </p:sp>
        <p:sp>
          <p:nvSpPr>
            <p:cNvPr id="29" name="TextBox 28"/>
            <p:cNvSpPr txBox="1"/>
            <p:nvPr/>
          </p:nvSpPr>
          <p:spPr>
            <a:xfrm>
              <a:off x="7830670" y="1918448"/>
              <a:ext cx="914400" cy="461665"/>
            </a:xfrm>
            <a:prstGeom prst="rect">
              <a:avLst/>
            </a:prstGeom>
            <a:noFill/>
          </p:spPr>
          <p:txBody>
            <a:bodyPr wrap="square" rtlCol="0">
              <a:spAutoFit/>
            </a:bodyPr>
            <a:lstStyle/>
            <a:p>
              <a:r>
                <a:rPr lang="en-US" sz="2400" i="1"/>
                <a:t>z</a:t>
              </a:r>
              <a:r>
                <a:rPr lang="en-US" sz="2400"/>
                <a:t>-axis</a:t>
              </a:r>
            </a:p>
          </p:txBody>
        </p:sp>
        <p:sp>
          <p:nvSpPr>
            <p:cNvPr id="30" name="TextBox 29"/>
            <p:cNvSpPr txBox="1"/>
            <p:nvPr/>
          </p:nvSpPr>
          <p:spPr>
            <a:xfrm>
              <a:off x="7799294" y="2675965"/>
              <a:ext cx="685800" cy="461665"/>
            </a:xfrm>
            <a:prstGeom prst="rect">
              <a:avLst/>
            </a:prstGeom>
            <a:noFill/>
          </p:spPr>
          <p:txBody>
            <a:bodyPr wrap="square" rtlCol="0">
              <a:spAutoFit/>
            </a:bodyPr>
            <a:lstStyle/>
            <a:p>
              <a:r>
                <a:rPr lang="en-US" sz="2400" i="1">
                  <a:solidFill>
                    <a:schemeClr val="accent6">
                      <a:lumMod val="75000"/>
                    </a:schemeClr>
                  </a:solidFill>
                </a:rPr>
                <a:t>dz</a:t>
              </a:r>
            </a:p>
          </p:txBody>
        </p:sp>
      </p:grpSp>
      <p:graphicFrame>
        <p:nvGraphicFramePr>
          <p:cNvPr id="31" name="Object 30"/>
          <p:cNvGraphicFramePr>
            <a:graphicFrameLocks noChangeAspect="1"/>
          </p:cNvGraphicFramePr>
          <p:nvPr/>
        </p:nvGraphicFramePr>
        <p:xfrm>
          <a:off x="4195483" y="1420906"/>
          <a:ext cx="698385" cy="539750"/>
        </p:xfrm>
        <a:graphic>
          <a:graphicData uri="http://schemas.openxmlformats.org/presentationml/2006/ole">
            <mc:AlternateContent xmlns:mc="http://schemas.openxmlformats.org/markup-compatibility/2006">
              <mc:Choice xmlns:v="urn:schemas-microsoft-com:vml" Requires="v">
                <p:oleObj spid="_x0000_s95320" name="Equation" r:id="rId14" imgW="279360" imgH="215640" progId="Equation.DSMT4">
                  <p:embed/>
                </p:oleObj>
              </mc:Choice>
              <mc:Fallback>
                <p:oleObj name="Equation" r:id="rId14" imgW="279360" imgH="21564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95483" y="1420906"/>
                        <a:ext cx="698385" cy="539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nvGraphicFramePr>
        <p:xfrm>
          <a:off x="170329" y="3024866"/>
          <a:ext cx="4876800" cy="762722"/>
        </p:xfrm>
        <a:graphic>
          <a:graphicData uri="http://schemas.openxmlformats.org/presentationml/2006/ole">
            <mc:AlternateContent xmlns:mc="http://schemas.openxmlformats.org/markup-compatibility/2006">
              <mc:Choice xmlns:v="urn:schemas-microsoft-com:vml" Requires="v">
                <p:oleObj spid="_x0000_s95321" name="Equation" r:id="rId16" imgW="2679480" imgH="419040" progId="Equation.DSMT4">
                  <p:embed/>
                </p:oleObj>
              </mc:Choice>
              <mc:Fallback>
                <p:oleObj name="Equation" r:id="rId16" imgW="2679480" imgH="41904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70329" y="3024866"/>
                        <a:ext cx="4876800" cy="7627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23"/>
          <p:cNvGraphicFramePr>
            <a:graphicFrameLocks noChangeAspect="1"/>
          </p:cNvGraphicFramePr>
          <p:nvPr/>
        </p:nvGraphicFramePr>
        <p:xfrm>
          <a:off x="2859741" y="4684059"/>
          <a:ext cx="815788" cy="407894"/>
        </p:xfrm>
        <a:graphic>
          <a:graphicData uri="http://schemas.openxmlformats.org/presentationml/2006/ole">
            <mc:AlternateContent xmlns:mc="http://schemas.openxmlformats.org/markup-compatibility/2006">
              <mc:Choice xmlns:v="urn:schemas-microsoft-com:vml" Requires="v">
                <p:oleObj spid="_x0000_s95322" name="Equation" r:id="rId18" imgW="355320" imgH="177480" progId="Equation.DSMT4">
                  <p:embed/>
                </p:oleObj>
              </mc:Choice>
              <mc:Fallback>
                <p:oleObj name="Equation" r:id="rId18" imgW="355320" imgH="17748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859741" y="4684059"/>
                        <a:ext cx="815788" cy="4078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31"/>
          <p:cNvGraphicFramePr>
            <a:graphicFrameLocks noChangeAspect="1"/>
          </p:cNvGraphicFramePr>
          <p:nvPr/>
        </p:nvGraphicFramePr>
        <p:xfrm>
          <a:off x="832668" y="5544672"/>
          <a:ext cx="3480487" cy="990600"/>
        </p:xfrm>
        <a:graphic>
          <a:graphicData uri="http://schemas.openxmlformats.org/presentationml/2006/ole">
            <mc:AlternateContent xmlns:mc="http://schemas.openxmlformats.org/markup-compatibility/2006">
              <mc:Choice xmlns:v="urn:schemas-microsoft-com:vml" Requires="v">
                <p:oleObj spid="_x0000_s95323" name="Equation" r:id="rId20" imgW="1650960" imgH="469800" progId="Equation.DSMT4">
                  <p:embed/>
                </p:oleObj>
              </mc:Choice>
              <mc:Fallback>
                <p:oleObj name="Equation" r:id="rId20" imgW="1650960" imgH="46980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32668" y="5544672"/>
                        <a:ext cx="3480487"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1845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Electric Field from a </a:t>
            </a:r>
            <a:r>
              <a:rPr lang="en-US" i="1">
                <a:solidFill>
                  <a:srgbClr val="FFFF00"/>
                </a:solidFill>
              </a:rPr>
              <a:t>Line</a:t>
            </a:r>
            <a:r>
              <a:rPr lang="en-US">
                <a:solidFill>
                  <a:srgbClr val="FFFF00"/>
                </a:solidFill>
              </a:rPr>
              <a:t> of Charge: Top View</a:t>
            </a:r>
          </a:p>
        </p:txBody>
      </p:sp>
      <p:sp>
        <p:nvSpPr>
          <p:cNvPr id="3" name="Content Placeholder 2"/>
          <p:cNvSpPr>
            <a:spLocks noGrp="1"/>
          </p:cNvSpPr>
          <p:nvPr>
            <p:ph sz="half" idx="1"/>
          </p:nvPr>
        </p:nvSpPr>
        <p:spPr>
          <a:xfrm>
            <a:off x="94130" y="1707776"/>
            <a:ext cx="4495799" cy="5150224"/>
          </a:xfrm>
        </p:spPr>
        <p:txBody>
          <a:bodyPr>
            <a:normAutofit/>
          </a:bodyPr>
          <a:lstStyle/>
          <a:p>
            <a:r>
              <a:rPr lang="en-US" sz="2400"/>
              <a:t>It looks just like the field from a point charge: but isn’t!</a:t>
            </a:r>
          </a:p>
          <a:p>
            <a:r>
              <a:rPr lang="en-US" sz="2400"/>
              <a:t>Remember that for a point charge </a:t>
            </a:r>
            <a:r>
              <a:rPr lang="en-US" sz="2400" i="1"/>
              <a:t>Q</a:t>
            </a:r>
            <a:r>
              <a:rPr lang="en-US" sz="2400"/>
              <a:t>, the magnitude of field at distance </a:t>
            </a:r>
            <a:r>
              <a:rPr lang="en-US" sz="2400" i="1"/>
              <a:t>R</a:t>
            </a:r>
            <a:r>
              <a:rPr lang="en-US" sz="2400"/>
              <a:t> is </a:t>
            </a:r>
            <a:r>
              <a:rPr lang="en-US" sz="2400" i="1"/>
              <a:t>kQ</a:t>
            </a:r>
            <a:r>
              <a:rPr lang="en-US" sz="2400"/>
              <a:t>/</a:t>
            </a:r>
            <a:r>
              <a:rPr lang="en-US" sz="2400" i="1"/>
              <a:t>R</a:t>
            </a:r>
            <a:r>
              <a:rPr lang="en-US" sz="2400" baseline="30000"/>
              <a:t>2</a:t>
            </a:r>
            <a:r>
              <a:rPr lang="en-US" sz="2400"/>
              <a:t>, for a line charge with density    , the field strength is                :  so the “density of lines” in these 2D plots can’t relate directly to field strength for both cases.  </a:t>
            </a:r>
          </a:p>
          <a:p>
            <a:r>
              <a:rPr lang="en-US" sz="2400">
                <a:solidFill>
                  <a:srgbClr val="FF0000"/>
                </a:solidFill>
              </a:rPr>
              <a:t>(Actually, if we could draw the lines in 3D, the density </a:t>
            </a:r>
            <a:r>
              <a:rPr lang="en-US" sz="2400" i="1">
                <a:solidFill>
                  <a:srgbClr val="FF0000"/>
                </a:solidFill>
              </a:rPr>
              <a:t>would </a:t>
            </a:r>
            <a:r>
              <a:rPr lang="en-US" sz="2400">
                <a:solidFill>
                  <a:srgbClr val="FF0000"/>
                </a:solidFill>
              </a:rPr>
              <a:t>relate directly to field strength.)</a:t>
            </a:r>
          </a:p>
        </p:txBody>
      </p:sp>
      <p:sp>
        <p:nvSpPr>
          <p:cNvPr id="4" name="Content Placeholder 3"/>
          <p:cNvSpPr>
            <a:spLocks noGrp="1"/>
          </p:cNvSpPr>
          <p:nvPr>
            <p:ph sz="half" idx="2"/>
          </p:nvPr>
        </p:nvSpPr>
        <p:spPr>
          <a:xfrm>
            <a:off x="4572000" y="1600200"/>
            <a:ext cx="4038600" cy="4525963"/>
          </a:xfrm>
        </p:spPr>
        <p:txBody>
          <a:bodyPr>
            <a:normAutofit/>
          </a:bodyPr>
          <a:lstStyle/>
          <a:p>
            <a:r>
              <a:rPr lang="en-US">
                <a:solidFill>
                  <a:schemeClr val="bg2">
                    <a:lumMod val="50000"/>
                  </a:schemeClr>
                </a:solidFill>
              </a:rPr>
              <a:t> a</a:t>
            </a:r>
          </a:p>
        </p:txBody>
      </p:sp>
      <p:sp>
        <p:nvSpPr>
          <p:cNvPr id="22" name="Oval 21"/>
          <p:cNvSpPr/>
          <p:nvPr/>
        </p:nvSpPr>
        <p:spPr>
          <a:xfrm>
            <a:off x="6705600" y="37338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stCxn id="22" idx="0"/>
          </p:cNvCxnSpPr>
          <p:nvPr/>
        </p:nvCxnSpPr>
        <p:spPr>
          <a:xfrm rot="5400000" flipH="1" flipV="1">
            <a:off x="5867400" y="2743200"/>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2700000" flipH="1" flipV="1">
            <a:off x="5052824" y="3078163"/>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flipH="1" flipV="1">
            <a:off x="6996953" y="3908612"/>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flipV="1">
            <a:off x="5867400" y="5029200"/>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8100000" flipH="1" flipV="1">
            <a:off x="5056093" y="4685272"/>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0800000" flipH="1" flipV="1">
            <a:off x="4728882" y="3908612"/>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8100000" flipH="1" flipV="1">
            <a:off x="6675437" y="3067143"/>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2700000" flipH="1" flipV="1">
            <a:off x="6644060" y="4662860"/>
            <a:ext cx="1981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6668294" y="2094706"/>
            <a:ext cx="3810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8100000" flipH="1" flipV="1">
            <a:off x="7850046" y="2687822"/>
            <a:ext cx="3810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3500000" flipV="1">
            <a:off x="5422201" y="2644588"/>
            <a:ext cx="3810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8" name="Object 17"/>
          <p:cNvGraphicFramePr>
            <a:graphicFrameLocks noChangeAspect="1"/>
          </p:cNvGraphicFramePr>
          <p:nvPr/>
        </p:nvGraphicFramePr>
        <p:xfrm>
          <a:off x="3435350" y="3561773"/>
          <a:ext cx="374650" cy="476827"/>
        </p:xfrm>
        <a:graphic>
          <a:graphicData uri="http://schemas.openxmlformats.org/presentationml/2006/ole">
            <mc:AlternateContent xmlns:mc="http://schemas.openxmlformats.org/markup-compatibility/2006">
              <mc:Choice xmlns:v="urn:schemas-microsoft-com:vml" Requires="v">
                <p:oleObj spid="_x0000_s96276" name="Equation" r:id="rId4" imgW="139680" imgH="177480" progId="Equation.DSMT4">
                  <p:embed/>
                </p:oleObj>
              </mc:Choice>
              <mc:Fallback>
                <p:oleObj name="Equation" r:id="rId4" imgW="139680" imgH="177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35350" y="3561773"/>
                        <a:ext cx="374650" cy="4768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2501153" y="3989294"/>
          <a:ext cx="1089212" cy="390999"/>
        </p:xfrm>
        <a:graphic>
          <a:graphicData uri="http://schemas.openxmlformats.org/presentationml/2006/ole">
            <mc:AlternateContent xmlns:mc="http://schemas.openxmlformats.org/markup-compatibility/2006">
              <mc:Choice xmlns:v="urn:schemas-microsoft-com:vml" Requires="v">
                <p:oleObj spid="_x0000_s96277" name="Equation" r:id="rId6" imgW="495000" imgH="177480" progId="Equation.DSMT4">
                  <p:embed/>
                </p:oleObj>
              </mc:Choice>
              <mc:Fallback>
                <p:oleObj name="Equation" r:id="rId6" imgW="495000" imgH="177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01153" y="3989294"/>
                        <a:ext cx="1089212" cy="3909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05026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447800"/>
          </a:xfrm>
        </p:spPr>
        <p:txBody>
          <a:bodyPr>
            <a:noAutofit/>
          </a:bodyPr>
          <a:lstStyle/>
          <a:p>
            <a:r>
              <a:rPr lang="en-US" sz="3600">
                <a:solidFill>
                  <a:srgbClr val="FFFF00"/>
                </a:solidFill>
              </a:rPr>
              <a:t>Electric Field from a </a:t>
            </a:r>
            <a:r>
              <a:rPr lang="en-US" sz="3600" i="1">
                <a:solidFill>
                  <a:srgbClr val="FFFF00"/>
                </a:solidFill>
              </a:rPr>
              <a:t>Plane</a:t>
            </a:r>
            <a:r>
              <a:rPr lang="en-US" sz="3600">
                <a:solidFill>
                  <a:srgbClr val="FFFF00"/>
                </a:solidFill>
              </a:rPr>
              <a:t> of Charge: Top View</a:t>
            </a:r>
            <a:br>
              <a:rPr lang="en-US" sz="3600">
                <a:solidFill>
                  <a:srgbClr val="FFFF00"/>
                </a:solidFill>
              </a:rPr>
            </a:br>
            <a:r>
              <a:rPr lang="en-US" sz="2800">
                <a:solidFill>
                  <a:srgbClr val="FF0000"/>
                </a:solidFill>
              </a:rPr>
              <a:t>Note: if you can’t follow this, it doesn’t matter!</a:t>
            </a:r>
          </a:p>
        </p:txBody>
      </p:sp>
      <p:sp>
        <p:nvSpPr>
          <p:cNvPr id="3" name="Content Placeholder 2"/>
          <p:cNvSpPr>
            <a:spLocks noGrp="1"/>
          </p:cNvSpPr>
          <p:nvPr>
            <p:ph sz="half" idx="1"/>
          </p:nvPr>
        </p:nvSpPr>
        <p:spPr>
          <a:xfrm>
            <a:off x="40341" y="1734671"/>
            <a:ext cx="4531659" cy="4589929"/>
          </a:xfrm>
        </p:spPr>
        <p:txBody>
          <a:bodyPr>
            <a:normAutofit/>
          </a:bodyPr>
          <a:lstStyle/>
          <a:p>
            <a:r>
              <a:rPr lang="en-US" sz="2400"/>
              <a:t>Imagine now we have a uniformly charged </a:t>
            </a:r>
            <a:r>
              <a:rPr lang="en-US" sz="2400">
                <a:solidFill>
                  <a:srgbClr val="FFFF00"/>
                </a:solidFill>
              </a:rPr>
              <a:t>plane: </a:t>
            </a:r>
            <a:r>
              <a:rPr lang="en-US" sz="2400"/>
              <a:t>we make it up of </a:t>
            </a:r>
            <a:r>
              <a:rPr lang="en-US" sz="2400">
                <a:solidFill>
                  <a:srgbClr val="FFFF00"/>
                </a:solidFill>
              </a:rPr>
              <a:t>many parallel wires, each charge density     ,      each perpendicular to the page, with </a:t>
            </a:r>
            <a:r>
              <a:rPr lang="en-US" sz="2400" i="1">
                <a:solidFill>
                  <a:srgbClr val="FFFF00"/>
                </a:solidFill>
              </a:rPr>
              <a:t>n</a:t>
            </a:r>
            <a:r>
              <a:rPr lang="en-US" sz="2400">
                <a:solidFill>
                  <a:srgbClr val="FFFF00"/>
                </a:solidFill>
              </a:rPr>
              <a:t> wires/meter.</a:t>
            </a:r>
          </a:p>
          <a:p>
            <a:r>
              <a:rPr lang="en-US" sz="2400"/>
              <a:t>Remembering the field strength from a single wire is               , and in </a:t>
            </a:r>
            <a:r>
              <a:rPr lang="en-US" sz="2400" i="1"/>
              <a:t>dy</a:t>
            </a:r>
            <a:r>
              <a:rPr lang="en-US" sz="2400"/>
              <a:t> there are </a:t>
            </a:r>
            <a:r>
              <a:rPr lang="en-US" sz="2400" i="1"/>
              <a:t>ndy</a:t>
            </a:r>
            <a:r>
              <a:rPr lang="en-US" sz="2400"/>
              <a:t> wires,  the field strength at P from the charge in </a:t>
            </a:r>
            <a:r>
              <a:rPr lang="en-US" sz="2400" i="1"/>
              <a:t>dy</a:t>
            </a:r>
            <a:r>
              <a:rPr lang="en-US" sz="2400"/>
              <a:t> is:</a:t>
            </a:r>
          </a:p>
          <a:p>
            <a:endParaRPr lang="en-US" sz="2400"/>
          </a:p>
        </p:txBody>
      </p:sp>
      <p:sp>
        <p:nvSpPr>
          <p:cNvPr id="4" name="Content Placeholder 3"/>
          <p:cNvSpPr>
            <a:spLocks noGrp="1"/>
          </p:cNvSpPr>
          <p:nvPr>
            <p:ph sz="half" idx="2"/>
          </p:nvPr>
        </p:nvSpPr>
        <p:spPr>
          <a:xfrm>
            <a:off x="5181600" y="1600200"/>
            <a:ext cx="4038600" cy="4525963"/>
          </a:xfrm>
        </p:spPr>
        <p:txBody>
          <a:bodyPr>
            <a:normAutofit/>
          </a:bodyPr>
          <a:lstStyle/>
          <a:p>
            <a:r>
              <a:rPr lang="en-US">
                <a:solidFill>
                  <a:schemeClr val="bg2">
                    <a:lumMod val="50000"/>
                  </a:schemeClr>
                </a:solidFill>
              </a:rPr>
              <a:t>         a</a:t>
            </a:r>
          </a:p>
        </p:txBody>
      </p:sp>
      <p:graphicFrame>
        <p:nvGraphicFramePr>
          <p:cNvPr id="18" name="Object 17"/>
          <p:cNvGraphicFramePr>
            <a:graphicFrameLocks noChangeAspect="1"/>
          </p:cNvGraphicFramePr>
          <p:nvPr/>
        </p:nvGraphicFramePr>
        <p:xfrm>
          <a:off x="3740150" y="2795290"/>
          <a:ext cx="374650" cy="476827"/>
        </p:xfrm>
        <a:graphic>
          <a:graphicData uri="http://schemas.openxmlformats.org/presentationml/2006/ole">
            <mc:AlternateContent xmlns:mc="http://schemas.openxmlformats.org/markup-compatibility/2006">
              <mc:Choice xmlns:v="urn:schemas-microsoft-com:vml" Requires="v">
                <p:oleObj spid="_x0000_s97330" name="Equation" r:id="rId4" imgW="139680" imgH="177480" progId="Equation.DSMT4">
                  <p:embed/>
                </p:oleObj>
              </mc:Choice>
              <mc:Fallback>
                <p:oleObj name="Equation" r:id="rId4" imgW="139680" imgH="177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40150" y="2795290"/>
                        <a:ext cx="374650" cy="4768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3016624" y="4397498"/>
          <a:ext cx="996950" cy="376208"/>
        </p:xfrm>
        <a:graphic>
          <a:graphicData uri="http://schemas.openxmlformats.org/presentationml/2006/ole">
            <mc:AlternateContent xmlns:mc="http://schemas.openxmlformats.org/markup-compatibility/2006">
              <mc:Choice xmlns:v="urn:schemas-microsoft-com:vml" Requires="v">
                <p:oleObj spid="_x0000_s97331" name="Equation" r:id="rId6" imgW="469800" imgH="177480" progId="Equation.DSMT4">
                  <p:embed/>
                </p:oleObj>
              </mc:Choice>
              <mc:Fallback>
                <p:oleObj name="Equation" r:id="rId6" imgW="469800" imgH="177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16624" y="4397498"/>
                        <a:ext cx="996950" cy="3762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7" name="Group 46"/>
          <p:cNvGrpSpPr/>
          <p:nvPr/>
        </p:nvGrpSpPr>
        <p:grpSpPr>
          <a:xfrm>
            <a:off x="5459412" y="1846729"/>
            <a:ext cx="3684588" cy="4098861"/>
            <a:chOff x="5257800" y="2037959"/>
            <a:chExt cx="3684588" cy="4098861"/>
          </a:xfrm>
        </p:grpSpPr>
        <p:graphicFrame>
          <p:nvGraphicFramePr>
            <p:cNvPr id="25" name="Object 24"/>
            <p:cNvGraphicFramePr>
              <a:graphicFrameLocks noChangeAspect="1"/>
            </p:cNvGraphicFramePr>
            <p:nvPr/>
          </p:nvGraphicFramePr>
          <p:xfrm>
            <a:off x="7467600" y="3536950"/>
            <a:ext cx="1474788" cy="420688"/>
          </p:xfrm>
          <a:graphic>
            <a:graphicData uri="http://schemas.openxmlformats.org/presentationml/2006/ole">
              <mc:AlternateContent xmlns:mc="http://schemas.openxmlformats.org/markup-compatibility/2006">
                <mc:Choice xmlns:v="urn:schemas-microsoft-com:vml" Requires="v">
                  <p:oleObj spid="_x0000_s97332" name="Equation" r:id="rId8" imgW="711000" imgH="203040" progId="Equation.DSMT4">
                    <p:embed/>
                  </p:oleObj>
                </mc:Choice>
                <mc:Fallback>
                  <p:oleObj name="Equation" r:id="rId8" imgW="71100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67600" y="3536950"/>
                          <a:ext cx="1474788" cy="420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6" name="Straight Connector 25"/>
            <p:cNvCxnSpPr/>
            <p:nvPr/>
          </p:nvCxnSpPr>
          <p:spPr>
            <a:xfrm rot="5400000">
              <a:off x="5495364" y="4019159"/>
              <a:ext cx="3962400" cy="0"/>
            </a:xfrm>
            <a:prstGeom prst="line">
              <a:avLst/>
            </a:prstGeom>
            <a:ln w="571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181164" y="4400159"/>
              <a:ext cx="1295400" cy="0"/>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6181164" y="3180959"/>
              <a:ext cx="1295400" cy="12192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6104964" y="3028559"/>
              <a:ext cx="1447800" cy="12954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5381064" y="4438259"/>
              <a:ext cx="838200" cy="762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8" name="Object 37"/>
            <p:cNvGraphicFramePr>
              <a:graphicFrameLocks noChangeAspect="1"/>
            </p:cNvGraphicFramePr>
            <p:nvPr/>
          </p:nvGraphicFramePr>
          <p:xfrm>
            <a:off x="5562600" y="3309174"/>
            <a:ext cx="1405873" cy="363842"/>
          </p:xfrm>
          <a:graphic>
            <a:graphicData uri="http://schemas.openxmlformats.org/presentationml/2006/ole">
              <mc:AlternateContent xmlns:mc="http://schemas.openxmlformats.org/markup-compatibility/2006">
                <mc:Choice xmlns:v="urn:schemas-microsoft-com:vml" Requires="v">
                  <p:oleObj spid="_x0000_s97333" name="Equation" r:id="rId10" imgW="685800" imgH="177480" progId="Equation.DSMT4">
                    <p:embed/>
                  </p:oleObj>
                </mc:Choice>
                <mc:Fallback>
                  <p:oleObj name="Equation" r:id="rId10" imgW="685800" imgH="1774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62600" y="3309174"/>
                          <a:ext cx="1405873" cy="3638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38"/>
            <p:cNvGraphicFramePr>
              <a:graphicFrameLocks noChangeAspect="1"/>
            </p:cNvGraphicFramePr>
            <p:nvPr/>
          </p:nvGraphicFramePr>
          <p:xfrm>
            <a:off x="6732493" y="4400159"/>
            <a:ext cx="369887" cy="400050"/>
          </p:xfrm>
          <a:graphic>
            <a:graphicData uri="http://schemas.openxmlformats.org/presentationml/2006/ole">
              <mc:AlternateContent xmlns:mc="http://schemas.openxmlformats.org/markup-compatibility/2006">
                <mc:Choice xmlns:v="urn:schemas-microsoft-com:vml" Requires="v">
                  <p:oleObj spid="_x0000_s97334" name="Equation" r:id="rId12" imgW="152280" imgH="164880" progId="Equation.DSMT4">
                    <p:embed/>
                  </p:oleObj>
                </mc:Choice>
                <mc:Fallback>
                  <p:oleObj name="Equation" r:id="rId12" imgW="152280" imgH="1648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32493" y="4400159"/>
                          <a:ext cx="369887"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6481482" y="4005712"/>
            <a:ext cx="307975" cy="431800"/>
          </p:xfrm>
          <a:graphic>
            <a:graphicData uri="http://schemas.openxmlformats.org/presentationml/2006/ole">
              <mc:AlternateContent xmlns:mc="http://schemas.openxmlformats.org/markup-compatibility/2006">
                <mc:Choice xmlns:v="urn:schemas-microsoft-com:vml" Requires="v">
                  <p:oleObj spid="_x0000_s97335" name="Equation" r:id="rId14" imgW="126720" imgH="177480" progId="Equation.DSMT4">
                    <p:embed/>
                  </p:oleObj>
                </mc:Choice>
                <mc:Fallback>
                  <p:oleObj name="Equation" r:id="rId14" imgW="126720" imgH="1774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81482" y="4005712"/>
                          <a:ext cx="307975"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1" name="Straight Connector 40"/>
            <p:cNvCxnSpPr/>
            <p:nvPr/>
          </p:nvCxnSpPr>
          <p:spPr>
            <a:xfrm rot="5400000">
              <a:off x="7362264" y="3142859"/>
              <a:ext cx="228600" cy="0"/>
            </a:xfrm>
            <a:prstGeom prst="line">
              <a:avLst/>
            </a:prstGeom>
            <a:ln w="5715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42" name="Object 41"/>
            <p:cNvGraphicFramePr>
              <a:graphicFrameLocks noChangeAspect="1"/>
            </p:cNvGraphicFramePr>
            <p:nvPr/>
          </p:nvGraphicFramePr>
          <p:xfrm>
            <a:off x="5257800" y="5206982"/>
            <a:ext cx="1905000" cy="929838"/>
          </p:xfrm>
          <a:graphic>
            <a:graphicData uri="http://schemas.openxmlformats.org/presentationml/2006/ole">
              <mc:AlternateContent xmlns:mc="http://schemas.openxmlformats.org/markup-compatibility/2006">
                <mc:Choice xmlns:v="urn:schemas-microsoft-com:vml" Requires="v">
                  <p:oleObj spid="_x0000_s97336" name="Equation" r:id="rId16" imgW="1041120" imgH="507960" progId="Equation.DSMT4">
                    <p:embed/>
                  </p:oleObj>
                </mc:Choice>
                <mc:Fallback>
                  <p:oleObj name="Equation" r:id="rId16" imgW="1041120" imgH="50796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257800" y="5206982"/>
                          <a:ext cx="1905000" cy="929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 name="TextBox 42"/>
            <p:cNvSpPr txBox="1"/>
            <p:nvPr/>
          </p:nvSpPr>
          <p:spPr>
            <a:xfrm>
              <a:off x="5831541" y="4144664"/>
              <a:ext cx="685800" cy="461665"/>
            </a:xfrm>
            <a:prstGeom prst="rect">
              <a:avLst/>
            </a:prstGeom>
            <a:noFill/>
          </p:spPr>
          <p:txBody>
            <a:bodyPr wrap="square" rtlCol="0">
              <a:spAutoFit/>
            </a:bodyPr>
            <a:lstStyle/>
            <a:p>
              <a:r>
                <a:rPr lang="en-US" sz="2400"/>
                <a:t>P</a:t>
              </a:r>
            </a:p>
          </p:txBody>
        </p:sp>
        <p:sp>
          <p:nvSpPr>
            <p:cNvPr id="44" name="TextBox 43"/>
            <p:cNvSpPr txBox="1"/>
            <p:nvPr/>
          </p:nvSpPr>
          <p:spPr>
            <a:xfrm>
              <a:off x="7445188" y="4185023"/>
              <a:ext cx="609600" cy="461665"/>
            </a:xfrm>
            <a:prstGeom prst="rect">
              <a:avLst/>
            </a:prstGeom>
            <a:noFill/>
          </p:spPr>
          <p:txBody>
            <a:bodyPr wrap="square" rtlCol="0">
              <a:spAutoFit/>
            </a:bodyPr>
            <a:lstStyle/>
            <a:p>
              <a:r>
                <a:rPr lang="en-US" sz="2400"/>
                <a:t>O</a:t>
              </a:r>
            </a:p>
          </p:txBody>
        </p:sp>
        <p:sp>
          <p:nvSpPr>
            <p:cNvPr id="46" name="TextBox 45"/>
            <p:cNvSpPr txBox="1"/>
            <p:nvPr/>
          </p:nvSpPr>
          <p:spPr>
            <a:xfrm>
              <a:off x="7431741" y="2889606"/>
              <a:ext cx="685800" cy="461665"/>
            </a:xfrm>
            <a:prstGeom prst="rect">
              <a:avLst/>
            </a:prstGeom>
            <a:noFill/>
          </p:spPr>
          <p:txBody>
            <a:bodyPr wrap="square" rtlCol="0">
              <a:spAutoFit/>
            </a:bodyPr>
            <a:lstStyle/>
            <a:p>
              <a:r>
                <a:rPr lang="en-US" sz="2400" i="1">
                  <a:solidFill>
                    <a:schemeClr val="accent6">
                      <a:lumMod val="75000"/>
                    </a:schemeClr>
                  </a:solidFill>
                </a:rPr>
                <a:t>dy</a:t>
              </a:r>
            </a:p>
          </p:txBody>
        </p:sp>
      </p:grpSp>
      <p:sp>
        <p:nvSpPr>
          <p:cNvPr id="30" name="TextBox 29"/>
          <p:cNvSpPr txBox="1"/>
          <p:nvPr/>
        </p:nvSpPr>
        <p:spPr>
          <a:xfrm>
            <a:off x="5441577" y="1228164"/>
            <a:ext cx="3581400" cy="646331"/>
          </a:xfrm>
          <a:prstGeom prst="rect">
            <a:avLst/>
          </a:prstGeom>
          <a:noFill/>
        </p:spPr>
        <p:txBody>
          <a:bodyPr wrap="square" rtlCol="0">
            <a:spAutoFit/>
          </a:bodyPr>
          <a:lstStyle/>
          <a:p>
            <a:r>
              <a:rPr lang="en-US"/>
              <a:t>Each red dot is a cross section of a wire perpendicular to the page.</a:t>
            </a:r>
          </a:p>
        </p:txBody>
      </p:sp>
      <p:cxnSp>
        <p:nvCxnSpPr>
          <p:cNvPr id="32" name="Straight Arrow Connector 31"/>
          <p:cNvCxnSpPr/>
          <p:nvPr/>
        </p:nvCxnSpPr>
        <p:spPr>
          <a:xfrm rot="16200000" flipH="1">
            <a:off x="7216588" y="1927411"/>
            <a:ext cx="381000" cy="381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3" name="Object 32"/>
          <p:cNvGraphicFramePr>
            <a:graphicFrameLocks noChangeAspect="1"/>
          </p:cNvGraphicFramePr>
          <p:nvPr/>
        </p:nvGraphicFramePr>
        <p:xfrm>
          <a:off x="80963" y="5907088"/>
          <a:ext cx="5599112" cy="769937"/>
        </p:xfrm>
        <a:graphic>
          <a:graphicData uri="http://schemas.openxmlformats.org/presentationml/2006/ole">
            <mc:AlternateContent xmlns:mc="http://schemas.openxmlformats.org/markup-compatibility/2006">
              <mc:Choice xmlns:v="urn:schemas-microsoft-com:vml" Requires="v">
                <p:oleObj spid="_x0000_s97337" name="Equation" r:id="rId18" imgW="3047760" imgH="419040" progId="Equation.DSMT4">
                  <p:embed/>
                </p:oleObj>
              </mc:Choice>
              <mc:Fallback>
                <p:oleObj name="Equation" r:id="rId18" imgW="3047760" imgH="41904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0963" y="5907088"/>
                        <a:ext cx="5599112" cy="769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10961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1806"/>
            <a:ext cx="8229600" cy="1143000"/>
          </a:xfrm>
        </p:spPr>
        <p:txBody>
          <a:bodyPr/>
          <a:lstStyle/>
          <a:p>
            <a:r>
              <a:rPr lang="en-US">
                <a:solidFill>
                  <a:srgbClr val="FFFF00"/>
                </a:solidFill>
              </a:rPr>
              <a:t>The Electroscope</a:t>
            </a:r>
          </a:p>
        </p:txBody>
      </p:sp>
      <p:sp>
        <p:nvSpPr>
          <p:cNvPr id="3" name="Content Placeholder 2"/>
          <p:cNvSpPr>
            <a:spLocks noGrp="1"/>
          </p:cNvSpPr>
          <p:nvPr>
            <p:ph sz="half" idx="1"/>
          </p:nvPr>
        </p:nvSpPr>
        <p:spPr>
          <a:xfrm>
            <a:off x="266128" y="1381832"/>
            <a:ext cx="4038600" cy="5435224"/>
          </a:xfrm>
        </p:spPr>
        <p:txBody>
          <a:bodyPr>
            <a:normAutofit/>
          </a:bodyPr>
          <a:lstStyle/>
          <a:p>
            <a:r>
              <a:rPr lang="en-US"/>
              <a:t>Charge detector invented by an English clergyman in 1787. Two very thin strips of gold leaf hang side by side from a conducting rod.</a:t>
            </a:r>
          </a:p>
          <a:p>
            <a:r>
              <a:rPr lang="en-US"/>
              <a:t>If a </a:t>
            </a:r>
            <a:r>
              <a:rPr lang="en-US" b="1">
                <a:solidFill>
                  <a:srgbClr val="FF0000"/>
                </a:solidFill>
              </a:rPr>
              <a:t>+</a:t>
            </a:r>
            <a:r>
              <a:rPr lang="en-US"/>
              <a:t> charge is brought near, electrons move up the rod, leaving the two strips </a:t>
            </a:r>
            <a:r>
              <a:rPr lang="en-US">
                <a:solidFill>
                  <a:srgbClr val="FF0000"/>
                </a:solidFill>
              </a:rPr>
              <a:t>positively charged</a:t>
            </a:r>
            <a:r>
              <a:rPr lang="en-US"/>
              <a:t>, so they repel each other.</a:t>
            </a:r>
          </a:p>
        </p:txBody>
      </p:sp>
      <p:pic>
        <p:nvPicPr>
          <p:cNvPr id="5" name="Content Placeholder 4">
            <a:hlinkClick r:id="rId3"/>
          </p:cNvPr>
          <p:cNvPicPr>
            <a:picLocks noGrp="1"/>
          </p:cNvPicPr>
          <p:nvPr>
            <p:ph sz="half" idx="2"/>
          </p:nvPr>
        </p:nvPicPr>
        <p:blipFill>
          <a:blip r:embed="rId4" cstate="print"/>
          <a:srcRect/>
          <a:stretch>
            <a:fillRect/>
          </a:stretch>
        </p:blipFill>
        <p:spPr bwMode="auto">
          <a:xfrm>
            <a:off x="4743736" y="2130181"/>
            <a:ext cx="4038600" cy="3466001"/>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944562"/>
          </a:xfrm>
        </p:spPr>
        <p:txBody>
          <a:bodyPr>
            <a:noAutofit/>
          </a:bodyPr>
          <a:lstStyle/>
          <a:p>
            <a:r>
              <a:rPr lang="en-US" sz="3600">
                <a:solidFill>
                  <a:srgbClr val="FFFF00"/>
                </a:solidFill>
              </a:rPr>
              <a:t>Electric Field from a </a:t>
            </a:r>
            <a:r>
              <a:rPr lang="en-US" sz="3600" i="1">
                <a:solidFill>
                  <a:srgbClr val="FFFF00"/>
                </a:solidFill>
              </a:rPr>
              <a:t>Plane</a:t>
            </a:r>
            <a:r>
              <a:rPr lang="en-US" sz="3600">
                <a:solidFill>
                  <a:srgbClr val="FFFF00"/>
                </a:solidFill>
              </a:rPr>
              <a:t> of Charge: Top View</a:t>
            </a:r>
          </a:p>
        </p:txBody>
      </p:sp>
      <p:sp>
        <p:nvSpPr>
          <p:cNvPr id="3" name="Content Placeholder 2"/>
          <p:cNvSpPr>
            <a:spLocks noGrp="1"/>
          </p:cNvSpPr>
          <p:nvPr>
            <p:ph sz="half" idx="1"/>
          </p:nvPr>
        </p:nvSpPr>
        <p:spPr>
          <a:xfrm>
            <a:off x="40341" y="1219200"/>
            <a:ext cx="5334000" cy="5638800"/>
          </a:xfrm>
        </p:spPr>
        <p:txBody>
          <a:bodyPr>
            <a:normAutofit lnSpcReduction="10000"/>
          </a:bodyPr>
          <a:lstStyle/>
          <a:p>
            <a:r>
              <a:rPr lang="en-US" sz="2400"/>
              <a:t>We’ve shown the field strength at P from the charged lines in </a:t>
            </a:r>
            <a:r>
              <a:rPr lang="en-US" sz="2400" i="1"/>
              <a:t>dy</a:t>
            </a:r>
            <a:r>
              <a:rPr lang="en-US" sz="2400"/>
              <a:t> is</a:t>
            </a:r>
          </a:p>
          <a:p>
            <a:endParaRPr lang="en-US" sz="2400"/>
          </a:p>
          <a:p>
            <a:endParaRPr lang="en-US" sz="2400"/>
          </a:p>
          <a:p>
            <a:r>
              <a:rPr lang="en-US" sz="2400"/>
              <a:t>This has component in the OP direction</a:t>
            </a:r>
          </a:p>
          <a:p>
            <a:endParaRPr lang="en-US" sz="2400"/>
          </a:p>
          <a:p>
            <a:pPr>
              <a:buNone/>
            </a:pPr>
            <a:r>
              <a:rPr lang="en-US" sz="2400"/>
              <a:t>The total field is given by integrating,</a:t>
            </a:r>
          </a:p>
          <a:p>
            <a:pPr>
              <a:buNone/>
            </a:pPr>
            <a:endParaRPr lang="en-US" sz="2400"/>
          </a:p>
          <a:p>
            <a:pPr>
              <a:buNone/>
            </a:pPr>
            <a:endParaRPr lang="en-US" sz="2400"/>
          </a:p>
          <a:p>
            <a:pPr>
              <a:buNone/>
            </a:pPr>
            <a:endParaRPr lang="en-US" sz="2400"/>
          </a:p>
          <a:p>
            <a:pPr>
              <a:buNone/>
            </a:pPr>
            <a:r>
              <a:rPr lang="en-US" sz="2400"/>
              <a:t>where the plane charge density                 Coulombs/m</a:t>
            </a:r>
            <a:r>
              <a:rPr lang="en-US" sz="2400" baseline="30000"/>
              <a:t>2</a:t>
            </a:r>
            <a:r>
              <a:rPr lang="en-US" sz="2400"/>
              <a:t> , and</a:t>
            </a:r>
          </a:p>
          <a:p>
            <a:r>
              <a:rPr lang="en-US" sz="2400" b="1">
                <a:solidFill>
                  <a:srgbClr val="FF0000"/>
                </a:solidFill>
              </a:rPr>
              <a:t>Notice the field strength is </a:t>
            </a:r>
            <a:r>
              <a:rPr lang="en-US" sz="2400" b="1" u="sng">
                <a:solidFill>
                  <a:srgbClr val="FF0000"/>
                </a:solidFill>
              </a:rPr>
              <a:t>constant</a:t>
            </a:r>
            <a:r>
              <a:rPr lang="en-US" sz="2400" b="1">
                <a:solidFill>
                  <a:srgbClr val="FF0000"/>
                </a:solidFill>
              </a:rPr>
              <a:t>!   </a:t>
            </a:r>
          </a:p>
          <a:p>
            <a:endParaRPr lang="en-US" sz="2400"/>
          </a:p>
          <a:p>
            <a:endParaRPr lang="en-US" sz="2400"/>
          </a:p>
          <a:p>
            <a:endParaRPr lang="en-US" sz="2400"/>
          </a:p>
          <a:p>
            <a:endParaRPr lang="en-US" sz="2400"/>
          </a:p>
          <a:p>
            <a:endParaRPr lang="en-US" sz="2400"/>
          </a:p>
          <a:p>
            <a:endParaRPr lang="en-US" sz="2400" u="sng">
              <a:solidFill>
                <a:srgbClr val="FF0000"/>
              </a:solidFill>
            </a:endParaRPr>
          </a:p>
        </p:txBody>
      </p:sp>
      <p:sp>
        <p:nvSpPr>
          <p:cNvPr id="4" name="Content Placeholder 3"/>
          <p:cNvSpPr>
            <a:spLocks noGrp="1"/>
          </p:cNvSpPr>
          <p:nvPr>
            <p:ph sz="half" idx="2"/>
          </p:nvPr>
        </p:nvSpPr>
        <p:spPr>
          <a:xfrm>
            <a:off x="5181600" y="1600200"/>
            <a:ext cx="4038600" cy="4525963"/>
          </a:xfrm>
        </p:spPr>
        <p:txBody>
          <a:bodyPr>
            <a:normAutofit lnSpcReduction="10000"/>
          </a:bodyPr>
          <a:lstStyle/>
          <a:p>
            <a:r>
              <a:rPr lang="en-US">
                <a:solidFill>
                  <a:schemeClr val="bg2">
                    <a:lumMod val="50000"/>
                  </a:schemeClr>
                </a:solidFill>
              </a:rPr>
              <a:t>         a</a:t>
            </a:r>
          </a:p>
        </p:txBody>
      </p:sp>
      <p:grpSp>
        <p:nvGrpSpPr>
          <p:cNvPr id="5" name="Group 46"/>
          <p:cNvGrpSpPr/>
          <p:nvPr/>
        </p:nvGrpSpPr>
        <p:grpSpPr>
          <a:xfrm>
            <a:off x="6010739" y="2344268"/>
            <a:ext cx="3096817" cy="4098861"/>
            <a:chOff x="5257800" y="2037959"/>
            <a:chExt cx="3096817" cy="4098861"/>
          </a:xfrm>
        </p:grpSpPr>
        <p:graphicFrame>
          <p:nvGraphicFramePr>
            <p:cNvPr id="25" name="Object 24"/>
            <p:cNvGraphicFramePr>
              <a:graphicFrameLocks noChangeAspect="1"/>
            </p:cNvGraphicFramePr>
            <p:nvPr/>
          </p:nvGraphicFramePr>
          <p:xfrm>
            <a:off x="7508035" y="3455597"/>
            <a:ext cx="846582" cy="639762"/>
          </p:xfrm>
          <a:graphic>
            <a:graphicData uri="http://schemas.openxmlformats.org/presentationml/2006/ole">
              <mc:AlternateContent xmlns:mc="http://schemas.openxmlformats.org/markup-compatibility/2006">
                <mc:Choice xmlns:v="urn:schemas-microsoft-com:vml" Requires="v">
                  <p:oleObj spid="_x0000_s98366" name="Equation" r:id="rId4" imgW="469800" imgH="355320" progId="Equation.DSMT4">
                    <p:embed/>
                  </p:oleObj>
                </mc:Choice>
                <mc:Fallback>
                  <p:oleObj name="Equation" r:id="rId4" imgW="469800" imgH="3553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08035" y="3455597"/>
                          <a:ext cx="846582" cy="639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6" name="Straight Connector 25"/>
            <p:cNvCxnSpPr/>
            <p:nvPr/>
          </p:nvCxnSpPr>
          <p:spPr>
            <a:xfrm rot="5400000">
              <a:off x="5495364" y="4019159"/>
              <a:ext cx="3962400" cy="0"/>
            </a:xfrm>
            <a:prstGeom prst="line">
              <a:avLst/>
            </a:prstGeom>
            <a:ln w="571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181164" y="4400159"/>
              <a:ext cx="1295400" cy="0"/>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6181164" y="3180959"/>
              <a:ext cx="1295400" cy="12192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6104964" y="3028559"/>
              <a:ext cx="1447800" cy="12954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5381064" y="4438259"/>
              <a:ext cx="838200" cy="762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8" name="Object 37"/>
            <p:cNvGraphicFramePr>
              <a:graphicFrameLocks noChangeAspect="1"/>
            </p:cNvGraphicFramePr>
            <p:nvPr/>
          </p:nvGraphicFramePr>
          <p:xfrm>
            <a:off x="5562600" y="3309174"/>
            <a:ext cx="1405873" cy="363842"/>
          </p:xfrm>
          <a:graphic>
            <a:graphicData uri="http://schemas.openxmlformats.org/presentationml/2006/ole">
              <mc:AlternateContent xmlns:mc="http://schemas.openxmlformats.org/markup-compatibility/2006">
                <mc:Choice xmlns:v="urn:schemas-microsoft-com:vml" Requires="v">
                  <p:oleObj spid="_x0000_s98367" name="Equation" r:id="rId6" imgW="685800" imgH="177480" progId="Equation.DSMT4">
                    <p:embed/>
                  </p:oleObj>
                </mc:Choice>
                <mc:Fallback>
                  <p:oleObj name="Equation" r:id="rId6" imgW="685800" imgH="177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62600" y="3309174"/>
                          <a:ext cx="1405873" cy="3638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38"/>
            <p:cNvGraphicFramePr>
              <a:graphicFrameLocks noChangeAspect="1"/>
            </p:cNvGraphicFramePr>
            <p:nvPr/>
          </p:nvGraphicFramePr>
          <p:xfrm>
            <a:off x="6732493" y="4400159"/>
            <a:ext cx="369887" cy="400050"/>
          </p:xfrm>
          <a:graphic>
            <a:graphicData uri="http://schemas.openxmlformats.org/presentationml/2006/ole">
              <mc:AlternateContent xmlns:mc="http://schemas.openxmlformats.org/markup-compatibility/2006">
                <mc:Choice xmlns:v="urn:schemas-microsoft-com:vml" Requires="v">
                  <p:oleObj spid="_x0000_s98368" name="Equation" r:id="rId8" imgW="152280" imgH="164880" progId="Equation.DSMT4">
                    <p:embed/>
                  </p:oleObj>
                </mc:Choice>
                <mc:Fallback>
                  <p:oleObj name="Equation" r:id="rId8" imgW="152280" imgH="1648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32493" y="4400159"/>
                          <a:ext cx="369887"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6481482" y="4005712"/>
            <a:ext cx="307975" cy="431800"/>
          </p:xfrm>
          <a:graphic>
            <a:graphicData uri="http://schemas.openxmlformats.org/presentationml/2006/ole">
              <mc:AlternateContent xmlns:mc="http://schemas.openxmlformats.org/markup-compatibility/2006">
                <mc:Choice xmlns:v="urn:schemas-microsoft-com:vml" Requires="v">
                  <p:oleObj spid="_x0000_s98369" name="Equation" r:id="rId10" imgW="126720" imgH="177480" progId="Equation.DSMT4">
                    <p:embed/>
                  </p:oleObj>
                </mc:Choice>
                <mc:Fallback>
                  <p:oleObj name="Equation" r:id="rId10" imgW="126720" imgH="1774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81482" y="4005712"/>
                          <a:ext cx="307975"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1" name="Straight Connector 40"/>
            <p:cNvCxnSpPr/>
            <p:nvPr/>
          </p:nvCxnSpPr>
          <p:spPr>
            <a:xfrm rot="5400000">
              <a:off x="7362264" y="3142859"/>
              <a:ext cx="228600" cy="0"/>
            </a:xfrm>
            <a:prstGeom prst="line">
              <a:avLst/>
            </a:prstGeom>
            <a:ln w="57150">
              <a:solidFill>
                <a:schemeClr val="accent6">
                  <a:lumMod val="75000"/>
                </a:schemeClr>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42" name="Object 41"/>
            <p:cNvGraphicFramePr>
              <a:graphicFrameLocks noChangeAspect="1"/>
            </p:cNvGraphicFramePr>
            <p:nvPr/>
          </p:nvGraphicFramePr>
          <p:xfrm>
            <a:off x="5257800" y="5206982"/>
            <a:ext cx="1905000" cy="929838"/>
          </p:xfrm>
          <a:graphic>
            <a:graphicData uri="http://schemas.openxmlformats.org/presentationml/2006/ole">
              <mc:AlternateContent xmlns:mc="http://schemas.openxmlformats.org/markup-compatibility/2006">
                <mc:Choice xmlns:v="urn:schemas-microsoft-com:vml" Requires="v">
                  <p:oleObj spid="_x0000_s98370" name="Equation" r:id="rId12" imgW="1041120" imgH="507960" progId="Equation.DSMT4">
                    <p:embed/>
                  </p:oleObj>
                </mc:Choice>
                <mc:Fallback>
                  <p:oleObj name="Equation" r:id="rId12" imgW="1041120" imgH="50796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57800" y="5206982"/>
                          <a:ext cx="1905000" cy="929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 name="TextBox 42"/>
            <p:cNvSpPr txBox="1"/>
            <p:nvPr/>
          </p:nvSpPr>
          <p:spPr>
            <a:xfrm>
              <a:off x="5831541" y="4144664"/>
              <a:ext cx="685800" cy="461665"/>
            </a:xfrm>
            <a:prstGeom prst="rect">
              <a:avLst/>
            </a:prstGeom>
            <a:noFill/>
          </p:spPr>
          <p:txBody>
            <a:bodyPr wrap="square" rtlCol="0">
              <a:spAutoFit/>
            </a:bodyPr>
            <a:lstStyle/>
            <a:p>
              <a:r>
                <a:rPr lang="en-US" sz="2400"/>
                <a:t>P</a:t>
              </a:r>
            </a:p>
          </p:txBody>
        </p:sp>
        <p:sp>
          <p:nvSpPr>
            <p:cNvPr id="44" name="TextBox 43"/>
            <p:cNvSpPr txBox="1"/>
            <p:nvPr/>
          </p:nvSpPr>
          <p:spPr>
            <a:xfrm>
              <a:off x="7445188" y="4185023"/>
              <a:ext cx="609600" cy="461665"/>
            </a:xfrm>
            <a:prstGeom prst="rect">
              <a:avLst/>
            </a:prstGeom>
            <a:noFill/>
          </p:spPr>
          <p:txBody>
            <a:bodyPr wrap="square" rtlCol="0">
              <a:spAutoFit/>
            </a:bodyPr>
            <a:lstStyle/>
            <a:p>
              <a:r>
                <a:rPr lang="en-US" sz="2400"/>
                <a:t>O</a:t>
              </a:r>
            </a:p>
          </p:txBody>
        </p:sp>
        <p:sp>
          <p:nvSpPr>
            <p:cNvPr id="46" name="TextBox 45"/>
            <p:cNvSpPr txBox="1"/>
            <p:nvPr/>
          </p:nvSpPr>
          <p:spPr>
            <a:xfrm>
              <a:off x="7431741" y="2889606"/>
              <a:ext cx="685800" cy="461665"/>
            </a:xfrm>
            <a:prstGeom prst="rect">
              <a:avLst/>
            </a:prstGeom>
            <a:noFill/>
          </p:spPr>
          <p:txBody>
            <a:bodyPr wrap="square" rtlCol="0">
              <a:spAutoFit/>
            </a:bodyPr>
            <a:lstStyle/>
            <a:p>
              <a:r>
                <a:rPr lang="en-US" sz="2400" i="1">
                  <a:solidFill>
                    <a:schemeClr val="accent6">
                      <a:lumMod val="75000"/>
                    </a:schemeClr>
                  </a:solidFill>
                </a:rPr>
                <a:t>dy</a:t>
              </a:r>
            </a:p>
          </p:txBody>
        </p:sp>
      </p:grpSp>
      <p:graphicFrame>
        <p:nvGraphicFramePr>
          <p:cNvPr id="48" name="Object 47"/>
          <p:cNvGraphicFramePr>
            <a:graphicFrameLocks noChangeAspect="1"/>
          </p:cNvGraphicFramePr>
          <p:nvPr>
            <p:extLst>
              <p:ext uri="{D42A27DB-BD31-4B8C-83A1-F6EECF244321}">
                <p14:modId xmlns:p14="http://schemas.microsoft.com/office/powerpoint/2010/main" val="2173597490"/>
              </p:ext>
            </p:extLst>
          </p:nvPr>
        </p:nvGraphicFramePr>
        <p:xfrm>
          <a:off x="950913" y="4370294"/>
          <a:ext cx="3621087" cy="969963"/>
        </p:xfrm>
        <a:graphic>
          <a:graphicData uri="http://schemas.openxmlformats.org/presentationml/2006/ole">
            <mc:AlternateContent xmlns:mc="http://schemas.openxmlformats.org/markup-compatibility/2006">
              <mc:Choice xmlns:v="urn:schemas-microsoft-com:vml" Requires="v">
                <p:oleObj spid="_x0000_s98371" name="Equation" r:id="rId14" imgW="1612800" imgH="431640" progId="Equation.DSMT4">
                  <p:embed/>
                </p:oleObj>
              </mc:Choice>
              <mc:Fallback>
                <p:oleObj name="Equation" r:id="rId14" imgW="1612800" imgH="43164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50913" y="4370294"/>
                        <a:ext cx="3621087" cy="969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 name="Object 48"/>
          <p:cNvGraphicFramePr>
            <a:graphicFrameLocks noChangeAspect="1"/>
          </p:cNvGraphicFramePr>
          <p:nvPr/>
        </p:nvGraphicFramePr>
        <p:xfrm>
          <a:off x="4092388" y="5468471"/>
          <a:ext cx="1074057" cy="406400"/>
        </p:xfrm>
        <a:graphic>
          <a:graphicData uri="http://schemas.openxmlformats.org/presentationml/2006/ole">
            <mc:AlternateContent xmlns:mc="http://schemas.openxmlformats.org/markup-compatibility/2006">
              <mc:Choice xmlns:v="urn:schemas-microsoft-com:vml" Requires="v">
                <p:oleObj spid="_x0000_s98372" name="Equation" r:id="rId16" imgW="469800" imgH="177480" progId="Equation.DSMT4">
                  <p:embed/>
                </p:oleObj>
              </mc:Choice>
              <mc:Fallback>
                <p:oleObj name="Equation" r:id="rId16" imgW="469800" imgH="17748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092388" y="5468471"/>
                        <a:ext cx="1074057"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 name="Rectangle 49"/>
          <p:cNvSpPr/>
          <p:nvPr/>
        </p:nvSpPr>
        <p:spPr>
          <a:xfrm>
            <a:off x="914400" y="4343400"/>
            <a:ext cx="3733800" cy="1066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 name="Object 29"/>
          <p:cNvGraphicFramePr>
            <a:graphicFrameLocks noChangeAspect="1"/>
          </p:cNvGraphicFramePr>
          <p:nvPr/>
        </p:nvGraphicFramePr>
        <p:xfrm>
          <a:off x="122237" y="1905000"/>
          <a:ext cx="5821363" cy="800100"/>
        </p:xfrm>
        <a:graphic>
          <a:graphicData uri="http://schemas.openxmlformats.org/presentationml/2006/ole">
            <mc:AlternateContent xmlns:mc="http://schemas.openxmlformats.org/markup-compatibility/2006">
              <mc:Choice xmlns:v="urn:schemas-microsoft-com:vml" Requires="v">
                <p:oleObj spid="_x0000_s98373" name="Equation" r:id="rId18" imgW="3047760" imgH="419040" progId="Equation.DSMT4">
                  <p:embed/>
                </p:oleObj>
              </mc:Choice>
              <mc:Fallback>
                <p:oleObj name="Equation" r:id="rId18" imgW="3047760" imgH="41904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22237" y="1905000"/>
                        <a:ext cx="5821363" cy="800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ct 30"/>
          <p:cNvGraphicFramePr>
            <a:graphicFrameLocks noChangeAspect="1"/>
          </p:cNvGraphicFramePr>
          <p:nvPr/>
        </p:nvGraphicFramePr>
        <p:xfrm>
          <a:off x="1954213" y="3200400"/>
          <a:ext cx="2674937" cy="595313"/>
        </p:xfrm>
        <a:graphic>
          <a:graphicData uri="http://schemas.openxmlformats.org/presentationml/2006/ole">
            <mc:AlternateContent xmlns:mc="http://schemas.openxmlformats.org/markup-compatibility/2006">
              <mc:Choice xmlns:v="urn:schemas-microsoft-com:vml" Requires="v">
                <p:oleObj spid="_x0000_s98374" name="Equation" r:id="rId20" imgW="1257120" imgH="279360" progId="Equation.DSMT4">
                  <p:embed/>
                </p:oleObj>
              </mc:Choice>
              <mc:Fallback>
                <p:oleObj name="Equation" r:id="rId20" imgW="1257120" imgH="27936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954213" y="3200400"/>
                        <a:ext cx="2674937" cy="595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31"/>
          <p:cNvGraphicFramePr>
            <a:graphicFrameLocks noChangeAspect="1"/>
          </p:cNvGraphicFramePr>
          <p:nvPr/>
        </p:nvGraphicFramePr>
        <p:xfrm>
          <a:off x="2936444" y="5782237"/>
          <a:ext cx="1646514" cy="510987"/>
        </p:xfrm>
        <a:graphic>
          <a:graphicData uri="http://schemas.openxmlformats.org/presentationml/2006/ole">
            <mc:AlternateContent xmlns:mc="http://schemas.openxmlformats.org/markup-compatibility/2006">
              <mc:Choice xmlns:v="urn:schemas-microsoft-com:vml" Requires="v">
                <p:oleObj spid="_x0000_s98375" name="Equation" r:id="rId22" imgW="736560" imgH="228600" progId="Equation.DSMT4">
                  <p:embed/>
                </p:oleObj>
              </mc:Choice>
              <mc:Fallback>
                <p:oleObj name="Equation" r:id="rId22" imgW="736560" imgH="22860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936444" y="5782237"/>
                        <a:ext cx="1646514" cy="510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TextBox 32"/>
          <p:cNvSpPr txBox="1"/>
          <p:nvPr/>
        </p:nvSpPr>
        <p:spPr>
          <a:xfrm>
            <a:off x="228600" y="8965"/>
            <a:ext cx="7772400" cy="369332"/>
          </a:xfrm>
          <a:prstGeom prst="rect">
            <a:avLst/>
          </a:prstGeom>
          <a:noFill/>
        </p:spPr>
        <p:txBody>
          <a:bodyPr wrap="square" rtlCol="0">
            <a:spAutoFit/>
          </a:bodyPr>
          <a:lstStyle/>
          <a:p>
            <a:r>
              <a:rPr lang="en-US" i="1"/>
              <a:t>Note:  the next slide is all you need to know—and it’s simple!</a:t>
            </a:r>
          </a:p>
        </p:txBody>
      </p:sp>
    </p:spTree>
    <p:extLst>
      <p:ext uri="{BB962C8B-B14F-4D97-AF65-F5344CB8AC3E}">
        <p14:creationId xmlns:p14="http://schemas.microsoft.com/office/powerpoint/2010/main" val="1465481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US">
                <a:solidFill>
                  <a:srgbClr val="FFFF00"/>
                </a:solidFill>
              </a:rPr>
              <a:t>Electric Field from a Plane of Charge</a:t>
            </a:r>
          </a:p>
        </p:txBody>
      </p:sp>
      <p:sp>
        <p:nvSpPr>
          <p:cNvPr id="3" name="Content Placeholder 2"/>
          <p:cNvSpPr>
            <a:spLocks noGrp="1"/>
          </p:cNvSpPr>
          <p:nvPr>
            <p:ph sz="half" idx="1"/>
          </p:nvPr>
        </p:nvSpPr>
        <p:spPr>
          <a:xfrm>
            <a:off x="219635" y="1506071"/>
            <a:ext cx="4800600" cy="4876800"/>
          </a:xfrm>
        </p:spPr>
        <p:txBody>
          <a:bodyPr/>
          <a:lstStyle/>
          <a:p>
            <a:r>
              <a:rPr lang="en-US"/>
              <a:t>It’s worth drawing the field lines to emphasize that the electric field from a uniformly charged plane is directly outward from the plane.</a:t>
            </a:r>
          </a:p>
          <a:p>
            <a:r>
              <a:rPr lang="en-US"/>
              <a:t>For a finite plane of charge, this is a good approximation for distances from the plane small compared to the plane’s extent.  </a:t>
            </a:r>
          </a:p>
        </p:txBody>
      </p:sp>
      <p:sp>
        <p:nvSpPr>
          <p:cNvPr id="4" name="Content Placeholder 3"/>
          <p:cNvSpPr>
            <a:spLocks noGrp="1"/>
          </p:cNvSpPr>
          <p:nvPr>
            <p:ph sz="half" idx="2"/>
          </p:nvPr>
        </p:nvSpPr>
        <p:spPr>
          <a:xfrm>
            <a:off x="4648200" y="2133600"/>
            <a:ext cx="4038600" cy="3992563"/>
          </a:xfrm>
        </p:spPr>
        <p:txBody>
          <a:bodyPr/>
          <a:lstStyle/>
          <a:p>
            <a:r>
              <a:rPr lang="en-US">
                <a:solidFill>
                  <a:schemeClr val="bg2">
                    <a:lumMod val="50000"/>
                  </a:schemeClr>
                </a:solidFill>
              </a:rPr>
              <a:t>a</a:t>
            </a:r>
          </a:p>
        </p:txBody>
      </p:sp>
      <p:grpSp>
        <p:nvGrpSpPr>
          <p:cNvPr id="30" name="Group 29"/>
          <p:cNvGrpSpPr/>
          <p:nvPr/>
        </p:nvGrpSpPr>
        <p:grpSpPr>
          <a:xfrm>
            <a:off x="5526741" y="2438400"/>
            <a:ext cx="2496671" cy="3886200"/>
            <a:chOff x="5526741" y="2209800"/>
            <a:chExt cx="2496671" cy="3886200"/>
          </a:xfrm>
        </p:grpSpPr>
        <p:cxnSp>
          <p:nvCxnSpPr>
            <p:cNvPr id="6" name="Straight Connector 5"/>
            <p:cNvCxnSpPr/>
            <p:nvPr/>
          </p:nvCxnSpPr>
          <p:spPr>
            <a:xfrm rot="5400000">
              <a:off x="4838700" y="4152900"/>
              <a:ext cx="3886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6790765" y="2514600"/>
              <a:ext cx="1232647" cy="3201988"/>
              <a:chOff x="6790765" y="2514600"/>
              <a:chExt cx="1232647" cy="3201988"/>
            </a:xfrm>
          </p:grpSpPr>
          <p:grpSp>
            <p:nvGrpSpPr>
              <p:cNvPr id="12" name="Group 11"/>
              <p:cNvGrpSpPr/>
              <p:nvPr/>
            </p:nvGrpSpPr>
            <p:grpSpPr>
              <a:xfrm>
                <a:off x="6790765" y="2514600"/>
                <a:ext cx="1232647" cy="2744788"/>
                <a:chOff x="6790765" y="2514600"/>
                <a:chExt cx="1232647" cy="2744788"/>
              </a:xfrm>
            </p:grpSpPr>
            <p:cxnSp>
              <p:nvCxnSpPr>
                <p:cNvPr id="8"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6790765" y="2971800"/>
                <a:ext cx="1232647" cy="2744788"/>
                <a:chOff x="6790765" y="2514600"/>
                <a:chExt cx="1232647" cy="2744788"/>
              </a:xfrm>
            </p:grpSpPr>
            <p:cxnSp>
              <p:nvCxnSpPr>
                <p:cNvPr id="14" name="Straight Arrow Connector 13"/>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19" name="Group 18"/>
            <p:cNvGrpSpPr/>
            <p:nvPr/>
          </p:nvGrpSpPr>
          <p:grpSpPr>
            <a:xfrm flipH="1">
              <a:off x="5526741" y="2519082"/>
              <a:ext cx="1232647" cy="3201988"/>
              <a:chOff x="6790765" y="2514600"/>
              <a:chExt cx="1232647" cy="3201988"/>
            </a:xfrm>
          </p:grpSpPr>
          <p:grpSp>
            <p:nvGrpSpPr>
              <p:cNvPr id="20" name="Group 19"/>
              <p:cNvGrpSpPr/>
              <p:nvPr/>
            </p:nvGrpSpPr>
            <p:grpSpPr>
              <a:xfrm>
                <a:off x="6790765" y="2514600"/>
                <a:ext cx="1232647" cy="2744788"/>
                <a:chOff x="6790765" y="2514600"/>
                <a:chExt cx="1232647" cy="2744788"/>
              </a:xfrm>
            </p:grpSpPr>
            <p:cxnSp>
              <p:nvCxnSpPr>
                <p:cNvPr id="26" name="Straight Arrow Connector 25"/>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6790765" y="2971800"/>
                <a:ext cx="1232647" cy="2744788"/>
                <a:chOff x="6790765" y="2514600"/>
                <a:chExt cx="1232647" cy="2744788"/>
              </a:xfrm>
            </p:grpSpPr>
            <p:cxnSp>
              <p:nvCxnSpPr>
                <p:cNvPr id="22" name="Straight Arrow Connector 21"/>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graphicFrame>
        <p:nvGraphicFramePr>
          <p:cNvPr id="7" name="Object 6"/>
          <p:cNvGraphicFramePr>
            <a:graphicFrameLocks noChangeAspect="1"/>
          </p:cNvGraphicFramePr>
          <p:nvPr>
            <p:extLst>
              <p:ext uri="{D42A27DB-BD31-4B8C-83A1-F6EECF244321}">
                <p14:modId xmlns:p14="http://schemas.microsoft.com/office/powerpoint/2010/main" val="11573098"/>
              </p:ext>
            </p:extLst>
          </p:nvPr>
        </p:nvGraphicFramePr>
        <p:xfrm>
          <a:off x="5638800" y="1447800"/>
          <a:ext cx="2206625" cy="914400"/>
        </p:xfrm>
        <a:graphic>
          <a:graphicData uri="http://schemas.openxmlformats.org/presentationml/2006/ole">
            <mc:AlternateContent xmlns:mc="http://schemas.openxmlformats.org/markup-compatibility/2006">
              <mc:Choice xmlns:v="urn:schemas-microsoft-com:vml" Requires="v">
                <p:oleObj spid="_x0000_s99336" name="Equation" r:id="rId4" imgW="1041120" imgH="431640" progId="Equation.DSMT4">
                  <p:embed/>
                </p:oleObj>
              </mc:Choice>
              <mc:Fallback>
                <p:oleObj name="Equation" r:id="rId4" imgW="1041120" imgH="431640" progId="Equation.DSMT4">
                  <p:embed/>
                  <p:pic>
                    <p:nvPicPr>
                      <p:cNvPr id="0" name=""/>
                      <p:cNvPicPr/>
                      <p:nvPr/>
                    </p:nvPicPr>
                    <p:blipFill>
                      <a:blip r:embed="rId5"/>
                      <a:stretch>
                        <a:fillRect/>
                      </a:stretch>
                    </p:blipFill>
                    <p:spPr>
                      <a:xfrm>
                        <a:off x="5638800" y="1447800"/>
                        <a:ext cx="2206625" cy="914400"/>
                      </a:xfrm>
                      <a:prstGeom prst="rect">
                        <a:avLst/>
                      </a:prstGeom>
                    </p:spPr>
                  </p:pic>
                </p:oleObj>
              </mc:Fallback>
            </mc:AlternateContent>
          </a:graphicData>
        </a:graphic>
      </p:graphicFrame>
    </p:spTree>
    <p:extLst>
      <p:ext uri="{BB962C8B-B14F-4D97-AF65-F5344CB8AC3E}">
        <p14:creationId xmlns:p14="http://schemas.microsoft.com/office/powerpoint/2010/main" val="3470621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a:solidFill>
                  <a:srgbClr val="FFFF00"/>
                </a:solidFill>
              </a:rPr>
              <a:t>Field for Two Oppositely Charged Planes</a:t>
            </a:r>
          </a:p>
        </p:txBody>
      </p:sp>
      <p:sp>
        <p:nvSpPr>
          <p:cNvPr id="3" name="Content Placeholder 2"/>
          <p:cNvSpPr>
            <a:spLocks noGrp="1"/>
          </p:cNvSpPr>
          <p:nvPr>
            <p:ph idx="1"/>
          </p:nvPr>
        </p:nvSpPr>
        <p:spPr/>
        <p:txBody>
          <a:bodyPr/>
          <a:lstStyle/>
          <a:p>
            <a:r>
              <a:rPr lang="en-US">
                <a:solidFill>
                  <a:schemeClr val="bg2">
                    <a:lumMod val="50000"/>
                  </a:schemeClr>
                </a:solidFill>
              </a:rPr>
              <a:t>a</a:t>
            </a:r>
          </a:p>
        </p:txBody>
      </p:sp>
      <p:grpSp>
        <p:nvGrpSpPr>
          <p:cNvPr id="83" name="Group 82"/>
          <p:cNvGrpSpPr/>
          <p:nvPr/>
        </p:nvGrpSpPr>
        <p:grpSpPr>
          <a:xfrm>
            <a:off x="372037" y="1600200"/>
            <a:ext cx="8238563" cy="3931024"/>
            <a:chOff x="98613" y="1940859"/>
            <a:chExt cx="8238563" cy="3931024"/>
          </a:xfrm>
        </p:grpSpPr>
        <p:cxnSp>
          <p:nvCxnSpPr>
            <p:cNvPr id="5" name="Straight Connector 4"/>
            <p:cNvCxnSpPr/>
            <p:nvPr/>
          </p:nvCxnSpPr>
          <p:spPr>
            <a:xfrm rot="5400000">
              <a:off x="-589428" y="3924300"/>
              <a:ext cx="3886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6" name="Group 17"/>
            <p:cNvGrpSpPr/>
            <p:nvPr/>
          </p:nvGrpSpPr>
          <p:grpSpPr>
            <a:xfrm>
              <a:off x="1362637" y="2286000"/>
              <a:ext cx="1232647" cy="3201988"/>
              <a:chOff x="6790765" y="2514600"/>
              <a:chExt cx="1232647" cy="3201988"/>
            </a:xfrm>
          </p:grpSpPr>
          <p:grpSp>
            <p:nvGrpSpPr>
              <p:cNvPr id="18" name="Group 11"/>
              <p:cNvGrpSpPr/>
              <p:nvPr/>
            </p:nvGrpSpPr>
            <p:grpSpPr>
              <a:xfrm>
                <a:off x="6790765" y="2514600"/>
                <a:ext cx="1232647" cy="2744788"/>
                <a:chOff x="6790765" y="2514600"/>
                <a:chExt cx="1232647" cy="2744788"/>
              </a:xfrm>
            </p:grpSpPr>
            <p:cxnSp>
              <p:nvCxnSpPr>
                <p:cNvPr id="24"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9" name="Group 12"/>
              <p:cNvGrpSpPr/>
              <p:nvPr/>
            </p:nvGrpSpPr>
            <p:grpSpPr>
              <a:xfrm>
                <a:off x="6790765" y="2971800"/>
                <a:ext cx="1232647" cy="2744788"/>
                <a:chOff x="6790765" y="2514600"/>
                <a:chExt cx="1232647" cy="2744788"/>
              </a:xfrm>
            </p:grpSpPr>
            <p:cxnSp>
              <p:nvCxnSpPr>
                <p:cNvPr id="20" name="Straight Arrow Connector 19"/>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7" name="Group 18"/>
            <p:cNvGrpSpPr/>
            <p:nvPr/>
          </p:nvGrpSpPr>
          <p:grpSpPr>
            <a:xfrm flipH="1">
              <a:off x="98613" y="2290482"/>
              <a:ext cx="1232647" cy="3201988"/>
              <a:chOff x="6790765" y="2514600"/>
              <a:chExt cx="1232647" cy="3201988"/>
            </a:xfrm>
          </p:grpSpPr>
          <p:grpSp>
            <p:nvGrpSpPr>
              <p:cNvPr id="8" name="Group 19"/>
              <p:cNvGrpSpPr/>
              <p:nvPr/>
            </p:nvGrpSpPr>
            <p:grpSpPr>
              <a:xfrm>
                <a:off x="6790765" y="2514600"/>
                <a:ext cx="1232647" cy="2744788"/>
                <a:chOff x="6790765" y="2514600"/>
                <a:chExt cx="1232647" cy="2744788"/>
              </a:xfrm>
            </p:grpSpPr>
            <p:cxnSp>
              <p:nvCxnSpPr>
                <p:cNvPr id="14" name="Straight Arrow Connector 13"/>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9" name="Group 20"/>
              <p:cNvGrpSpPr/>
              <p:nvPr/>
            </p:nvGrpSpPr>
            <p:grpSpPr>
              <a:xfrm>
                <a:off x="6790765" y="2971800"/>
                <a:ext cx="1232647" cy="2744788"/>
                <a:chOff x="6790765" y="2514600"/>
                <a:chExt cx="1232647" cy="2744788"/>
              </a:xfrm>
            </p:grpSpPr>
            <p:cxnSp>
              <p:nvCxnSpPr>
                <p:cNvPr id="10" name="Straight Arrow Connector 9"/>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29" name="Straight Connector 28"/>
            <p:cNvCxnSpPr/>
            <p:nvPr/>
          </p:nvCxnSpPr>
          <p:spPr>
            <a:xfrm rot="5400000">
              <a:off x="2740968" y="3883959"/>
              <a:ext cx="3886200" cy="0"/>
            </a:xfrm>
            <a:prstGeom prst="line">
              <a:avLst/>
            </a:prstGeom>
            <a:ln w="571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52" name="Group 51"/>
            <p:cNvGrpSpPr/>
            <p:nvPr/>
          </p:nvGrpSpPr>
          <p:grpSpPr>
            <a:xfrm>
              <a:off x="3424527" y="2272553"/>
              <a:ext cx="1250576" cy="3201988"/>
              <a:chOff x="6750424" y="2209800"/>
              <a:chExt cx="1250576" cy="3201988"/>
            </a:xfrm>
          </p:grpSpPr>
          <p:grpSp>
            <p:nvGrpSpPr>
              <p:cNvPr id="42" name="Group 11"/>
              <p:cNvGrpSpPr/>
              <p:nvPr/>
            </p:nvGrpSpPr>
            <p:grpSpPr>
              <a:xfrm>
                <a:off x="6768353" y="2209800"/>
                <a:ext cx="1232647" cy="2744788"/>
                <a:chOff x="6790765" y="2514600"/>
                <a:chExt cx="1232647" cy="2744788"/>
              </a:xfrm>
            </p:grpSpPr>
            <p:cxnSp>
              <p:nvCxnSpPr>
                <p:cNvPr id="48"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43" name="Group 12"/>
              <p:cNvGrpSpPr/>
              <p:nvPr/>
            </p:nvGrpSpPr>
            <p:grpSpPr>
              <a:xfrm>
                <a:off x="6750424" y="2667000"/>
                <a:ext cx="1232647" cy="2744788"/>
                <a:chOff x="6790765" y="2514600"/>
                <a:chExt cx="1232647" cy="2744788"/>
              </a:xfrm>
            </p:grpSpPr>
            <p:cxnSp>
              <p:nvCxnSpPr>
                <p:cNvPr id="44" name="Straight Arrow Connector 43"/>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53" name="Group 52"/>
            <p:cNvGrpSpPr/>
            <p:nvPr/>
          </p:nvGrpSpPr>
          <p:grpSpPr>
            <a:xfrm>
              <a:off x="4710962" y="2250141"/>
              <a:ext cx="1232647" cy="3201988"/>
              <a:chOff x="5486400" y="2214282"/>
              <a:chExt cx="1232647" cy="3201988"/>
            </a:xfrm>
          </p:grpSpPr>
          <p:grpSp>
            <p:nvGrpSpPr>
              <p:cNvPr id="32" name="Group 19"/>
              <p:cNvGrpSpPr/>
              <p:nvPr/>
            </p:nvGrpSpPr>
            <p:grpSpPr>
              <a:xfrm flipH="1">
                <a:off x="5486400" y="2214282"/>
                <a:ext cx="1232647" cy="2744788"/>
                <a:chOff x="6790765" y="2514600"/>
                <a:chExt cx="1232647" cy="2744788"/>
              </a:xfrm>
            </p:grpSpPr>
            <p:cxnSp>
              <p:nvCxnSpPr>
                <p:cNvPr id="38" name="Straight Arrow Connector 3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33" name="Group 20"/>
              <p:cNvGrpSpPr/>
              <p:nvPr/>
            </p:nvGrpSpPr>
            <p:grpSpPr>
              <a:xfrm flipH="1">
                <a:off x="5486400" y="2671482"/>
                <a:ext cx="1232647" cy="2744788"/>
                <a:chOff x="6790765" y="2514600"/>
                <a:chExt cx="1232647" cy="2744788"/>
              </a:xfrm>
            </p:grpSpPr>
            <p:cxnSp>
              <p:nvCxnSpPr>
                <p:cNvPr id="34" name="Straight Arrow Connector 33"/>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sp>
          <p:nvSpPr>
            <p:cNvPr id="55" name="TextBox 54"/>
            <p:cNvSpPr txBox="1"/>
            <p:nvPr/>
          </p:nvSpPr>
          <p:spPr>
            <a:xfrm>
              <a:off x="2734236" y="3124200"/>
              <a:ext cx="685800" cy="1015663"/>
            </a:xfrm>
            <a:prstGeom prst="rect">
              <a:avLst/>
            </a:prstGeom>
            <a:noFill/>
          </p:spPr>
          <p:txBody>
            <a:bodyPr wrap="square" rtlCol="0">
              <a:spAutoFit/>
            </a:bodyPr>
            <a:lstStyle/>
            <a:p>
              <a:r>
                <a:rPr lang="en-US" sz="6000"/>
                <a:t>+</a:t>
              </a:r>
            </a:p>
          </p:txBody>
        </p:sp>
        <p:sp>
          <p:nvSpPr>
            <p:cNvPr id="56" name="TextBox 55"/>
            <p:cNvSpPr txBox="1"/>
            <p:nvPr/>
          </p:nvSpPr>
          <p:spPr>
            <a:xfrm>
              <a:off x="6096002" y="3097306"/>
              <a:ext cx="685800" cy="1015663"/>
            </a:xfrm>
            <a:prstGeom prst="rect">
              <a:avLst/>
            </a:prstGeom>
            <a:noFill/>
          </p:spPr>
          <p:txBody>
            <a:bodyPr wrap="square" rtlCol="0">
              <a:spAutoFit/>
            </a:bodyPr>
            <a:lstStyle/>
            <a:p>
              <a:r>
                <a:rPr lang="en-US" sz="6000"/>
                <a:t>=</a:t>
              </a:r>
            </a:p>
          </p:txBody>
        </p:sp>
        <p:grpSp>
          <p:nvGrpSpPr>
            <p:cNvPr id="81" name="Group 80"/>
            <p:cNvGrpSpPr/>
            <p:nvPr/>
          </p:nvGrpSpPr>
          <p:grpSpPr>
            <a:xfrm>
              <a:off x="7086600" y="1981200"/>
              <a:ext cx="1250576" cy="3890683"/>
              <a:chOff x="7086600" y="1981200"/>
              <a:chExt cx="1250576" cy="3890683"/>
            </a:xfrm>
          </p:grpSpPr>
          <p:grpSp>
            <p:nvGrpSpPr>
              <p:cNvPr id="57" name="Group 56"/>
              <p:cNvGrpSpPr/>
              <p:nvPr/>
            </p:nvGrpSpPr>
            <p:grpSpPr>
              <a:xfrm>
                <a:off x="7086600" y="2362200"/>
                <a:ext cx="1250576" cy="3201988"/>
                <a:chOff x="6750424" y="2209800"/>
                <a:chExt cx="1250576" cy="3201988"/>
              </a:xfrm>
            </p:grpSpPr>
            <p:grpSp>
              <p:nvGrpSpPr>
                <p:cNvPr id="58" name="Group 11"/>
                <p:cNvGrpSpPr/>
                <p:nvPr/>
              </p:nvGrpSpPr>
              <p:grpSpPr>
                <a:xfrm>
                  <a:off x="6768353" y="2209800"/>
                  <a:ext cx="1232647" cy="2744788"/>
                  <a:chOff x="6790765" y="2514600"/>
                  <a:chExt cx="1232647" cy="2744788"/>
                </a:xfrm>
              </p:grpSpPr>
              <p:cxnSp>
                <p:nvCxnSpPr>
                  <p:cNvPr id="64"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59" name="Group 12"/>
                <p:cNvGrpSpPr/>
                <p:nvPr/>
              </p:nvGrpSpPr>
              <p:grpSpPr>
                <a:xfrm>
                  <a:off x="6750424" y="2667000"/>
                  <a:ext cx="1232647" cy="2744788"/>
                  <a:chOff x="6790765" y="2514600"/>
                  <a:chExt cx="1232647" cy="2744788"/>
                </a:xfrm>
              </p:grpSpPr>
              <p:cxnSp>
                <p:nvCxnSpPr>
                  <p:cNvPr id="60" name="Straight Arrow Connector 59"/>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68" name="Straight Connector 67"/>
              <p:cNvCxnSpPr/>
              <p:nvPr/>
            </p:nvCxnSpPr>
            <p:spPr>
              <a:xfrm rot="5400000">
                <a:off x="6389594" y="3924300"/>
                <a:ext cx="3886200" cy="0"/>
              </a:xfrm>
              <a:prstGeom prst="line">
                <a:avLst/>
              </a:prstGeom>
              <a:ln w="571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5161429" y="3928783"/>
                <a:ext cx="3886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70" name="Group 69"/>
              <p:cNvGrpSpPr/>
              <p:nvPr/>
            </p:nvGrpSpPr>
            <p:grpSpPr>
              <a:xfrm>
                <a:off x="7086600" y="2133600"/>
                <a:ext cx="1250576" cy="3201988"/>
                <a:chOff x="6750424" y="2209800"/>
                <a:chExt cx="1250576" cy="3201988"/>
              </a:xfrm>
            </p:grpSpPr>
            <p:grpSp>
              <p:nvGrpSpPr>
                <p:cNvPr id="71" name="Group 11"/>
                <p:cNvGrpSpPr/>
                <p:nvPr/>
              </p:nvGrpSpPr>
              <p:grpSpPr>
                <a:xfrm>
                  <a:off x="6768353" y="2209800"/>
                  <a:ext cx="1232647" cy="2744788"/>
                  <a:chOff x="6790765" y="2514600"/>
                  <a:chExt cx="1232647" cy="2744788"/>
                </a:xfrm>
              </p:grpSpPr>
              <p:cxnSp>
                <p:nvCxnSpPr>
                  <p:cNvPr id="77"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72" name="Group 12"/>
                <p:cNvGrpSpPr/>
                <p:nvPr/>
              </p:nvGrpSpPr>
              <p:grpSpPr>
                <a:xfrm>
                  <a:off x="6750424" y="2667000"/>
                  <a:ext cx="1232647" cy="2744788"/>
                  <a:chOff x="6790765" y="2514600"/>
                  <a:chExt cx="1232647" cy="2744788"/>
                </a:xfrm>
              </p:grpSpPr>
              <p:cxnSp>
                <p:nvCxnSpPr>
                  <p:cNvPr id="73" name="Straight Arrow Connector 72"/>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grpSp>
      <p:sp>
        <p:nvSpPr>
          <p:cNvPr id="82" name="TextBox 81"/>
          <p:cNvSpPr txBox="1"/>
          <p:nvPr/>
        </p:nvSpPr>
        <p:spPr>
          <a:xfrm>
            <a:off x="457200" y="5813613"/>
            <a:ext cx="8009965" cy="923330"/>
          </a:xfrm>
          <a:prstGeom prst="rect">
            <a:avLst/>
          </a:prstGeom>
          <a:noFill/>
        </p:spPr>
        <p:txBody>
          <a:bodyPr wrap="square" rtlCol="0">
            <a:spAutoFit/>
          </a:bodyPr>
          <a:lstStyle/>
          <a:p>
            <a:r>
              <a:rPr lang="en-US"/>
              <a:t>Superpose the field lines from the negatively charged plate on the parallel positively charged one, and you’ll see the total field is double in the space between the plates, but exactly </a:t>
            </a:r>
            <a:r>
              <a:rPr lang="en-US" u="sng"/>
              <a:t>zero</a:t>
            </a:r>
            <a:r>
              <a:rPr lang="en-US"/>
              <a:t> outside the plates.</a:t>
            </a:r>
          </a:p>
        </p:txBody>
      </p:sp>
      <p:graphicFrame>
        <p:nvGraphicFramePr>
          <p:cNvPr id="4" name="Object 3"/>
          <p:cNvGraphicFramePr>
            <a:graphicFrameLocks noChangeAspect="1"/>
          </p:cNvGraphicFramePr>
          <p:nvPr>
            <p:extLst>
              <p:ext uri="{D42A27DB-BD31-4B8C-83A1-F6EECF244321}">
                <p14:modId xmlns:p14="http://schemas.microsoft.com/office/powerpoint/2010/main" val="4099705289"/>
              </p:ext>
            </p:extLst>
          </p:nvPr>
        </p:nvGraphicFramePr>
        <p:xfrm>
          <a:off x="7488238" y="2209800"/>
          <a:ext cx="969962" cy="914400"/>
        </p:xfrm>
        <a:graphic>
          <a:graphicData uri="http://schemas.openxmlformats.org/presentationml/2006/ole">
            <mc:AlternateContent xmlns:mc="http://schemas.openxmlformats.org/markup-compatibility/2006">
              <mc:Choice xmlns:v="urn:schemas-microsoft-com:vml" Requires="v">
                <p:oleObj spid="_x0000_s100360" name="Equation" r:id="rId4" imgW="457200" imgH="431640" progId="Equation.DSMT4">
                  <p:embed/>
                </p:oleObj>
              </mc:Choice>
              <mc:Fallback>
                <p:oleObj name="Equation" r:id="rId4" imgW="457200" imgH="431640" progId="Equation.DSMT4">
                  <p:embed/>
                  <p:pic>
                    <p:nvPicPr>
                      <p:cNvPr id="0" name="Object 6"/>
                      <p:cNvPicPr>
                        <a:picLocks noChangeAspect="1" noChangeArrowheads="1"/>
                      </p:cNvPicPr>
                      <p:nvPr/>
                    </p:nvPicPr>
                    <p:blipFill>
                      <a:blip r:embed="rId5"/>
                      <a:srcRect/>
                      <a:stretch>
                        <a:fillRect/>
                      </a:stretch>
                    </p:blipFill>
                    <p:spPr bwMode="auto">
                      <a:xfrm>
                        <a:off x="7488238" y="2209800"/>
                        <a:ext cx="9699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29826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Charging the Electroscope…</a:t>
            </a:r>
          </a:p>
        </p:txBody>
      </p:sp>
      <p:sp>
        <p:nvSpPr>
          <p:cNvPr id="3" name="Content Placeholder 2"/>
          <p:cNvSpPr>
            <a:spLocks noGrp="1"/>
          </p:cNvSpPr>
          <p:nvPr>
            <p:ph idx="1"/>
          </p:nvPr>
        </p:nvSpPr>
        <p:spPr/>
        <p:txBody>
          <a:bodyPr/>
          <a:lstStyle/>
          <a:p>
            <a:r>
              <a:rPr lang="en-US"/>
              <a:t>By </a:t>
            </a:r>
            <a:r>
              <a:rPr lang="en-US">
                <a:solidFill>
                  <a:srgbClr val="FFFF00"/>
                </a:solidFill>
              </a:rPr>
              <a:t>conduction</a:t>
            </a:r>
            <a:r>
              <a:rPr lang="en-US"/>
              <a:t>:  touch the top conductor with a positively charged object—this will leave it positively charged (electron deficient).</a:t>
            </a:r>
          </a:p>
          <a:p>
            <a:r>
              <a:rPr lang="en-US"/>
              <a:t>By </a:t>
            </a:r>
            <a:r>
              <a:rPr lang="en-US">
                <a:solidFill>
                  <a:srgbClr val="FFFF00"/>
                </a:solidFill>
              </a:rPr>
              <a:t>induction</a:t>
            </a:r>
            <a:r>
              <a:rPr lang="en-US"/>
              <a:t>:  while holding a positively charged object near, but not in contact, with the top, you touch the electroscope:  negative charge will flow from the ground, through you, to the electroscope.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solidFill>
                  <a:srgbClr val="FFFF00"/>
                </a:solidFill>
              </a:rPr>
              <a:t>Coulomb’s Law</a:t>
            </a:r>
          </a:p>
        </p:txBody>
      </p:sp>
      <p:sp>
        <p:nvSpPr>
          <p:cNvPr id="3" name="Content Placeholder 2"/>
          <p:cNvSpPr>
            <a:spLocks noGrp="1"/>
          </p:cNvSpPr>
          <p:nvPr>
            <p:ph sz="half" idx="1"/>
          </p:nvPr>
        </p:nvSpPr>
        <p:spPr>
          <a:xfrm>
            <a:off x="228600" y="1477368"/>
            <a:ext cx="5105400" cy="4876800"/>
          </a:xfrm>
        </p:spPr>
        <p:txBody>
          <a:bodyPr>
            <a:normAutofit/>
          </a:bodyPr>
          <a:lstStyle/>
          <a:p>
            <a:r>
              <a:rPr lang="en-US"/>
              <a:t>Coulomb measured the electrical force between charged spheres with apparatus </a:t>
            </a:r>
            <a:r>
              <a:rPr lang="en-US">
                <a:solidFill>
                  <a:srgbClr val="FFFF00"/>
                </a:solidFill>
              </a:rPr>
              <a:t>exactly like Cavendish’s measurement of </a:t>
            </a:r>
            <a:r>
              <a:rPr lang="en-US" i="1">
                <a:solidFill>
                  <a:srgbClr val="FFFF00"/>
                </a:solidFill>
              </a:rPr>
              <a:t>G</a:t>
            </a:r>
            <a:r>
              <a:rPr lang="en-US"/>
              <a:t>:  two spheres, like a dumbbell, suspended by a thin wire.  One sphere was charged, another charged sphere was brought close</a:t>
            </a:r>
            <a:r>
              <a:rPr lang="en-US">
                <a:solidFill>
                  <a:srgbClr val="FFFF00"/>
                </a:solidFill>
              </a:rPr>
              <a:t>, the angle of twist of the wire measured the force</a:t>
            </a:r>
            <a:r>
              <a:rPr lang="en-US"/>
              <a:t>.</a:t>
            </a:r>
          </a:p>
        </p:txBody>
      </p:sp>
      <p:pic>
        <p:nvPicPr>
          <p:cNvPr id="5" name="Content Placeholder 4">
            <a:hlinkClick r:id="rId3"/>
          </p:cNvPr>
          <p:cNvPicPr>
            <a:picLocks noGrp="1"/>
          </p:cNvPicPr>
          <p:nvPr>
            <p:ph sz="half" idx="2"/>
          </p:nvPr>
        </p:nvPicPr>
        <p:blipFill>
          <a:blip r:embed="rId4" cstate="print"/>
          <a:srcRect/>
          <a:stretch>
            <a:fillRect/>
          </a:stretch>
        </p:blipFill>
        <p:spPr bwMode="auto">
          <a:xfrm>
            <a:off x="5454226" y="1600200"/>
            <a:ext cx="3518388" cy="45259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944562"/>
          </a:xfrm>
        </p:spPr>
        <p:txBody>
          <a:bodyPr/>
          <a:lstStyle/>
          <a:p>
            <a:r>
              <a:rPr lang="en-US">
                <a:solidFill>
                  <a:srgbClr val="FFFF00"/>
                </a:solidFill>
              </a:rPr>
              <a:t>Coulomb’s Law</a:t>
            </a:r>
          </a:p>
        </p:txBody>
      </p:sp>
      <p:sp>
        <p:nvSpPr>
          <p:cNvPr id="3" name="Content Placeholder 2"/>
          <p:cNvSpPr>
            <a:spLocks noGrp="1"/>
          </p:cNvSpPr>
          <p:nvPr>
            <p:ph sz="half" idx="1"/>
          </p:nvPr>
        </p:nvSpPr>
        <p:spPr>
          <a:xfrm>
            <a:off x="72784" y="1154376"/>
            <a:ext cx="4114800" cy="4953000"/>
          </a:xfrm>
        </p:spPr>
        <p:txBody>
          <a:bodyPr/>
          <a:lstStyle/>
          <a:p>
            <a:r>
              <a:rPr lang="en-US"/>
              <a:t>Coulomb discovered an </a:t>
            </a:r>
            <a:r>
              <a:rPr lang="en-US">
                <a:solidFill>
                  <a:srgbClr val="FFFF00"/>
                </a:solidFill>
              </a:rPr>
              <a:t>inverse square law</a:t>
            </a:r>
            <a:r>
              <a:rPr lang="en-US"/>
              <a:t>, like gravitation, except that of course like charges </a:t>
            </a:r>
            <a:r>
              <a:rPr lang="en-US" i="1"/>
              <a:t>repelled</a:t>
            </a:r>
            <a:r>
              <a:rPr lang="en-US"/>
              <a:t> each other.  The force acted along the line of centers, with magnitude proportional to the magnitudes of </a:t>
            </a:r>
            <a:r>
              <a:rPr lang="en-US">
                <a:solidFill>
                  <a:srgbClr val="FFFF00"/>
                </a:solidFill>
              </a:rPr>
              <a:t>both</a:t>
            </a:r>
            <a:r>
              <a:rPr lang="en-US"/>
              <a:t> charges:</a:t>
            </a:r>
          </a:p>
        </p:txBody>
      </p:sp>
      <p:sp>
        <p:nvSpPr>
          <p:cNvPr id="4" name="Content Placeholder 3"/>
          <p:cNvSpPr>
            <a:spLocks noGrp="1"/>
          </p:cNvSpPr>
          <p:nvPr>
            <p:ph sz="half" idx="2"/>
          </p:nvPr>
        </p:nvSpPr>
        <p:spPr>
          <a:xfrm>
            <a:off x="5410200" y="1752600"/>
            <a:ext cx="3733800" cy="4525963"/>
          </a:xfrm>
        </p:spPr>
        <p:txBody>
          <a:bodyPr/>
          <a:lstStyle/>
          <a:p>
            <a:r>
              <a:rPr lang="en-US">
                <a:solidFill>
                  <a:schemeClr val="bg2">
                    <a:lumMod val="50000"/>
                  </a:schemeClr>
                </a:solidFill>
              </a:rPr>
              <a:t>a</a:t>
            </a:r>
          </a:p>
        </p:txBody>
      </p:sp>
      <p:sp>
        <p:nvSpPr>
          <p:cNvPr id="5" name="Oval 4"/>
          <p:cNvSpPr/>
          <p:nvPr/>
        </p:nvSpPr>
        <p:spPr>
          <a:xfrm>
            <a:off x="5486400" y="2514600"/>
            <a:ext cx="533400" cy="533400"/>
          </a:xfrm>
          <a:prstGeom prst="ellipse">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467600" y="2487304"/>
            <a:ext cx="533400" cy="533400"/>
          </a:xfrm>
          <a:prstGeom prst="ellipse">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554624" y="2456608"/>
            <a:ext cx="609600" cy="584775"/>
          </a:xfrm>
          <a:prstGeom prst="rect">
            <a:avLst/>
          </a:prstGeom>
          <a:noFill/>
        </p:spPr>
        <p:txBody>
          <a:bodyPr wrap="square" rtlCol="0">
            <a:spAutoFit/>
          </a:bodyPr>
          <a:lstStyle/>
          <a:p>
            <a:r>
              <a:rPr lang="en-US" sz="3200"/>
              <a:t>+</a:t>
            </a:r>
          </a:p>
        </p:txBody>
      </p:sp>
      <p:sp>
        <p:nvSpPr>
          <p:cNvPr id="10" name="TextBox 9"/>
          <p:cNvSpPr txBox="1"/>
          <p:nvPr/>
        </p:nvSpPr>
        <p:spPr>
          <a:xfrm>
            <a:off x="7543800" y="2438400"/>
            <a:ext cx="609600" cy="584775"/>
          </a:xfrm>
          <a:prstGeom prst="rect">
            <a:avLst/>
          </a:prstGeom>
          <a:noFill/>
        </p:spPr>
        <p:txBody>
          <a:bodyPr wrap="square" rtlCol="0">
            <a:spAutoFit/>
          </a:bodyPr>
          <a:lstStyle/>
          <a:p>
            <a:r>
              <a:rPr lang="en-US" sz="3200"/>
              <a:t>+</a:t>
            </a:r>
          </a:p>
        </p:txBody>
      </p:sp>
      <p:cxnSp>
        <p:nvCxnSpPr>
          <p:cNvPr id="19" name="Straight Arrow Connector 18"/>
          <p:cNvCxnSpPr/>
          <p:nvPr/>
        </p:nvCxnSpPr>
        <p:spPr>
          <a:xfrm rot="21240000" flipH="1" flipV="1">
            <a:off x="4810580" y="2751543"/>
            <a:ext cx="685800" cy="74612"/>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360000" flipV="1">
            <a:off x="8003021" y="2710597"/>
            <a:ext cx="685800" cy="74612"/>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5410200" y="3976048"/>
            <a:ext cx="2827360" cy="773575"/>
            <a:chOff x="5486400" y="4155744"/>
            <a:chExt cx="2827360" cy="773575"/>
          </a:xfrm>
        </p:grpSpPr>
        <p:sp>
          <p:nvSpPr>
            <p:cNvPr id="6" name="Oval 5"/>
            <p:cNvSpPr/>
            <p:nvPr/>
          </p:nvSpPr>
          <p:spPr>
            <a:xfrm>
              <a:off x="5486400" y="4392304"/>
              <a:ext cx="533400" cy="533400"/>
            </a:xfrm>
            <a:prstGeom prst="ellipse">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554640" y="4344544"/>
              <a:ext cx="609600" cy="584775"/>
            </a:xfrm>
            <a:prstGeom prst="rect">
              <a:avLst/>
            </a:prstGeom>
            <a:noFill/>
          </p:spPr>
          <p:txBody>
            <a:bodyPr wrap="square" rtlCol="0">
              <a:spAutoFit/>
            </a:bodyPr>
            <a:lstStyle/>
            <a:p>
              <a:r>
                <a:rPr lang="en-US" sz="3200"/>
                <a:t>+</a:t>
              </a:r>
            </a:p>
          </p:txBody>
        </p:sp>
        <p:cxnSp>
          <p:nvCxnSpPr>
            <p:cNvPr id="15" name="Straight Arrow Connector 14"/>
            <p:cNvCxnSpPr/>
            <p:nvPr/>
          </p:nvCxnSpPr>
          <p:spPr>
            <a:xfrm rot="360000" flipV="1">
              <a:off x="6024344" y="4615644"/>
              <a:ext cx="685800" cy="74612"/>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7627960" y="4384344"/>
              <a:ext cx="533400" cy="533400"/>
            </a:xfrm>
            <a:prstGeom prst="ellipse">
              <a:avLst/>
            </a:prstGeom>
            <a:gradFill flip="none" rotWithShape="1">
              <a:gsLst>
                <a:gs pos="0">
                  <a:schemeClr val="bg2">
                    <a:lumMod val="60000"/>
                    <a:lumOff val="40000"/>
                    <a:shade val="30000"/>
                    <a:satMod val="115000"/>
                  </a:schemeClr>
                </a:gs>
                <a:gs pos="50000">
                  <a:schemeClr val="bg2">
                    <a:lumMod val="60000"/>
                    <a:lumOff val="40000"/>
                    <a:shade val="67500"/>
                    <a:satMod val="115000"/>
                  </a:schemeClr>
                </a:gs>
                <a:gs pos="100000">
                  <a:schemeClr val="bg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704160" y="4155744"/>
              <a:ext cx="609600" cy="584775"/>
            </a:xfrm>
            <a:prstGeom prst="rect">
              <a:avLst/>
            </a:prstGeom>
            <a:noFill/>
          </p:spPr>
          <p:txBody>
            <a:bodyPr wrap="square" rtlCol="0">
              <a:spAutoFit/>
            </a:bodyPr>
            <a:lstStyle/>
            <a:p>
              <a:r>
                <a:rPr lang="en-US" sz="3200"/>
                <a:t>_</a:t>
              </a:r>
            </a:p>
          </p:txBody>
        </p:sp>
        <p:cxnSp>
          <p:nvCxnSpPr>
            <p:cNvPr id="21" name="Straight Arrow Connector 20"/>
            <p:cNvCxnSpPr/>
            <p:nvPr/>
          </p:nvCxnSpPr>
          <p:spPr>
            <a:xfrm rot="21240000" flipH="1" flipV="1">
              <a:off x="6941909" y="4613326"/>
              <a:ext cx="685800" cy="74612"/>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3" name="Object 22"/>
          <p:cNvGraphicFramePr>
            <a:graphicFrameLocks noChangeAspect="1"/>
          </p:cNvGraphicFramePr>
          <p:nvPr/>
        </p:nvGraphicFramePr>
        <p:xfrm>
          <a:off x="4783446" y="2162438"/>
          <a:ext cx="654050" cy="585203"/>
        </p:xfrm>
        <a:graphic>
          <a:graphicData uri="http://schemas.openxmlformats.org/presentationml/2006/ole">
            <mc:AlternateContent xmlns:mc="http://schemas.openxmlformats.org/markup-compatibility/2006">
              <mc:Choice xmlns:v="urn:schemas-microsoft-com:vml" Requires="v">
                <p:oleObj spid="_x0000_s1059" name="Equation" r:id="rId4" imgW="241200" imgH="215640" progId="Equation.DSMT4">
                  <p:embed/>
                </p:oleObj>
              </mc:Choice>
              <mc:Fallback>
                <p:oleObj name="Equation" r:id="rId4" imgW="241200" imgH="2156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3446" y="2162438"/>
                        <a:ext cx="654050" cy="5852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23"/>
          <p:cNvGraphicFramePr>
            <a:graphicFrameLocks noChangeAspect="1"/>
          </p:cNvGraphicFramePr>
          <p:nvPr/>
        </p:nvGraphicFramePr>
        <p:xfrm>
          <a:off x="7956242" y="2111992"/>
          <a:ext cx="688975" cy="585788"/>
        </p:xfrm>
        <a:graphic>
          <a:graphicData uri="http://schemas.openxmlformats.org/presentationml/2006/ole">
            <mc:AlternateContent xmlns:mc="http://schemas.openxmlformats.org/markup-compatibility/2006">
              <mc:Choice xmlns:v="urn:schemas-microsoft-com:vml" Requires="v">
                <p:oleObj spid="_x0000_s1060" name="Equation" r:id="rId6" imgW="253800" imgH="215640" progId="Equation.DSMT4">
                  <p:embed/>
                </p:oleObj>
              </mc:Choice>
              <mc:Fallback>
                <p:oleObj name="Equation" r:id="rId6" imgW="253800" imgH="215640" progId="Equation.DSMT4">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56242" y="2111992"/>
                        <a:ext cx="688975" cy="5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extBox 24"/>
          <p:cNvSpPr txBox="1"/>
          <p:nvPr/>
        </p:nvSpPr>
        <p:spPr>
          <a:xfrm>
            <a:off x="5562600" y="2976292"/>
            <a:ext cx="838200" cy="523220"/>
          </a:xfrm>
          <a:prstGeom prst="rect">
            <a:avLst/>
          </a:prstGeom>
          <a:noFill/>
        </p:spPr>
        <p:txBody>
          <a:bodyPr wrap="square" rtlCol="0">
            <a:spAutoFit/>
          </a:bodyPr>
          <a:lstStyle/>
          <a:p>
            <a:r>
              <a:rPr lang="en-US" sz="2800" i="1">
                <a:solidFill>
                  <a:srgbClr val="FFFF00"/>
                </a:solidFill>
              </a:rPr>
              <a:t>Q</a:t>
            </a:r>
            <a:r>
              <a:rPr lang="en-US" sz="2800" baseline="-25000">
                <a:solidFill>
                  <a:srgbClr val="FFFF00"/>
                </a:solidFill>
              </a:rPr>
              <a:t>1</a:t>
            </a:r>
          </a:p>
        </p:txBody>
      </p:sp>
      <p:sp>
        <p:nvSpPr>
          <p:cNvPr id="26" name="TextBox 25"/>
          <p:cNvSpPr txBox="1"/>
          <p:nvPr/>
        </p:nvSpPr>
        <p:spPr>
          <a:xfrm>
            <a:off x="7561992" y="2949048"/>
            <a:ext cx="838200" cy="523220"/>
          </a:xfrm>
          <a:prstGeom prst="rect">
            <a:avLst/>
          </a:prstGeom>
          <a:noFill/>
        </p:spPr>
        <p:txBody>
          <a:bodyPr wrap="square" rtlCol="0">
            <a:spAutoFit/>
          </a:bodyPr>
          <a:lstStyle/>
          <a:p>
            <a:r>
              <a:rPr lang="en-US" sz="2800" i="1">
                <a:solidFill>
                  <a:srgbClr val="FFFF00"/>
                </a:solidFill>
              </a:rPr>
              <a:t>Q</a:t>
            </a:r>
            <a:r>
              <a:rPr lang="en-US" sz="2800" baseline="-25000">
                <a:solidFill>
                  <a:srgbClr val="FFFF00"/>
                </a:solidFill>
              </a:rPr>
              <a:t>2</a:t>
            </a:r>
          </a:p>
        </p:txBody>
      </p:sp>
      <p:graphicFrame>
        <p:nvGraphicFramePr>
          <p:cNvPr id="27" name="Object 26"/>
          <p:cNvGraphicFramePr>
            <a:graphicFrameLocks noChangeAspect="1"/>
          </p:cNvGraphicFramePr>
          <p:nvPr/>
        </p:nvGraphicFramePr>
        <p:xfrm>
          <a:off x="3447331" y="5346252"/>
          <a:ext cx="2136877" cy="1142124"/>
        </p:xfrm>
        <a:graphic>
          <a:graphicData uri="http://schemas.openxmlformats.org/presentationml/2006/ole">
            <mc:AlternateContent xmlns:mc="http://schemas.openxmlformats.org/markup-compatibility/2006">
              <mc:Choice xmlns:v="urn:schemas-microsoft-com:vml" Requires="v">
                <p:oleObj spid="_x0000_s1061" name="Equation" r:id="rId8" imgW="736560" imgH="393480" progId="Equation.DSMT4">
                  <p:embed/>
                </p:oleObj>
              </mc:Choice>
              <mc:Fallback>
                <p:oleObj name="Equation" r:id="rId8" imgW="736560" imgH="39348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47331" y="5346252"/>
                        <a:ext cx="2136877" cy="11421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Rectangle 27"/>
          <p:cNvSpPr/>
          <p:nvPr/>
        </p:nvSpPr>
        <p:spPr>
          <a:xfrm>
            <a:off x="3124200" y="5263488"/>
            <a:ext cx="2743200" cy="12954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Unit of Charge</a:t>
            </a:r>
          </a:p>
        </p:txBody>
      </p:sp>
      <p:sp>
        <p:nvSpPr>
          <p:cNvPr id="3" name="Content Placeholder 2"/>
          <p:cNvSpPr>
            <a:spLocks noGrp="1"/>
          </p:cNvSpPr>
          <p:nvPr>
            <p:ph idx="1"/>
          </p:nvPr>
        </p:nvSpPr>
        <p:spPr>
          <a:xfrm>
            <a:off x="457200" y="1600200"/>
            <a:ext cx="8229600" cy="4876800"/>
          </a:xfrm>
        </p:spPr>
        <p:txBody>
          <a:bodyPr>
            <a:normAutofit fontScale="92500"/>
          </a:bodyPr>
          <a:lstStyle/>
          <a:p>
            <a:r>
              <a:rPr lang="en-US"/>
              <a:t>We can’t make further progress until we define a </a:t>
            </a:r>
            <a:r>
              <a:rPr lang="en-US">
                <a:solidFill>
                  <a:srgbClr val="FFFF00"/>
                </a:solidFill>
              </a:rPr>
              <a:t>unit of charge</a:t>
            </a:r>
            <a:r>
              <a:rPr lang="en-US"/>
              <a:t>.</a:t>
            </a:r>
          </a:p>
          <a:p>
            <a:r>
              <a:rPr lang="en-US"/>
              <a:t>The SI unit is the </a:t>
            </a:r>
            <a:r>
              <a:rPr lang="en-US">
                <a:solidFill>
                  <a:srgbClr val="FFFF00"/>
                </a:solidFill>
              </a:rPr>
              <a:t>Coulomb</a:t>
            </a:r>
            <a:r>
              <a:rPr lang="en-US"/>
              <a:t>.  Its definition is </a:t>
            </a:r>
            <a:r>
              <a:rPr lang="en-US" u="sng">
                <a:solidFill>
                  <a:srgbClr val="FFFF00"/>
                </a:solidFill>
              </a:rPr>
              <a:t>not</a:t>
            </a:r>
            <a:r>
              <a:rPr lang="en-US"/>
              <a:t> from electrostatics, but the </a:t>
            </a:r>
            <a:r>
              <a:rPr lang="en-US">
                <a:solidFill>
                  <a:srgbClr val="FFFF00"/>
                </a:solidFill>
              </a:rPr>
              <a:t>SI unit current in a wire, one amp, is one coulomb per second </a:t>
            </a:r>
            <a:r>
              <a:rPr lang="en-US"/>
              <a:t>passing a fixed point, and one amp is the current that exerts on an identical parallel current one meter away a magnetic force of one Newton per meter of wire. </a:t>
            </a:r>
            <a:r>
              <a:rPr lang="en-US">
                <a:solidFill>
                  <a:srgbClr val="FFFF00"/>
                </a:solidFill>
              </a:rPr>
              <a:t>We’ll do all this later</a:t>
            </a:r>
            <a:r>
              <a:rPr lang="en-US"/>
              <a:t>—just letting you know why we have this very large unit.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944562"/>
          </a:xfrm>
        </p:spPr>
        <p:txBody>
          <a:bodyPr/>
          <a:lstStyle/>
          <a:p>
            <a:r>
              <a:rPr lang="en-US">
                <a:solidFill>
                  <a:srgbClr val="FFFF00"/>
                </a:solidFill>
              </a:rPr>
              <a:t>Coulomb’s Law with Numbers</a:t>
            </a:r>
          </a:p>
        </p:txBody>
      </p:sp>
      <p:sp>
        <p:nvSpPr>
          <p:cNvPr id="3" name="Content Placeholder 2"/>
          <p:cNvSpPr>
            <a:spLocks noGrp="1"/>
          </p:cNvSpPr>
          <p:nvPr>
            <p:ph sz="half" idx="1"/>
          </p:nvPr>
        </p:nvSpPr>
        <p:spPr>
          <a:xfrm>
            <a:off x="72784" y="2743200"/>
            <a:ext cx="4499216" cy="4114800"/>
          </a:xfrm>
        </p:spPr>
        <p:txBody>
          <a:bodyPr>
            <a:normAutofit/>
          </a:bodyPr>
          <a:lstStyle/>
          <a:p>
            <a:r>
              <a:rPr lang="en-US"/>
              <a:t>Experimentally, with </a:t>
            </a:r>
            <a:r>
              <a:rPr lang="en-US" i="1">
                <a:solidFill>
                  <a:srgbClr val="FFFF00"/>
                </a:solidFill>
              </a:rPr>
              <a:t>r</a:t>
            </a:r>
            <a:r>
              <a:rPr lang="en-US"/>
              <a:t> in meters and </a:t>
            </a:r>
            <a:r>
              <a:rPr lang="en-US" i="1">
                <a:solidFill>
                  <a:srgbClr val="FFFF00"/>
                </a:solidFill>
              </a:rPr>
              <a:t>F</a:t>
            </a:r>
            <a:r>
              <a:rPr lang="en-US"/>
              <a:t> in Newtons, it is found that </a:t>
            </a:r>
            <a:r>
              <a:rPr lang="en-US" i="1">
                <a:solidFill>
                  <a:srgbClr val="FFFF00"/>
                </a:solidFill>
              </a:rPr>
              <a:t>k</a:t>
            </a:r>
            <a:r>
              <a:rPr lang="en-US">
                <a:solidFill>
                  <a:srgbClr val="FFFF00"/>
                </a:solidFill>
              </a:rPr>
              <a:t> = 9x10</a:t>
            </a:r>
            <a:r>
              <a:rPr lang="en-US" baseline="30000">
                <a:solidFill>
                  <a:srgbClr val="FFFF00"/>
                </a:solidFill>
              </a:rPr>
              <a:t>9</a:t>
            </a:r>
            <a:r>
              <a:rPr lang="en-US"/>
              <a:t>.</a:t>
            </a:r>
          </a:p>
          <a:p>
            <a:r>
              <a:rPr lang="en-US"/>
              <a:t>This means that two charges each one </a:t>
            </a:r>
            <a:r>
              <a:rPr lang="en-US">
                <a:solidFill>
                  <a:srgbClr val="FFFF00"/>
                </a:solidFill>
              </a:rPr>
              <a:t>milli</a:t>
            </a:r>
            <a:r>
              <a:rPr lang="en-US"/>
              <a:t>coulomb   (</a:t>
            </a:r>
            <a:r>
              <a:rPr lang="en-US">
                <a:solidFill>
                  <a:srgbClr val="FFFF00"/>
                </a:solidFill>
              </a:rPr>
              <a:t>10</a:t>
            </a:r>
            <a:r>
              <a:rPr lang="en-US" baseline="30000">
                <a:solidFill>
                  <a:srgbClr val="FFFF00"/>
                </a:solidFill>
              </a:rPr>
              <a:t>-3</a:t>
            </a:r>
            <a:r>
              <a:rPr lang="en-US">
                <a:solidFill>
                  <a:srgbClr val="FFFF00"/>
                </a:solidFill>
              </a:rPr>
              <a:t> C</a:t>
            </a:r>
            <a:r>
              <a:rPr lang="en-US"/>
              <a:t>), one meter apart, repel with a force of 9,000N, about</a:t>
            </a:r>
            <a:r>
              <a:rPr lang="en-US">
                <a:solidFill>
                  <a:srgbClr val="FFFF00"/>
                </a:solidFill>
              </a:rPr>
              <a:t> </a:t>
            </a:r>
            <a:r>
              <a:rPr lang="en-US" u="sng">
                <a:solidFill>
                  <a:srgbClr val="FFFF00"/>
                </a:solidFill>
              </a:rPr>
              <a:t>one ton</a:t>
            </a:r>
            <a:r>
              <a:rPr lang="en-US"/>
              <a:t> weight!</a:t>
            </a:r>
          </a:p>
        </p:txBody>
      </p:sp>
      <p:sp>
        <p:nvSpPr>
          <p:cNvPr id="4" name="Content Placeholder 3"/>
          <p:cNvSpPr>
            <a:spLocks noGrp="1"/>
          </p:cNvSpPr>
          <p:nvPr>
            <p:ph sz="half" idx="2"/>
          </p:nvPr>
        </p:nvSpPr>
        <p:spPr>
          <a:xfrm>
            <a:off x="5410200" y="1752600"/>
            <a:ext cx="3505200" cy="4525963"/>
          </a:xfrm>
        </p:spPr>
        <p:txBody>
          <a:bodyPr>
            <a:normAutofit/>
          </a:bodyPr>
          <a:lstStyle/>
          <a:p>
            <a:r>
              <a:rPr lang="en-US">
                <a:solidFill>
                  <a:schemeClr val="bg2">
                    <a:lumMod val="50000"/>
                  </a:schemeClr>
                </a:solidFill>
              </a:rPr>
              <a:t>a</a:t>
            </a:r>
          </a:p>
        </p:txBody>
      </p:sp>
      <p:sp>
        <p:nvSpPr>
          <p:cNvPr id="5" name="Oval 4"/>
          <p:cNvSpPr/>
          <p:nvPr/>
        </p:nvSpPr>
        <p:spPr>
          <a:xfrm>
            <a:off x="5486400" y="2514600"/>
            <a:ext cx="533400" cy="533400"/>
          </a:xfrm>
          <a:prstGeom prst="ellipse">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467600" y="2487304"/>
            <a:ext cx="533400" cy="533400"/>
          </a:xfrm>
          <a:prstGeom prst="ellipse">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554624" y="2456608"/>
            <a:ext cx="609600" cy="584775"/>
          </a:xfrm>
          <a:prstGeom prst="rect">
            <a:avLst/>
          </a:prstGeom>
          <a:noFill/>
        </p:spPr>
        <p:txBody>
          <a:bodyPr wrap="square" rtlCol="0">
            <a:spAutoFit/>
          </a:bodyPr>
          <a:lstStyle/>
          <a:p>
            <a:r>
              <a:rPr lang="en-US" sz="3200"/>
              <a:t>+</a:t>
            </a:r>
          </a:p>
        </p:txBody>
      </p:sp>
      <p:sp>
        <p:nvSpPr>
          <p:cNvPr id="10" name="TextBox 9"/>
          <p:cNvSpPr txBox="1"/>
          <p:nvPr/>
        </p:nvSpPr>
        <p:spPr>
          <a:xfrm>
            <a:off x="7543800" y="2438400"/>
            <a:ext cx="609600" cy="584775"/>
          </a:xfrm>
          <a:prstGeom prst="rect">
            <a:avLst/>
          </a:prstGeom>
          <a:noFill/>
        </p:spPr>
        <p:txBody>
          <a:bodyPr wrap="square" rtlCol="0">
            <a:spAutoFit/>
          </a:bodyPr>
          <a:lstStyle/>
          <a:p>
            <a:r>
              <a:rPr lang="en-US" sz="3200"/>
              <a:t>+</a:t>
            </a:r>
          </a:p>
        </p:txBody>
      </p:sp>
      <p:cxnSp>
        <p:nvCxnSpPr>
          <p:cNvPr id="19" name="Straight Arrow Connector 18"/>
          <p:cNvCxnSpPr/>
          <p:nvPr/>
        </p:nvCxnSpPr>
        <p:spPr>
          <a:xfrm rot="21240000" flipH="1" flipV="1">
            <a:off x="4810580" y="2751543"/>
            <a:ext cx="685800" cy="74612"/>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360000" flipV="1">
            <a:off x="8003021" y="2710597"/>
            <a:ext cx="685800" cy="74612"/>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3" name="Group 28"/>
          <p:cNvGrpSpPr/>
          <p:nvPr/>
        </p:nvGrpSpPr>
        <p:grpSpPr>
          <a:xfrm>
            <a:off x="5410200" y="3976048"/>
            <a:ext cx="2827360" cy="773575"/>
            <a:chOff x="5486400" y="4155744"/>
            <a:chExt cx="2827360" cy="773575"/>
          </a:xfrm>
        </p:grpSpPr>
        <p:sp>
          <p:nvSpPr>
            <p:cNvPr id="6" name="Oval 5"/>
            <p:cNvSpPr/>
            <p:nvPr/>
          </p:nvSpPr>
          <p:spPr>
            <a:xfrm>
              <a:off x="5486400" y="4392304"/>
              <a:ext cx="533400" cy="533400"/>
            </a:xfrm>
            <a:prstGeom prst="ellipse">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554640" y="4344544"/>
              <a:ext cx="609600" cy="584775"/>
            </a:xfrm>
            <a:prstGeom prst="rect">
              <a:avLst/>
            </a:prstGeom>
            <a:noFill/>
          </p:spPr>
          <p:txBody>
            <a:bodyPr wrap="square" rtlCol="0">
              <a:spAutoFit/>
            </a:bodyPr>
            <a:lstStyle/>
            <a:p>
              <a:r>
                <a:rPr lang="en-US" sz="3200"/>
                <a:t>+</a:t>
              </a:r>
            </a:p>
          </p:txBody>
        </p:sp>
        <p:cxnSp>
          <p:nvCxnSpPr>
            <p:cNvPr id="15" name="Straight Arrow Connector 14"/>
            <p:cNvCxnSpPr/>
            <p:nvPr/>
          </p:nvCxnSpPr>
          <p:spPr>
            <a:xfrm rot="360000" flipV="1">
              <a:off x="6024344" y="4615644"/>
              <a:ext cx="685800" cy="74612"/>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7627960" y="4384344"/>
              <a:ext cx="533400" cy="533400"/>
            </a:xfrm>
            <a:prstGeom prst="ellipse">
              <a:avLst/>
            </a:prstGeom>
            <a:gradFill flip="none" rotWithShape="1">
              <a:gsLst>
                <a:gs pos="0">
                  <a:schemeClr val="bg2">
                    <a:lumMod val="60000"/>
                    <a:lumOff val="40000"/>
                    <a:shade val="30000"/>
                    <a:satMod val="115000"/>
                  </a:schemeClr>
                </a:gs>
                <a:gs pos="50000">
                  <a:schemeClr val="bg2">
                    <a:lumMod val="60000"/>
                    <a:lumOff val="40000"/>
                    <a:shade val="67500"/>
                    <a:satMod val="115000"/>
                  </a:schemeClr>
                </a:gs>
                <a:gs pos="100000">
                  <a:schemeClr val="bg2">
                    <a:lumMod val="60000"/>
                    <a:lumOff val="4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704160" y="4155744"/>
              <a:ext cx="609600" cy="584775"/>
            </a:xfrm>
            <a:prstGeom prst="rect">
              <a:avLst/>
            </a:prstGeom>
            <a:noFill/>
          </p:spPr>
          <p:txBody>
            <a:bodyPr wrap="square" rtlCol="0">
              <a:spAutoFit/>
            </a:bodyPr>
            <a:lstStyle/>
            <a:p>
              <a:r>
                <a:rPr lang="en-US" sz="3200"/>
                <a:t>_</a:t>
              </a:r>
            </a:p>
          </p:txBody>
        </p:sp>
        <p:cxnSp>
          <p:nvCxnSpPr>
            <p:cNvPr id="21" name="Straight Arrow Connector 20"/>
            <p:cNvCxnSpPr/>
            <p:nvPr/>
          </p:nvCxnSpPr>
          <p:spPr>
            <a:xfrm rot="21240000" flipH="1" flipV="1">
              <a:off x="6941909" y="4613326"/>
              <a:ext cx="685800" cy="74612"/>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3" name="Object 22"/>
          <p:cNvGraphicFramePr>
            <a:graphicFrameLocks noChangeAspect="1"/>
          </p:cNvGraphicFramePr>
          <p:nvPr/>
        </p:nvGraphicFramePr>
        <p:xfrm>
          <a:off x="4783446" y="2162438"/>
          <a:ext cx="654050" cy="585203"/>
        </p:xfrm>
        <a:graphic>
          <a:graphicData uri="http://schemas.openxmlformats.org/presentationml/2006/ole">
            <mc:AlternateContent xmlns:mc="http://schemas.openxmlformats.org/markup-compatibility/2006">
              <mc:Choice xmlns:v="urn:schemas-microsoft-com:vml" Requires="v">
                <p:oleObj spid="_x0000_s62510" name="Equation" r:id="rId4" imgW="241200" imgH="215640" progId="Equation.DSMT4">
                  <p:embed/>
                </p:oleObj>
              </mc:Choice>
              <mc:Fallback>
                <p:oleObj name="Equation" r:id="rId4" imgW="241200" imgH="2156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3446" y="2162438"/>
                        <a:ext cx="654050" cy="5852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23"/>
          <p:cNvGraphicFramePr>
            <a:graphicFrameLocks noChangeAspect="1"/>
          </p:cNvGraphicFramePr>
          <p:nvPr/>
        </p:nvGraphicFramePr>
        <p:xfrm>
          <a:off x="7956242" y="2111992"/>
          <a:ext cx="688975" cy="585788"/>
        </p:xfrm>
        <a:graphic>
          <a:graphicData uri="http://schemas.openxmlformats.org/presentationml/2006/ole">
            <mc:AlternateContent xmlns:mc="http://schemas.openxmlformats.org/markup-compatibility/2006">
              <mc:Choice xmlns:v="urn:schemas-microsoft-com:vml" Requires="v">
                <p:oleObj spid="_x0000_s62511" name="Equation" r:id="rId6" imgW="253800" imgH="215640" progId="Equation.DSMT4">
                  <p:embed/>
                </p:oleObj>
              </mc:Choice>
              <mc:Fallback>
                <p:oleObj name="Equation" r:id="rId6" imgW="253800" imgH="215640" progId="Equation.DSMT4">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56242" y="2111992"/>
                        <a:ext cx="688975" cy="5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extBox 24"/>
          <p:cNvSpPr txBox="1"/>
          <p:nvPr/>
        </p:nvSpPr>
        <p:spPr>
          <a:xfrm>
            <a:off x="5562600" y="2976292"/>
            <a:ext cx="838200" cy="523220"/>
          </a:xfrm>
          <a:prstGeom prst="rect">
            <a:avLst/>
          </a:prstGeom>
          <a:noFill/>
        </p:spPr>
        <p:txBody>
          <a:bodyPr wrap="square" rtlCol="0">
            <a:spAutoFit/>
          </a:bodyPr>
          <a:lstStyle/>
          <a:p>
            <a:r>
              <a:rPr lang="en-US" sz="2800" i="1">
                <a:solidFill>
                  <a:srgbClr val="FFFF00"/>
                </a:solidFill>
              </a:rPr>
              <a:t>Q</a:t>
            </a:r>
            <a:r>
              <a:rPr lang="en-US" sz="2800" baseline="-25000">
                <a:solidFill>
                  <a:srgbClr val="FFFF00"/>
                </a:solidFill>
              </a:rPr>
              <a:t>1</a:t>
            </a:r>
          </a:p>
        </p:txBody>
      </p:sp>
      <p:sp>
        <p:nvSpPr>
          <p:cNvPr id="26" name="TextBox 25"/>
          <p:cNvSpPr txBox="1"/>
          <p:nvPr/>
        </p:nvSpPr>
        <p:spPr>
          <a:xfrm>
            <a:off x="7561992" y="2949048"/>
            <a:ext cx="838200" cy="523220"/>
          </a:xfrm>
          <a:prstGeom prst="rect">
            <a:avLst/>
          </a:prstGeom>
          <a:noFill/>
        </p:spPr>
        <p:txBody>
          <a:bodyPr wrap="square" rtlCol="0">
            <a:spAutoFit/>
          </a:bodyPr>
          <a:lstStyle/>
          <a:p>
            <a:r>
              <a:rPr lang="en-US" sz="2800" i="1">
                <a:solidFill>
                  <a:srgbClr val="FFFF00"/>
                </a:solidFill>
              </a:rPr>
              <a:t>Q</a:t>
            </a:r>
            <a:r>
              <a:rPr lang="en-US" sz="2800" baseline="-25000">
                <a:solidFill>
                  <a:srgbClr val="FFFF00"/>
                </a:solidFill>
              </a:rPr>
              <a:t>2</a:t>
            </a:r>
          </a:p>
        </p:txBody>
      </p:sp>
      <p:graphicFrame>
        <p:nvGraphicFramePr>
          <p:cNvPr id="27" name="Object 26"/>
          <p:cNvGraphicFramePr>
            <a:graphicFrameLocks noChangeAspect="1"/>
          </p:cNvGraphicFramePr>
          <p:nvPr/>
        </p:nvGraphicFramePr>
        <p:xfrm>
          <a:off x="1295400" y="1219200"/>
          <a:ext cx="2136877" cy="1142124"/>
        </p:xfrm>
        <a:graphic>
          <a:graphicData uri="http://schemas.openxmlformats.org/presentationml/2006/ole">
            <mc:AlternateContent xmlns:mc="http://schemas.openxmlformats.org/markup-compatibility/2006">
              <mc:Choice xmlns:v="urn:schemas-microsoft-com:vml" Requires="v">
                <p:oleObj spid="_x0000_s62512" name="Equation" r:id="rId8" imgW="736560" imgH="393480" progId="Equation.DSMT4">
                  <p:embed/>
                </p:oleObj>
              </mc:Choice>
              <mc:Fallback>
                <p:oleObj name="Equation" r:id="rId8" imgW="736560" imgH="39348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1219200"/>
                        <a:ext cx="2136877" cy="11421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Rectangle 27"/>
          <p:cNvSpPr/>
          <p:nvPr/>
        </p:nvSpPr>
        <p:spPr>
          <a:xfrm>
            <a:off x="990600" y="1143000"/>
            <a:ext cx="2743200" cy="12954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5410200" y="5525869"/>
            <a:ext cx="2743200" cy="830997"/>
          </a:xfrm>
          <a:prstGeom prst="rect">
            <a:avLst/>
          </a:prstGeom>
          <a:noFill/>
        </p:spPr>
        <p:txBody>
          <a:bodyPr wrap="square" rtlCol="0">
            <a:spAutoFit/>
          </a:bodyPr>
          <a:lstStyle/>
          <a:p>
            <a:r>
              <a:rPr lang="en-US" sz="2400" u="sng"/>
              <a:t>Note</a:t>
            </a:r>
            <a:r>
              <a:rPr lang="en-US" sz="2400"/>
              <a:t>: a common notation is </a:t>
            </a:r>
          </a:p>
        </p:txBody>
      </p:sp>
      <p:graphicFrame>
        <p:nvGraphicFramePr>
          <p:cNvPr id="31" name="Object 30"/>
          <p:cNvGraphicFramePr>
            <a:graphicFrameLocks noChangeAspect="1"/>
          </p:cNvGraphicFramePr>
          <p:nvPr/>
        </p:nvGraphicFramePr>
        <p:xfrm>
          <a:off x="6901216" y="5735545"/>
          <a:ext cx="1219200" cy="881975"/>
        </p:xfrm>
        <a:graphic>
          <a:graphicData uri="http://schemas.openxmlformats.org/presentationml/2006/ole">
            <mc:AlternateContent xmlns:mc="http://schemas.openxmlformats.org/markup-compatibility/2006">
              <mc:Choice xmlns:v="urn:schemas-microsoft-com:vml" Requires="v">
                <p:oleObj spid="_x0000_s62513" name="Equation" r:id="rId10" imgW="596880" imgH="431640" progId="Equation.DSMT4">
                  <p:embed/>
                </p:oleObj>
              </mc:Choice>
              <mc:Fallback>
                <p:oleObj name="Equation" r:id="rId10" imgW="596880" imgH="43164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01216" y="5735545"/>
                        <a:ext cx="1219200" cy="881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Rectangle 31"/>
          <p:cNvSpPr/>
          <p:nvPr/>
        </p:nvSpPr>
        <p:spPr>
          <a:xfrm>
            <a:off x="5328312" y="5402240"/>
            <a:ext cx="2895600" cy="12954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Atomic Electrostatics</a:t>
            </a:r>
          </a:p>
        </p:txBody>
      </p:sp>
      <p:sp>
        <p:nvSpPr>
          <p:cNvPr id="3" name="Content Placeholder 2"/>
          <p:cNvSpPr>
            <a:spLocks noGrp="1"/>
          </p:cNvSpPr>
          <p:nvPr>
            <p:ph idx="1"/>
          </p:nvPr>
        </p:nvSpPr>
        <p:spPr>
          <a:xfrm>
            <a:off x="457200" y="1600200"/>
            <a:ext cx="8229600" cy="4953000"/>
          </a:xfrm>
        </p:spPr>
        <p:txBody>
          <a:bodyPr>
            <a:normAutofit/>
          </a:bodyPr>
          <a:lstStyle/>
          <a:p>
            <a:r>
              <a:rPr lang="en-US"/>
              <a:t>The simplest (Bohr) model of the hydrogen atom has an electron circling a proton at a distance of about 0.5x10</a:t>
            </a:r>
            <a:r>
              <a:rPr lang="en-US" baseline="30000"/>
              <a:t>-10 </a:t>
            </a:r>
            <a:r>
              <a:rPr lang="en-US"/>
              <a:t>m.</a:t>
            </a:r>
          </a:p>
          <a:p>
            <a:r>
              <a:rPr lang="en-US"/>
              <a:t>The </a:t>
            </a:r>
            <a:r>
              <a:rPr lang="en-US">
                <a:solidFill>
                  <a:srgbClr val="FFFF00"/>
                </a:solidFill>
              </a:rPr>
              <a:t>electron charge</a:t>
            </a:r>
            <a:r>
              <a:rPr lang="en-US"/>
              <a:t> has been determined experimentally to be about </a:t>
            </a:r>
            <a:r>
              <a:rPr lang="en-US">
                <a:solidFill>
                  <a:srgbClr val="FFFF00"/>
                </a:solidFill>
              </a:rPr>
              <a:t>-1.6x10</a:t>
            </a:r>
            <a:r>
              <a:rPr lang="en-US" baseline="30000">
                <a:solidFill>
                  <a:srgbClr val="FFFF00"/>
                </a:solidFill>
              </a:rPr>
              <a:t>-19</a:t>
            </a:r>
            <a:r>
              <a:rPr lang="en-US">
                <a:solidFill>
                  <a:srgbClr val="FFFF00"/>
                </a:solidFill>
              </a:rPr>
              <a:t> C</a:t>
            </a:r>
            <a:r>
              <a:rPr lang="en-US"/>
              <a:t>.</a:t>
            </a:r>
          </a:p>
          <a:p>
            <a:r>
              <a:rPr lang="en-US"/>
              <a:t>This means the </a:t>
            </a:r>
            <a:r>
              <a:rPr lang="en-US">
                <a:solidFill>
                  <a:srgbClr val="FFFF00"/>
                </a:solidFill>
              </a:rPr>
              <a:t>electrostatic force</a:t>
            </a:r>
            <a:r>
              <a:rPr lang="en-US"/>
              <a:t> holding the electron in orbit</a:t>
            </a:r>
          </a:p>
          <a:p>
            <a:endParaRPr lang="en-US"/>
          </a:p>
          <a:p>
            <a:pPr>
              <a:buNone/>
            </a:pPr>
            <a:r>
              <a:rPr lang="en-US">
                <a:solidFill>
                  <a:srgbClr val="FFFF00"/>
                </a:solidFill>
              </a:rPr>
              <a:t>    is about 10</a:t>
            </a:r>
            <a:r>
              <a:rPr lang="en-US" baseline="30000">
                <a:solidFill>
                  <a:srgbClr val="FFFF00"/>
                </a:solidFill>
              </a:rPr>
              <a:t>-7</a:t>
            </a:r>
            <a:r>
              <a:rPr lang="en-US">
                <a:solidFill>
                  <a:srgbClr val="FFFF00"/>
                </a:solidFill>
              </a:rPr>
              <a:t>N</a:t>
            </a:r>
            <a:r>
              <a:rPr lang="en-US"/>
              <a:t>.</a:t>
            </a:r>
          </a:p>
          <a:p>
            <a:endParaRPr lang="en-US"/>
          </a:p>
        </p:txBody>
      </p:sp>
      <p:sp>
        <p:nvSpPr>
          <p:cNvPr id="4" name="Oval 3"/>
          <p:cNvSpPr/>
          <p:nvPr/>
        </p:nvSpPr>
        <p:spPr>
          <a:xfrm>
            <a:off x="7543800" y="381000"/>
            <a:ext cx="990600" cy="990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8344488" y="489040"/>
            <a:ext cx="76200" cy="76200"/>
          </a:xfrm>
          <a:prstGeom prst="ellipse">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001000" y="838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p:cNvGraphicFramePr>
            <a:graphicFrameLocks noChangeAspect="1"/>
          </p:cNvGraphicFramePr>
          <p:nvPr/>
        </p:nvGraphicFramePr>
        <p:xfrm>
          <a:off x="3810000" y="4903802"/>
          <a:ext cx="1905000" cy="1018190"/>
        </p:xfrm>
        <a:graphic>
          <a:graphicData uri="http://schemas.openxmlformats.org/presentationml/2006/ole">
            <mc:AlternateContent xmlns:mc="http://schemas.openxmlformats.org/markup-compatibility/2006">
              <mc:Choice xmlns:v="urn:schemas-microsoft-com:vml" Requires="v">
                <p:oleObj spid="_x0000_s70670" name="Equation" r:id="rId4" imgW="736560" imgH="393480" progId="Equation.DSMT4">
                  <p:embed/>
                </p:oleObj>
              </mc:Choice>
              <mc:Fallback>
                <p:oleObj name="Equation" r:id="rId4" imgW="736560" imgH="39348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4903802"/>
                        <a:ext cx="1905000" cy="1018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Atomic Dynamics</a:t>
            </a:r>
          </a:p>
        </p:txBody>
      </p:sp>
      <p:sp>
        <p:nvSpPr>
          <p:cNvPr id="3" name="Content Placeholder 2"/>
          <p:cNvSpPr>
            <a:spLocks noGrp="1"/>
          </p:cNvSpPr>
          <p:nvPr>
            <p:ph idx="1"/>
          </p:nvPr>
        </p:nvSpPr>
        <p:spPr>
          <a:xfrm>
            <a:off x="457200" y="1600200"/>
            <a:ext cx="8229600" cy="4953000"/>
          </a:xfrm>
        </p:spPr>
        <p:txBody>
          <a:bodyPr>
            <a:normAutofit/>
          </a:bodyPr>
          <a:lstStyle/>
          <a:p>
            <a:r>
              <a:rPr lang="en-US"/>
              <a:t>The </a:t>
            </a:r>
            <a:r>
              <a:rPr lang="en-US">
                <a:solidFill>
                  <a:srgbClr val="FFFF00"/>
                </a:solidFill>
              </a:rPr>
              <a:t>electrostatic force</a:t>
            </a:r>
            <a:r>
              <a:rPr lang="en-US"/>
              <a:t> holding the electron in orbit</a:t>
            </a:r>
          </a:p>
          <a:p>
            <a:pPr>
              <a:buNone/>
            </a:pPr>
            <a:endParaRPr lang="en-US"/>
          </a:p>
          <a:p>
            <a:pPr>
              <a:buNone/>
            </a:pPr>
            <a:r>
              <a:rPr lang="en-US">
                <a:solidFill>
                  <a:srgbClr val="FFFF00"/>
                </a:solidFill>
              </a:rPr>
              <a:t>    is about 10</a:t>
            </a:r>
            <a:r>
              <a:rPr lang="en-US" baseline="30000">
                <a:solidFill>
                  <a:srgbClr val="FFFF00"/>
                </a:solidFill>
              </a:rPr>
              <a:t>-7</a:t>
            </a:r>
            <a:r>
              <a:rPr lang="en-US">
                <a:solidFill>
                  <a:srgbClr val="FFFF00"/>
                </a:solidFill>
              </a:rPr>
              <a:t>N</a:t>
            </a:r>
            <a:r>
              <a:rPr lang="en-US"/>
              <a:t>.</a:t>
            </a:r>
          </a:p>
          <a:p>
            <a:r>
              <a:rPr lang="en-US"/>
              <a:t>The electron has mass about 10</a:t>
            </a:r>
            <a:r>
              <a:rPr lang="en-US" baseline="30000"/>
              <a:t>-30 </a:t>
            </a:r>
            <a:r>
              <a:rPr lang="en-US"/>
              <a:t>kg, so its acceleration is about 10</a:t>
            </a:r>
            <a:r>
              <a:rPr lang="en-US" baseline="30000"/>
              <a:t>23</a:t>
            </a:r>
            <a:r>
              <a:rPr lang="en-US"/>
              <a:t> m/s</a:t>
            </a:r>
            <a:r>
              <a:rPr lang="en-US" baseline="30000"/>
              <a:t>2</a:t>
            </a:r>
            <a:r>
              <a:rPr lang="en-US"/>
              <a:t>. </a:t>
            </a:r>
          </a:p>
          <a:p>
            <a:r>
              <a:rPr lang="en-US"/>
              <a:t>This is </a:t>
            </a:r>
            <a:r>
              <a:rPr lang="en-US" i="1"/>
              <a:t>v</a:t>
            </a:r>
            <a:r>
              <a:rPr lang="en-US" baseline="30000"/>
              <a:t>2</a:t>
            </a:r>
            <a:r>
              <a:rPr lang="en-US"/>
              <a:t>/</a:t>
            </a:r>
            <a:r>
              <a:rPr lang="en-US" i="1"/>
              <a:t>r</a:t>
            </a:r>
            <a:r>
              <a:rPr lang="en-US"/>
              <a:t>, from which </a:t>
            </a:r>
            <a:r>
              <a:rPr lang="en-US" i="1"/>
              <a:t>v</a:t>
            </a:r>
            <a:r>
              <a:rPr lang="en-US"/>
              <a:t> is about 2x10</a:t>
            </a:r>
            <a:r>
              <a:rPr lang="en-US" baseline="30000"/>
              <a:t>6</a:t>
            </a:r>
            <a:r>
              <a:rPr lang="en-US"/>
              <a:t> m/s, around 1% of the speed of light. </a:t>
            </a:r>
          </a:p>
          <a:p>
            <a:endParaRPr lang="en-US"/>
          </a:p>
        </p:txBody>
      </p:sp>
      <p:sp>
        <p:nvSpPr>
          <p:cNvPr id="4" name="Oval 3"/>
          <p:cNvSpPr/>
          <p:nvPr/>
        </p:nvSpPr>
        <p:spPr>
          <a:xfrm>
            <a:off x="7543800" y="381000"/>
            <a:ext cx="990600" cy="990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8344488" y="489040"/>
            <a:ext cx="76200" cy="76200"/>
          </a:xfrm>
          <a:prstGeom prst="ellipse">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001000" y="838200"/>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p:cNvGraphicFramePr>
            <a:graphicFrameLocks noChangeAspect="1"/>
          </p:cNvGraphicFramePr>
          <p:nvPr/>
        </p:nvGraphicFramePr>
        <p:xfrm>
          <a:off x="3233384" y="2209800"/>
          <a:ext cx="1905000" cy="1018190"/>
        </p:xfrm>
        <a:graphic>
          <a:graphicData uri="http://schemas.openxmlformats.org/presentationml/2006/ole">
            <mc:AlternateContent xmlns:mc="http://schemas.openxmlformats.org/markup-compatibility/2006">
              <mc:Choice xmlns:v="urn:schemas-microsoft-com:vml" Requires="v">
                <p:oleObj spid="_x0000_s71693" name="Equation" r:id="rId4" imgW="736560" imgH="393480" progId="Equation.DSMT4">
                  <p:embed/>
                </p:oleObj>
              </mc:Choice>
              <mc:Fallback>
                <p:oleObj name="Equation" r:id="rId4" imgW="736560" imgH="393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3384" y="2209800"/>
                        <a:ext cx="1905000" cy="10181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8088</TotalTime>
  <Words>1394</Words>
  <Application>Microsoft Office PowerPoint</Application>
  <PresentationFormat>On-screen Show (4:3)</PresentationFormat>
  <Paragraphs>187</Paragraphs>
  <Slides>22</Slides>
  <Notes>22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6" baseType="lpstr">
      <vt:lpstr>Arial</vt:lpstr>
      <vt:lpstr>Calibri</vt:lpstr>
      <vt:lpstr>Office Theme</vt:lpstr>
      <vt:lpstr>Equation</vt:lpstr>
      <vt:lpstr>Coulomb’s Law and the Electric Field</vt:lpstr>
      <vt:lpstr>The Electroscope</vt:lpstr>
      <vt:lpstr>Charging the Electroscope…</vt:lpstr>
      <vt:lpstr>Coulomb’s Law</vt:lpstr>
      <vt:lpstr>Coulomb’s Law</vt:lpstr>
      <vt:lpstr>Unit of Charge</vt:lpstr>
      <vt:lpstr>Coulomb’s Law with Numbers</vt:lpstr>
      <vt:lpstr>Atomic Electrostatics</vt:lpstr>
      <vt:lpstr>Atomic Dynamics</vt:lpstr>
      <vt:lpstr>Superposition</vt:lpstr>
      <vt:lpstr>The Electric Field</vt:lpstr>
      <vt:lpstr>Field from Two Equal Charges</vt:lpstr>
      <vt:lpstr>Field on the Axis of a Uniform Ring of Charge</vt:lpstr>
      <vt:lpstr>Visualizing the Electric Field</vt:lpstr>
      <vt:lpstr>Visualizing the Electric Field</vt:lpstr>
      <vt:lpstr>Field from a Uniform Line of Charge</vt:lpstr>
      <vt:lpstr>Field from a Uniform Line of Charge</vt:lpstr>
      <vt:lpstr>Electric Field from a Line of Charge: Top View</vt:lpstr>
      <vt:lpstr>Electric Field from a Plane of Charge: Top View Note: if you can’t follow this, it doesn’t matter!</vt:lpstr>
      <vt:lpstr>Electric Field from a Plane of Charge: Top View</vt:lpstr>
      <vt:lpstr>Electric Field from a Plane of Charge</vt:lpstr>
      <vt:lpstr>Field for Two Oppositely Charged Planes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Coulomb's Law</dc:title>
  <dc:creator>Michael</dc:creator>
  <cp:lastModifiedBy>Fowler, Michael (mf1i)</cp:lastModifiedBy>
  <cp:revision>125</cp:revision>
  <dcterms:created xsi:type="dcterms:W3CDTF">2010-01-07T20:15:09Z</dcterms:created>
  <dcterms:modified xsi:type="dcterms:W3CDTF">2021-05-01T13:50:22Z</dcterms:modified>
</cp:coreProperties>
</file>