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322" r:id="rId3"/>
    <p:sldId id="342" r:id="rId4"/>
    <p:sldId id="325" r:id="rId5"/>
    <p:sldId id="326" r:id="rId6"/>
    <p:sldId id="327" r:id="rId7"/>
    <p:sldId id="324" r:id="rId8"/>
    <p:sldId id="328" r:id="rId9"/>
    <p:sldId id="329" r:id="rId10"/>
    <p:sldId id="323" r:id="rId11"/>
    <p:sldId id="330" r:id="rId12"/>
    <p:sldId id="331" r:id="rId13"/>
    <p:sldId id="332" r:id="rId14"/>
    <p:sldId id="333" r:id="rId15"/>
    <p:sldId id="335" r:id="rId16"/>
    <p:sldId id="33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d-ocean_ridg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nationalgeographic.com/news/2009/08/090814-hans-christian-orsted-oersted-who.html" TargetMode="External"/><Relationship Id="rId3" Type="http://schemas.openxmlformats.org/officeDocument/2006/relationships/hyperlink" Target="http://www.sciencebuddies.org/science-fair-projects/project_ideas/Phys_p025.shtml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dept.physics.upenn.edu/~pcn/Course/516.html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ed.buffalostate.edu/SeatExpts/resource/rhr/rhr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://www.school-for-champions.com/science/electromagnetism.htm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31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30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dmix.com/tech/circ_oscillator_neon_relax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ronfieldblather.blogspot.com/2009/11/does-labour-need-compass.html" TargetMode="External"/><Relationship Id="rId3" Type="http://schemas.openxmlformats.org/officeDocument/2006/relationships/hyperlink" Target="http://www.thisoldhouse.com/toh/article/0,,1099731,00.html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gnet0873.pn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://www.bbc.co.uk/schools/ks2bitesize/science/physical_processes/magnet_springs/read2.s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odymiu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oyota" TargetMode="External"/><Relationship Id="rId5" Type="http://schemas.openxmlformats.org/officeDocument/2006/relationships/hyperlink" Target="http://en.wikipedia.org/wiki/Coercivity" TargetMode="External"/><Relationship Id="rId4" Type="http://schemas.openxmlformats.org/officeDocument/2006/relationships/hyperlink" Target="http://en.wikipedia.org/wiki/Dyspros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instein.stanford.edu/highlights/sb3-102805-earth_magfiel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9452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Magnetism 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896" y="2425055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14</a:t>
            </a:r>
          </a:p>
          <a:p>
            <a:endParaRPr lang="en-US" sz="2800" dirty="0"/>
          </a:p>
          <a:p>
            <a:r>
              <a:rPr lang="en-US" sz="2800" dirty="0"/>
              <a:t>Michael Fowler, 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Magnetic Seabed Stripes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1"/>
            <a:ext cx="6248400" cy="5472952"/>
          </a:xfrm>
        </p:spPr>
        <p:txBody>
          <a:bodyPr>
            <a:normAutofit lnSpcReduction="10000"/>
          </a:bodyPr>
          <a:lstStyle/>
          <a:p>
            <a:r>
              <a:rPr lang="en-US"/>
              <a:t>In the cold war (1950’s) to better detect submarines magnetically, a detailed map of seabed magnetization in the Atlantic was made. It revealed a pattern of stripes of reversed magnetization, symmetric about the midatlantic ridge.</a:t>
            </a:r>
          </a:p>
          <a:p>
            <a:r>
              <a:rPr lang="en-US"/>
              <a:t>This explained continental drift: hot materials well up at the ridge, get magnetized as they cool in the Earth’s field, spread out both ways.  And, the Earth’s  magnetic field sometimes </a:t>
            </a:r>
            <a:r>
              <a:rPr lang="en-US">
                <a:solidFill>
                  <a:srgbClr val="FFFF00"/>
                </a:solidFill>
              </a:rPr>
              <a:t>reverses</a:t>
            </a:r>
            <a:r>
              <a:rPr lang="en-US"/>
              <a:t>, about every 300,000 years.</a:t>
            </a:r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2291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05000"/>
            <a:ext cx="2616121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algn="l"/>
            <a:r>
              <a:rPr lang="en-US">
                <a:solidFill>
                  <a:srgbClr val="FFFF00"/>
                </a:solidFill>
              </a:rPr>
              <a:t>Oersted’s Great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562600"/>
          </a:xfrm>
        </p:spPr>
        <p:txBody>
          <a:bodyPr>
            <a:normAutofit fontScale="92500"/>
          </a:bodyPr>
          <a:lstStyle/>
          <a:p>
            <a:r>
              <a:rPr lang="en-US"/>
              <a:t>Born 14 August 1777,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 sz="1500"/>
          </a:p>
          <a:p>
            <a:pPr>
              <a:buNone/>
            </a:pPr>
            <a:r>
              <a:rPr lang="en-US"/>
              <a:t>    a day celebrated by Google!</a:t>
            </a:r>
          </a:p>
          <a:p>
            <a:r>
              <a:rPr lang="en-US"/>
              <a:t>In 1820, he </a:t>
            </a:r>
            <a:r>
              <a:rPr lang="en-US">
                <a:solidFill>
                  <a:srgbClr val="FFFF00"/>
                </a:solidFill>
              </a:rPr>
              <a:t>was the first to show that electricity and magnetism were connected</a:t>
            </a:r>
            <a:r>
              <a:rPr lang="en-US"/>
              <a:t>, by detecting the magnetic field of an electric current:  it </a:t>
            </a:r>
            <a:r>
              <a:rPr lang="en-US">
                <a:solidFill>
                  <a:srgbClr val="FFFF00"/>
                </a:solidFill>
              </a:rPr>
              <a:t>circled around</a:t>
            </a:r>
            <a:r>
              <a:rPr lang="en-US"/>
              <a:t>, direction given by the </a:t>
            </a:r>
            <a:r>
              <a:rPr lang="en-US">
                <a:solidFill>
                  <a:srgbClr val="FFFF00"/>
                </a:solidFill>
              </a:rPr>
              <a:t>right hand rule</a:t>
            </a:r>
            <a:r>
              <a:rPr lang="en-US"/>
              <a:t>.</a:t>
            </a: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9629"/>
            <a:ext cx="3124200" cy="24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6293" y="1564341"/>
            <a:ext cx="3852907" cy="24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798" y="67235"/>
            <a:ext cx="205740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6105" y="1857375"/>
            <a:ext cx="3324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Currents in Loops and Solenoids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486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Bending the wire into a circle, we can see the general shape of the field. Note that a solenoid (a series of connected loops) has a field resembling a bar magnet—but now we can see inside, notice there are no poles.</a:t>
            </a:r>
          </a:p>
          <a:p>
            <a:r>
              <a:rPr lang="en-US"/>
              <a:t>Magnetic lines of force don’t end anywhere: there are no single “magnetic charges”, monopoles.</a:t>
            </a:r>
          </a:p>
          <a:p>
            <a:r>
              <a:rPr lang="en-US"/>
              <a:t>The field direction is the way a compass needle (“dipole”) points.</a:t>
            </a: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616314" cy="26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0823" y="4600575"/>
            <a:ext cx="2657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Horseshoe Magnet from Current in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071" y="1851211"/>
            <a:ext cx="5181600" cy="4724400"/>
          </a:xfrm>
        </p:spPr>
        <p:txBody>
          <a:bodyPr/>
          <a:lstStyle/>
          <a:p>
            <a:r>
              <a:rPr lang="en-US"/>
              <a:t>A wire carrying an electric current is placed between the poles of a horseshoe magnet as shown.  What force does the magnet feel?  We’ve put in the relevant field line: the N pole is pulled upwards, </a:t>
            </a:r>
            <a:r>
              <a:rPr lang="en-US">
                <a:solidFill>
                  <a:srgbClr val="FFFF00"/>
                </a:solidFill>
              </a:rPr>
              <a:t>and so is the S pole</a:t>
            </a:r>
            <a:r>
              <a:rPr lang="en-US"/>
              <a:t>!</a:t>
            </a:r>
          </a:p>
          <a:p>
            <a:r>
              <a:rPr lang="en-US">
                <a:solidFill>
                  <a:srgbClr val="FFFF00"/>
                </a:solidFill>
              </a:rPr>
              <a:t>From Newton’s third law, the </a:t>
            </a:r>
            <a:r>
              <a:rPr lang="en-US" u="sng">
                <a:solidFill>
                  <a:srgbClr val="FFFF00"/>
                </a:solidFill>
              </a:rPr>
              <a:t>wire</a:t>
            </a:r>
            <a:r>
              <a:rPr lang="en-US">
                <a:solidFill>
                  <a:srgbClr val="FFFF00"/>
                </a:solidFill>
              </a:rPr>
              <a:t> feels a force </a:t>
            </a:r>
            <a:r>
              <a:rPr lang="en-US" b="1">
                <a:solidFill>
                  <a:srgbClr val="FFFF00"/>
                </a:solidFill>
              </a:rPr>
              <a:t>downwards</a:t>
            </a:r>
            <a:r>
              <a:rPr lang="en-US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971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34600" y="11430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06354" y="2953868"/>
            <a:ext cx="2160494" cy="3581400"/>
            <a:chOff x="5459506" y="1752600"/>
            <a:chExt cx="2160494" cy="3581400"/>
          </a:xfrm>
        </p:grpSpPr>
        <p:sp>
          <p:nvSpPr>
            <p:cNvPr id="7" name="Freeform 6"/>
            <p:cNvSpPr/>
            <p:nvPr/>
          </p:nvSpPr>
          <p:spPr>
            <a:xfrm>
              <a:off x="5472953" y="2501153"/>
              <a:ext cx="1880348" cy="2832847"/>
            </a:xfrm>
            <a:custGeom>
              <a:avLst/>
              <a:gdLst>
                <a:gd name="connsiteX0" fmla="*/ 125506 w 2120153"/>
                <a:gd name="connsiteY0" fmla="*/ 0 h 2772335"/>
                <a:gd name="connsiteX1" fmla="*/ 152400 w 2120153"/>
                <a:gd name="connsiteY1" fmla="*/ 1855694 h 2772335"/>
                <a:gd name="connsiteX2" fmla="*/ 1039906 w 2120153"/>
                <a:gd name="connsiteY2" fmla="*/ 2770094 h 2772335"/>
                <a:gd name="connsiteX3" fmla="*/ 1967753 w 2120153"/>
                <a:gd name="connsiteY3" fmla="*/ 1842247 h 2772335"/>
                <a:gd name="connsiteX4" fmla="*/ 1954306 w 2120153"/>
                <a:gd name="connsiteY4" fmla="*/ 0 h 2772335"/>
                <a:gd name="connsiteX5" fmla="*/ 1954306 w 2120153"/>
                <a:gd name="connsiteY5" fmla="*/ 0 h 2772335"/>
                <a:gd name="connsiteX0" fmla="*/ 125506 w 2131359"/>
                <a:gd name="connsiteY0" fmla="*/ 0 h 2772335"/>
                <a:gd name="connsiteX1" fmla="*/ 152400 w 2131359"/>
                <a:gd name="connsiteY1" fmla="*/ 1855694 h 2772335"/>
                <a:gd name="connsiteX2" fmla="*/ 1039906 w 2131359"/>
                <a:gd name="connsiteY2" fmla="*/ 2770094 h 2772335"/>
                <a:gd name="connsiteX3" fmla="*/ 1967753 w 2131359"/>
                <a:gd name="connsiteY3" fmla="*/ 1842247 h 2772335"/>
                <a:gd name="connsiteX4" fmla="*/ 2021541 w 2131359"/>
                <a:gd name="connsiteY4" fmla="*/ 954741 h 2772335"/>
                <a:gd name="connsiteX5" fmla="*/ 1954306 w 2131359"/>
                <a:gd name="connsiteY5" fmla="*/ 0 h 2772335"/>
                <a:gd name="connsiteX6" fmla="*/ 1954306 w 2131359"/>
                <a:gd name="connsiteY6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1969994"/>
                <a:gd name="connsiteY0" fmla="*/ 0 h 2772335"/>
                <a:gd name="connsiteX1" fmla="*/ 152400 w 1969994"/>
                <a:gd name="connsiteY1" fmla="*/ 1855694 h 2772335"/>
                <a:gd name="connsiteX2" fmla="*/ 1039906 w 1969994"/>
                <a:gd name="connsiteY2" fmla="*/ 2770094 h 2772335"/>
                <a:gd name="connsiteX3" fmla="*/ 1967753 w 1969994"/>
                <a:gd name="connsiteY3" fmla="*/ 1842247 h 2772335"/>
                <a:gd name="connsiteX4" fmla="*/ 1967753 w 1969994"/>
                <a:gd name="connsiteY4" fmla="*/ 927847 h 2772335"/>
                <a:gd name="connsiteX5" fmla="*/ 1954306 w 1969994"/>
                <a:gd name="connsiteY5" fmla="*/ 0 h 2772335"/>
                <a:gd name="connsiteX6" fmla="*/ 1954306 w 1969994"/>
                <a:gd name="connsiteY6" fmla="*/ 0 h 2772335"/>
                <a:gd name="connsiteX0" fmla="*/ 125506 w 1992406"/>
                <a:gd name="connsiteY0" fmla="*/ 0 h 2772335"/>
                <a:gd name="connsiteX1" fmla="*/ 152400 w 1992406"/>
                <a:gd name="connsiteY1" fmla="*/ 1855694 h 2772335"/>
                <a:gd name="connsiteX2" fmla="*/ 1039906 w 1992406"/>
                <a:gd name="connsiteY2" fmla="*/ 2770094 h 2772335"/>
                <a:gd name="connsiteX3" fmla="*/ 1967753 w 1992406"/>
                <a:gd name="connsiteY3" fmla="*/ 1842247 h 2772335"/>
                <a:gd name="connsiteX4" fmla="*/ 1967753 w 1992406"/>
                <a:gd name="connsiteY4" fmla="*/ 927847 h 2772335"/>
                <a:gd name="connsiteX5" fmla="*/ 1954306 w 1992406"/>
                <a:gd name="connsiteY5" fmla="*/ 0 h 2772335"/>
                <a:gd name="connsiteX6" fmla="*/ 1954306 w 1992406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502023 h 3274358"/>
                <a:gd name="connsiteX1" fmla="*/ 89647 w 1929653"/>
                <a:gd name="connsiteY1" fmla="*/ 2357717 h 3274358"/>
                <a:gd name="connsiteX2" fmla="*/ 977153 w 1929653"/>
                <a:gd name="connsiteY2" fmla="*/ 3272117 h 3274358"/>
                <a:gd name="connsiteX3" fmla="*/ 1905000 w 1929653"/>
                <a:gd name="connsiteY3" fmla="*/ 2344270 h 3274358"/>
                <a:gd name="connsiteX4" fmla="*/ 1905000 w 1929653"/>
                <a:gd name="connsiteY4" fmla="*/ 1429870 h 3274358"/>
                <a:gd name="connsiteX5" fmla="*/ 1891553 w 1929653"/>
                <a:gd name="connsiteY5" fmla="*/ 502023 h 3274358"/>
                <a:gd name="connsiteX6" fmla="*/ 1891553 w 1929653"/>
                <a:gd name="connsiteY6" fmla="*/ 502023 h 3274358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54641 w 1994647"/>
                <a:gd name="connsiteY2" fmla="*/ 1855694 h 2772335"/>
                <a:gd name="connsiteX3" fmla="*/ 1042147 w 1994647"/>
                <a:gd name="connsiteY3" fmla="*/ 2770094 h 2772335"/>
                <a:gd name="connsiteX4" fmla="*/ 1969994 w 1994647"/>
                <a:gd name="connsiteY4" fmla="*/ 1842247 h 2772335"/>
                <a:gd name="connsiteX5" fmla="*/ 1969994 w 1994647"/>
                <a:gd name="connsiteY5" fmla="*/ 927847 h 2772335"/>
                <a:gd name="connsiteX6" fmla="*/ 1956547 w 1994647"/>
                <a:gd name="connsiteY6" fmla="*/ 0 h 2772335"/>
                <a:gd name="connsiteX7" fmla="*/ 1956547 w 1994647"/>
                <a:gd name="connsiteY7" fmla="*/ 0 h 2772335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14300 w 1994647"/>
                <a:gd name="connsiteY2" fmla="*/ 927847 h 2772335"/>
                <a:gd name="connsiteX3" fmla="*/ 154641 w 1994647"/>
                <a:gd name="connsiteY3" fmla="*/ 1855694 h 2772335"/>
                <a:gd name="connsiteX4" fmla="*/ 1042147 w 1994647"/>
                <a:gd name="connsiteY4" fmla="*/ 2770094 h 2772335"/>
                <a:gd name="connsiteX5" fmla="*/ 1969994 w 1994647"/>
                <a:gd name="connsiteY5" fmla="*/ 1842247 h 2772335"/>
                <a:gd name="connsiteX6" fmla="*/ 1969994 w 1994647"/>
                <a:gd name="connsiteY6" fmla="*/ 927847 h 2772335"/>
                <a:gd name="connsiteX7" fmla="*/ 1956547 w 1994647"/>
                <a:gd name="connsiteY7" fmla="*/ 0 h 2772335"/>
                <a:gd name="connsiteX8" fmla="*/ 1956547 w 1994647"/>
                <a:gd name="connsiteY8" fmla="*/ 0 h 2772335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14300 w 1994647"/>
                <a:gd name="connsiteY2" fmla="*/ 927847 h 2772335"/>
                <a:gd name="connsiteX3" fmla="*/ 154641 w 1994647"/>
                <a:gd name="connsiteY3" fmla="*/ 1855694 h 2772335"/>
                <a:gd name="connsiteX4" fmla="*/ 1042147 w 1994647"/>
                <a:gd name="connsiteY4" fmla="*/ 2770094 h 2772335"/>
                <a:gd name="connsiteX5" fmla="*/ 1969994 w 1994647"/>
                <a:gd name="connsiteY5" fmla="*/ 1842247 h 2772335"/>
                <a:gd name="connsiteX6" fmla="*/ 1969994 w 1994647"/>
                <a:gd name="connsiteY6" fmla="*/ 927847 h 2772335"/>
                <a:gd name="connsiteX7" fmla="*/ 1956547 w 1994647"/>
                <a:gd name="connsiteY7" fmla="*/ 0 h 2772335"/>
                <a:gd name="connsiteX8" fmla="*/ 1956547 w 1994647"/>
                <a:gd name="connsiteY8" fmla="*/ 0 h 2772335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14300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41194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41194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0 h 2772335"/>
                <a:gd name="connsiteX1" fmla="*/ 141194 w 1994647"/>
                <a:gd name="connsiteY1" fmla="*/ 927847 h 2772335"/>
                <a:gd name="connsiteX2" fmla="*/ 154641 w 1994647"/>
                <a:gd name="connsiteY2" fmla="*/ 1855694 h 2772335"/>
                <a:gd name="connsiteX3" fmla="*/ 1042147 w 1994647"/>
                <a:gd name="connsiteY3" fmla="*/ 2770094 h 2772335"/>
                <a:gd name="connsiteX4" fmla="*/ 1969994 w 1994647"/>
                <a:gd name="connsiteY4" fmla="*/ 1842247 h 2772335"/>
                <a:gd name="connsiteX5" fmla="*/ 1969994 w 1994647"/>
                <a:gd name="connsiteY5" fmla="*/ 927847 h 2772335"/>
                <a:gd name="connsiteX6" fmla="*/ 1956547 w 1994647"/>
                <a:gd name="connsiteY6" fmla="*/ 0 h 2772335"/>
                <a:gd name="connsiteX7" fmla="*/ 1956547 w 1994647"/>
                <a:gd name="connsiteY7" fmla="*/ 0 h 2772335"/>
                <a:gd name="connsiteX0" fmla="*/ 0 w 1866900"/>
                <a:gd name="connsiteY0" fmla="*/ 0 h 2772335"/>
                <a:gd name="connsiteX1" fmla="*/ 13447 w 1866900"/>
                <a:gd name="connsiteY1" fmla="*/ 927847 h 2772335"/>
                <a:gd name="connsiteX2" fmla="*/ 26894 w 1866900"/>
                <a:gd name="connsiteY2" fmla="*/ 1855694 h 2772335"/>
                <a:gd name="connsiteX3" fmla="*/ 914400 w 1866900"/>
                <a:gd name="connsiteY3" fmla="*/ 2770094 h 2772335"/>
                <a:gd name="connsiteX4" fmla="*/ 1842247 w 1866900"/>
                <a:gd name="connsiteY4" fmla="*/ 1842247 h 2772335"/>
                <a:gd name="connsiteX5" fmla="*/ 1842247 w 1866900"/>
                <a:gd name="connsiteY5" fmla="*/ 927847 h 2772335"/>
                <a:gd name="connsiteX6" fmla="*/ 1828800 w 1866900"/>
                <a:gd name="connsiteY6" fmla="*/ 0 h 2772335"/>
                <a:gd name="connsiteX7" fmla="*/ 1828800 w 1866900"/>
                <a:gd name="connsiteY7" fmla="*/ 0 h 2772335"/>
                <a:gd name="connsiteX0" fmla="*/ 0 w 1866900"/>
                <a:gd name="connsiteY0" fmla="*/ 0 h 2772335"/>
                <a:gd name="connsiteX1" fmla="*/ 13447 w 1866900"/>
                <a:gd name="connsiteY1" fmla="*/ 927847 h 2772335"/>
                <a:gd name="connsiteX2" fmla="*/ 26894 w 1866900"/>
                <a:gd name="connsiteY2" fmla="*/ 1855694 h 2772335"/>
                <a:gd name="connsiteX3" fmla="*/ 914400 w 1866900"/>
                <a:gd name="connsiteY3" fmla="*/ 2770094 h 2772335"/>
                <a:gd name="connsiteX4" fmla="*/ 1842247 w 1866900"/>
                <a:gd name="connsiteY4" fmla="*/ 1842247 h 2772335"/>
                <a:gd name="connsiteX5" fmla="*/ 1842247 w 1866900"/>
                <a:gd name="connsiteY5" fmla="*/ 927847 h 2772335"/>
                <a:gd name="connsiteX6" fmla="*/ 1828800 w 1866900"/>
                <a:gd name="connsiteY6" fmla="*/ 0 h 2772335"/>
                <a:gd name="connsiteX7" fmla="*/ 1828800 w 1866900"/>
                <a:gd name="connsiteY7" fmla="*/ 0 h 2772335"/>
                <a:gd name="connsiteX0" fmla="*/ 0 w 1893794"/>
                <a:gd name="connsiteY0" fmla="*/ 0 h 2772335"/>
                <a:gd name="connsiteX1" fmla="*/ 13447 w 1893794"/>
                <a:gd name="connsiteY1" fmla="*/ 927847 h 2772335"/>
                <a:gd name="connsiteX2" fmla="*/ 26894 w 1893794"/>
                <a:gd name="connsiteY2" fmla="*/ 1855694 h 2772335"/>
                <a:gd name="connsiteX3" fmla="*/ 914400 w 1893794"/>
                <a:gd name="connsiteY3" fmla="*/ 2770094 h 2772335"/>
                <a:gd name="connsiteX4" fmla="*/ 1842247 w 1893794"/>
                <a:gd name="connsiteY4" fmla="*/ 1842247 h 2772335"/>
                <a:gd name="connsiteX5" fmla="*/ 1842247 w 1893794"/>
                <a:gd name="connsiteY5" fmla="*/ 927847 h 2772335"/>
                <a:gd name="connsiteX6" fmla="*/ 1828800 w 1893794"/>
                <a:gd name="connsiteY6" fmla="*/ 0 h 2772335"/>
                <a:gd name="connsiteX7" fmla="*/ 1828800 w 1893794"/>
                <a:gd name="connsiteY7" fmla="*/ 0 h 277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3794" h="2772335">
                  <a:moveTo>
                    <a:pt x="0" y="0"/>
                  </a:moveTo>
                  <a:cubicBezTo>
                    <a:pt x="2802" y="193302"/>
                    <a:pt x="8965" y="618565"/>
                    <a:pt x="13447" y="927847"/>
                  </a:cubicBezTo>
                  <a:cubicBezTo>
                    <a:pt x="55282" y="2745441"/>
                    <a:pt x="11206" y="1006288"/>
                    <a:pt x="26894" y="1855694"/>
                  </a:cubicBezTo>
                  <a:cubicBezTo>
                    <a:pt x="40341" y="2770093"/>
                    <a:pt x="611841" y="2772335"/>
                    <a:pt x="914400" y="2770094"/>
                  </a:cubicBezTo>
                  <a:cubicBezTo>
                    <a:pt x="1216959" y="2767853"/>
                    <a:pt x="1893794" y="2772335"/>
                    <a:pt x="1842247" y="1842247"/>
                  </a:cubicBezTo>
                  <a:cubicBezTo>
                    <a:pt x="1844488" y="831477"/>
                    <a:pt x="1844488" y="1234888"/>
                    <a:pt x="1842247" y="927847"/>
                  </a:cubicBezTo>
                  <a:cubicBezTo>
                    <a:pt x="1827306" y="671606"/>
                    <a:pt x="1840006" y="159123"/>
                    <a:pt x="1828800" y="0"/>
                  </a:cubicBezTo>
                  <a:lnTo>
                    <a:pt x="1828800" y="0"/>
                  </a:lnTo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775235" y="2487706"/>
              <a:ext cx="1268506" cy="2505636"/>
            </a:xfrm>
            <a:custGeom>
              <a:avLst/>
              <a:gdLst>
                <a:gd name="connsiteX0" fmla="*/ 125506 w 2120153"/>
                <a:gd name="connsiteY0" fmla="*/ 0 h 2772335"/>
                <a:gd name="connsiteX1" fmla="*/ 152400 w 2120153"/>
                <a:gd name="connsiteY1" fmla="*/ 1855694 h 2772335"/>
                <a:gd name="connsiteX2" fmla="*/ 1039906 w 2120153"/>
                <a:gd name="connsiteY2" fmla="*/ 2770094 h 2772335"/>
                <a:gd name="connsiteX3" fmla="*/ 1967753 w 2120153"/>
                <a:gd name="connsiteY3" fmla="*/ 1842247 h 2772335"/>
                <a:gd name="connsiteX4" fmla="*/ 1954306 w 2120153"/>
                <a:gd name="connsiteY4" fmla="*/ 0 h 2772335"/>
                <a:gd name="connsiteX5" fmla="*/ 1954306 w 2120153"/>
                <a:gd name="connsiteY5" fmla="*/ 0 h 2772335"/>
                <a:gd name="connsiteX0" fmla="*/ 125506 w 2131359"/>
                <a:gd name="connsiteY0" fmla="*/ 0 h 2772335"/>
                <a:gd name="connsiteX1" fmla="*/ 152400 w 2131359"/>
                <a:gd name="connsiteY1" fmla="*/ 1855694 h 2772335"/>
                <a:gd name="connsiteX2" fmla="*/ 1039906 w 2131359"/>
                <a:gd name="connsiteY2" fmla="*/ 2770094 h 2772335"/>
                <a:gd name="connsiteX3" fmla="*/ 1967753 w 2131359"/>
                <a:gd name="connsiteY3" fmla="*/ 1842247 h 2772335"/>
                <a:gd name="connsiteX4" fmla="*/ 2021541 w 2131359"/>
                <a:gd name="connsiteY4" fmla="*/ 954741 h 2772335"/>
                <a:gd name="connsiteX5" fmla="*/ 1954306 w 2131359"/>
                <a:gd name="connsiteY5" fmla="*/ 0 h 2772335"/>
                <a:gd name="connsiteX6" fmla="*/ 1954306 w 2131359"/>
                <a:gd name="connsiteY6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35094"/>
                <a:gd name="connsiteY0" fmla="*/ 0 h 2772335"/>
                <a:gd name="connsiteX1" fmla="*/ 152400 w 2135094"/>
                <a:gd name="connsiteY1" fmla="*/ 1855694 h 2772335"/>
                <a:gd name="connsiteX2" fmla="*/ 1039906 w 2135094"/>
                <a:gd name="connsiteY2" fmla="*/ 2770094 h 2772335"/>
                <a:gd name="connsiteX3" fmla="*/ 1967753 w 2135094"/>
                <a:gd name="connsiteY3" fmla="*/ 1842247 h 2772335"/>
                <a:gd name="connsiteX4" fmla="*/ 2043953 w 2135094"/>
                <a:gd name="connsiteY4" fmla="*/ 1537447 h 2772335"/>
                <a:gd name="connsiteX5" fmla="*/ 1967753 w 2135094"/>
                <a:gd name="connsiteY5" fmla="*/ 927847 h 2772335"/>
                <a:gd name="connsiteX6" fmla="*/ 1954306 w 2135094"/>
                <a:gd name="connsiteY6" fmla="*/ 0 h 2772335"/>
                <a:gd name="connsiteX7" fmla="*/ 1954306 w 2135094"/>
                <a:gd name="connsiteY7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2122394"/>
                <a:gd name="connsiteY0" fmla="*/ 0 h 2772335"/>
                <a:gd name="connsiteX1" fmla="*/ 152400 w 2122394"/>
                <a:gd name="connsiteY1" fmla="*/ 1855694 h 2772335"/>
                <a:gd name="connsiteX2" fmla="*/ 1039906 w 2122394"/>
                <a:gd name="connsiteY2" fmla="*/ 2770094 h 2772335"/>
                <a:gd name="connsiteX3" fmla="*/ 1967753 w 2122394"/>
                <a:gd name="connsiteY3" fmla="*/ 1842247 h 2772335"/>
                <a:gd name="connsiteX4" fmla="*/ 1967753 w 2122394"/>
                <a:gd name="connsiteY4" fmla="*/ 927847 h 2772335"/>
                <a:gd name="connsiteX5" fmla="*/ 1954306 w 2122394"/>
                <a:gd name="connsiteY5" fmla="*/ 0 h 2772335"/>
                <a:gd name="connsiteX6" fmla="*/ 1954306 w 2122394"/>
                <a:gd name="connsiteY6" fmla="*/ 0 h 2772335"/>
                <a:gd name="connsiteX0" fmla="*/ 125506 w 1969994"/>
                <a:gd name="connsiteY0" fmla="*/ 0 h 2772335"/>
                <a:gd name="connsiteX1" fmla="*/ 152400 w 1969994"/>
                <a:gd name="connsiteY1" fmla="*/ 1855694 h 2772335"/>
                <a:gd name="connsiteX2" fmla="*/ 1039906 w 1969994"/>
                <a:gd name="connsiteY2" fmla="*/ 2770094 h 2772335"/>
                <a:gd name="connsiteX3" fmla="*/ 1967753 w 1969994"/>
                <a:gd name="connsiteY3" fmla="*/ 1842247 h 2772335"/>
                <a:gd name="connsiteX4" fmla="*/ 1967753 w 1969994"/>
                <a:gd name="connsiteY4" fmla="*/ 927847 h 2772335"/>
                <a:gd name="connsiteX5" fmla="*/ 1954306 w 1969994"/>
                <a:gd name="connsiteY5" fmla="*/ 0 h 2772335"/>
                <a:gd name="connsiteX6" fmla="*/ 1954306 w 1969994"/>
                <a:gd name="connsiteY6" fmla="*/ 0 h 2772335"/>
                <a:gd name="connsiteX0" fmla="*/ 125506 w 1992406"/>
                <a:gd name="connsiteY0" fmla="*/ 0 h 2772335"/>
                <a:gd name="connsiteX1" fmla="*/ 152400 w 1992406"/>
                <a:gd name="connsiteY1" fmla="*/ 1855694 h 2772335"/>
                <a:gd name="connsiteX2" fmla="*/ 1039906 w 1992406"/>
                <a:gd name="connsiteY2" fmla="*/ 2770094 h 2772335"/>
                <a:gd name="connsiteX3" fmla="*/ 1967753 w 1992406"/>
                <a:gd name="connsiteY3" fmla="*/ 1842247 h 2772335"/>
                <a:gd name="connsiteX4" fmla="*/ 1967753 w 1992406"/>
                <a:gd name="connsiteY4" fmla="*/ 927847 h 2772335"/>
                <a:gd name="connsiteX5" fmla="*/ 1954306 w 1992406"/>
                <a:gd name="connsiteY5" fmla="*/ 0 h 2772335"/>
                <a:gd name="connsiteX6" fmla="*/ 1954306 w 1992406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0 h 2772335"/>
                <a:gd name="connsiteX1" fmla="*/ 89647 w 1929653"/>
                <a:gd name="connsiteY1" fmla="*/ 1855694 h 2772335"/>
                <a:gd name="connsiteX2" fmla="*/ 977153 w 1929653"/>
                <a:gd name="connsiteY2" fmla="*/ 2770094 h 2772335"/>
                <a:gd name="connsiteX3" fmla="*/ 1905000 w 1929653"/>
                <a:gd name="connsiteY3" fmla="*/ 1842247 h 2772335"/>
                <a:gd name="connsiteX4" fmla="*/ 1905000 w 1929653"/>
                <a:gd name="connsiteY4" fmla="*/ 927847 h 2772335"/>
                <a:gd name="connsiteX5" fmla="*/ 1891553 w 1929653"/>
                <a:gd name="connsiteY5" fmla="*/ 0 h 2772335"/>
                <a:gd name="connsiteX6" fmla="*/ 1891553 w 1929653"/>
                <a:gd name="connsiteY6" fmla="*/ 0 h 2772335"/>
                <a:gd name="connsiteX0" fmla="*/ 62753 w 1929653"/>
                <a:gd name="connsiteY0" fmla="*/ 502023 h 3274358"/>
                <a:gd name="connsiteX1" fmla="*/ 89647 w 1929653"/>
                <a:gd name="connsiteY1" fmla="*/ 2357717 h 3274358"/>
                <a:gd name="connsiteX2" fmla="*/ 977153 w 1929653"/>
                <a:gd name="connsiteY2" fmla="*/ 3272117 h 3274358"/>
                <a:gd name="connsiteX3" fmla="*/ 1905000 w 1929653"/>
                <a:gd name="connsiteY3" fmla="*/ 2344270 h 3274358"/>
                <a:gd name="connsiteX4" fmla="*/ 1905000 w 1929653"/>
                <a:gd name="connsiteY4" fmla="*/ 1429870 h 3274358"/>
                <a:gd name="connsiteX5" fmla="*/ 1891553 w 1929653"/>
                <a:gd name="connsiteY5" fmla="*/ 502023 h 3274358"/>
                <a:gd name="connsiteX6" fmla="*/ 1891553 w 1929653"/>
                <a:gd name="connsiteY6" fmla="*/ 502023 h 3274358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54641 w 1994647"/>
                <a:gd name="connsiteY2" fmla="*/ 1855694 h 2772335"/>
                <a:gd name="connsiteX3" fmla="*/ 1042147 w 1994647"/>
                <a:gd name="connsiteY3" fmla="*/ 2770094 h 2772335"/>
                <a:gd name="connsiteX4" fmla="*/ 1969994 w 1994647"/>
                <a:gd name="connsiteY4" fmla="*/ 1842247 h 2772335"/>
                <a:gd name="connsiteX5" fmla="*/ 1969994 w 1994647"/>
                <a:gd name="connsiteY5" fmla="*/ 927847 h 2772335"/>
                <a:gd name="connsiteX6" fmla="*/ 1956547 w 1994647"/>
                <a:gd name="connsiteY6" fmla="*/ 0 h 2772335"/>
                <a:gd name="connsiteX7" fmla="*/ 1956547 w 1994647"/>
                <a:gd name="connsiteY7" fmla="*/ 0 h 2772335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14300 w 1994647"/>
                <a:gd name="connsiteY2" fmla="*/ 927847 h 2772335"/>
                <a:gd name="connsiteX3" fmla="*/ 154641 w 1994647"/>
                <a:gd name="connsiteY3" fmla="*/ 1855694 h 2772335"/>
                <a:gd name="connsiteX4" fmla="*/ 1042147 w 1994647"/>
                <a:gd name="connsiteY4" fmla="*/ 2770094 h 2772335"/>
                <a:gd name="connsiteX5" fmla="*/ 1969994 w 1994647"/>
                <a:gd name="connsiteY5" fmla="*/ 1842247 h 2772335"/>
                <a:gd name="connsiteX6" fmla="*/ 1969994 w 1994647"/>
                <a:gd name="connsiteY6" fmla="*/ 927847 h 2772335"/>
                <a:gd name="connsiteX7" fmla="*/ 1956547 w 1994647"/>
                <a:gd name="connsiteY7" fmla="*/ 0 h 2772335"/>
                <a:gd name="connsiteX8" fmla="*/ 1956547 w 1994647"/>
                <a:gd name="connsiteY8" fmla="*/ 0 h 2772335"/>
                <a:gd name="connsiteX0" fmla="*/ 127747 w 1994647"/>
                <a:gd name="connsiteY0" fmla="*/ 0 h 2772335"/>
                <a:gd name="connsiteX1" fmla="*/ 64994 w 1994647"/>
                <a:gd name="connsiteY1" fmla="*/ 927847 h 2772335"/>
                <a:gd name="connsiteX2" fmla="*/ 114300 w 1994647"/>
                <a:gd name="connsiteY2" fmla="*/ 927847 h 2772335"/>
                <a:gd name="connsiteX3" fmla="*/ 154641 w 1994647"/>
                <a:gd name="connsiteY3" fmla="*/ 1855694 h 2772335"/>
                <a:gd name="connsiteX4" fmla="*/ 1042147 w 1994647"/>
                <a:gd name="connsiteY4" fmla="*/ 2770094 h 2772335"/>
                <a:gd name="connsiteX5" fmla="*/ 1969994 w 1994647"/>
                <a:gd name="connsiteY5" fmla="*/ 1842247 h 2772335"/>
                <a:gd name="connsiteX6" fmla="*/ 1969994 w 1994647"/>
                <a:gd name="connsiteY6" fmla="*/ 927847 h 2772335"/>
                <a:gd name="connsiteX7" fmla="*/ 1956547 w 1994647"/>
                <a:gd name="connsiteY7" fmla="*/ 0 h 2772335"/>
                <a:gd name="connsiteX8" fmla="*/ 1956547 w 1994647"/>
                <a:gd name="connsiteY8" fmla="*/ 0 h 2772335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14300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41194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835959 h 3608294"/>
                <a:gd name="connsiteX1" fmla="*/ 64994 w 1994647"/>
                <a:gd name="connsiteY1" fmla="*/ 1763806 h 3608294"/>
                <a:gd name="connsiteX2" fmla="*/ 141194 w 1994647"/>
                <a:gd name="connsiteY2" fmla="*/ 1763806 h 3608294"/>
                <a:gd name="connsiteX3" fmla="*/ 154641 w 1994647"/>
                <a:gd name="connsiteY3" fmla="*/ 2691653 h 3608294"/>
                <a:gd name="connsiteX4" fmla="*/ 1042147 w 1994647"/>
                <a:gd name="connsiteY4" fmla="*/ 3606053 h 3608294"/>
                <a:gd name="connsiteX5" fmla="*/ 1969994 w 1994647"/>
                <a:gd name="connsiteY5" fmla="*/ 2678206 h 3608294"/>
                <a:gd name="connsiteX6" fmla="*/ 1969994 w 1994647"/>
                <a:gd name="connsiteY6" fmla="*/ 1763806 h 3608294"/>
                <a:gd name="connsiteX7" fmla="*/ 1956547 w 1994647"/>
                <a:gd name="connsiteY7" fmla="*/ 835959 h 3608294"/>
                <a:gd name="connsiteX8" fmla="*/ 1956547 w 1994647"/>
                <a:gd name="connsiteY8" fmla="*/ 835959 h 3608294"/>
                <a:gd name="connsiteX0" fmla="*/ 127747 w 1994647"/>
                <a:gd name="connsiteY0" fmla="*/ 0 h 2772335"/>
                <a:gd name="connsiteX1" fmla="*/ 141194 w 1994647"/>
                <a:gd name="connsiteY1" fmla="*/ 927847 h 2772335"/>
                <a:gd name="connsiteX2" fmla="*/ 154641 w 1994647"/>
                <a:gd name="connsiteY2" fmla="*/ 1855694 h 2772335"/>
                <a:gd name="connsiteX3" fmla="*/ 1042147 w 1994647"/>
                <a:gd name="connsiteY3" fmla="*/ 2770094 h 2772335"/>
                <a:gd name="connsiteX4" fmla="*/ 1969994 w 1994647"/>
                <a:gd name="connsiteY4" fmla="*/ 1842247 h 2772335"/>
                <a:gd name="connsiteX5" fmla="*/ 1969994 w 1994647"/>
                <a:gd name="connsiteY5" fmla="*/ 927847 h 2772335"/>
                <a:gd name="connsiteX6" fmla="*/ 1956547 w 1994647"/>
                <a:gd name="connsiteY6" fmla="*/ 0 h 2772335"/>
                <a:gd name="connsiteX7" fmla="*/ 1956547 w 1994647"/>
                <a:gd name="connsiteY7" fmla="*/ 0 h 2772335"/>
                <a:gd name="connsiteX0" fmla="*/ 0 w 1866900"/>
                <a:gd name="connsiteY0" fmla="*/ 0 h 2772335"/>
                <a:gd name="connsiteX1" fmla="*/ 13447 w 1866900"/>
                <a:gd name="connsiteY1" fmla="*/ 927847 h 2772335"/>
                <a:gd name="connsiteX2" fmla="*/ 26894 w 1866900"/>
                <a:gd name="connsiteY2" fmla="*/ 1855694 h 2772335"/>
                <a:gd name="connsiteX3" fmla="*/ 914400 w 1866900"/>
                <a:gd name="connsiteY3" fmla="*/ 2770094 h 2772335"/>
                <a:gd name="connsiteX4" fmla="*/ 1842247 w 1866900"/>
                <a:gd name="connsiteY4" fmla="*/ 1842247 h 2772335"/>
                <a:gd name="connsiteX5" fmla="*/ 1842247 w 1866900"/>
                <a:gd name="connsiteY5" fmla="*/ 927847 h 2772335"/>
                <a:gd name="connsiteX6" fmla="*/ 1828800 w 1866900"/>
                <a:gd name="connsiteY6" fmla="*/ 0 h 2772335"/>
                <a:gd name="connsiteX7" fmla="*/ 1828800 w 1866900"/>
                <a:gd name="connsiteY7" fmla="*/ 0 h 2772335"/>
                <a:gd name="connsiteX0" fmla="*/ 0 w 1866900"/>
                <a:gd name="connsiteY0" fmla="*/ 0 h 2772335"/>
                <a:gd name="connsiteX1" fmla="*/ 13447 w 1866900"/>
                <a:gd name="connsiteY1" fmla="*/ 927847 h 2772335"/>
                <a:gd name="connsiteX2" fmla="*/ 26894 w 1866900"/>
                <a:gd name="connsiteY2" fmla="*/ 1855694 h 2772335"/>
                <a:gd name="connsiteX3" fmla="*/ 914400 w 1866900"/>
                <a:gd name="connsiteY3" fmla="*/ 2770094 h 2772335"/>
                <a:gd name="connsiteX4" fmla="*/ 1842247 w 1866900"/>
                <a:gd name="connsiteY4" fmla="*/ 1842247 h 2772335"/>
                <a:gd name="connsiteX5" fmla="*/ 1842247 w 1866900"/>
                <a:gd name="connsiteY5" fmla="*/ 927847 h 2772335"/>
                <a:gd name="connsiteX6" fmla="*/ 1828800 w 1866900"/>
                <a:gd name="connsiteY6" fmla="*/ 0 h 2772335"/>
                <a:gd name="connsiteX7" fmla="*/ 1828800 w 1866900"/>
                <a:gd name="connsiteY7" fmla="*/ 0 h 2772335"/>
                <a:gd name="connsiteX0" fmla="*/ 0 w 1893794"/>
                <a:gd name="connsiteY0" fmla="*/ 0 h 2772335"/>
                <a:gd name="connsiteX1" fmla="*/ 13447 w 1893794"/>
                <a:gd name="connsiteY1" fmla="*/ 927847 h 2772335"/>
                <a:gd name="connsiteX2" fmla="*/ 26894 w 1893794"/>
                <a:gd name="connsiteY2" fmla="*/ 1855694 h 2772335"/>
                <a:gd name="connsiteX3" fmla="*/ 914400 w 1893794"/>
                <a:gd name="connsiteY3" fmla="*/ 2770094 h 2772335"/>
                <a:gd name="connsiteX4" fmla="*/ 1842247 w 1893794"/>
                <a:gd name="connsiteY4" fmla="*/ 1842247 h 2772335"/>
                <a:gd name="connsiteX5" fmla="*/ 1842247 w 1893794"/>
                <a:gd name="connsiteY5" fmla="*/ 927847 h 2772335"/>
                <a:gd name="connsiteX6" fmla="*/ 1828800 w 1893794"/>
                <a:gd name="connsiteY6" fmla="*/ 0 h 2772335"/>
                <a:gd name="connsiteX7" fmla="*/ 1828800 w 1893794"/>
                <a:gd name="connsiteY7" fmla="*/ 0 h 277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3794" h="2772335">
                  <a:moveTo>
                    <a:pt x="0" y="0"/>
                  </a:moveTo>
                  <a:cubicBezTo>
                    <a:pt x="2802" y="193302"/>
                    <a:pt x="8965" y="618565"/>
                    <a:pt x="13447" y="927847"/>
                  </a:cubicBezTo>
                  <a:cubicBezTo>
                    <a:pt x="55282" y="2745441"/>
                    <a:pt x="11206" y="1006288"/>
                    <a:pt x="26894" y="1855694"/>
                  </a:cubicBezTo>
                  <a:cubicBezTo>
                    <a:pt x="40341" y="2770093"/>
                    <a:pt x="611841" y="2772335"/>
                    <a:pt x="914400" y="2770094"/>
                  </a:cubicBezTo>
                  <a:cubicBezTo>
                    <a:pt x="1216959" y="2767853"/>
                    <a:pt x="1893794" y="2772335"/>
                    <a:pt x="1842247" y="1842247"/>
                  </a:cubicBezTo>
                  <a:cubicBezTo>
                    <a:pt x="1844488" y="831477"/>
                    <a:pt x="1844488" y="1234888"/>
                    <a:pt x="1842247" y="927847"/>
                  </a:cubicBezTo>
                  <a:cubicBezTo>
                    <a:pt x="1827306" y="671606"/>
                    <a:pt x="1840006" y="159123"/>
                    <a:pt x="1828800" y="0"/>
                  </a:cubicBezTo>
                  <a:lnTo>
                    <a:pt x="1828800" y="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2103" y="2500311"/>
              <a:ext cx="314334" cy="10763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76047" y="1752600"/>
              <a:ext cx="1600200" cy="16002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25146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59506" y="247874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9260000">
              <a:off x="5926918" y="1872035"/>
              <a:ext cx="76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6324600" y="2514600"/>
              <a:ext cx="76200" cy="76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701118" y="2034986"/>
            <a:ext cx="23622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Wire carrying current perp into screen</a:t>
            </a: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rot="5400000">
            <a:off x="7034368" y="2733549"/>
            <a:ext cx="900083" cy="7956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Current in Wire from Horseshoe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791199" cy="4926106"/>
          </a:xfrm>
        </p:spPr>
        <p:txBody>
          <a:bodyPr/>
          <a:lstStyle/>
          <a:p>
            <a:r>
              <a:rPr lang="en-US" dirty="0"/>
              <a:t>Now </a:t>
            </a:r>
            <a:r>
              <a:rPr lang="en-US" dirty="0">
                <a:solidFill>
                  <a:srgbClr val="FF0000"/>
                </a:solidFill>
              </a:rPr>
              <a:t>turn this around</a:t>
            </a:r>
            <a:r>
              <a:rPr lang="en-US" dirty="0"/>
              <a:t>, and consider the force on the wire as being from the magnetic field of the magnet. </a:t>
            </a:r>
          </a:p>
          <a:p>
            <a:r>
              <a:rPr lang="en-US" dirty="0"/>
              <a:t>From N’s third law, the force is downwards: </a:t>
            </a:r>
            <a:r>
              <a:rPr lang="en-US" dirty="0">
                <a:solidFill>
                  <a:srgbClr val="FFFF00"/>
                </a:solidFill>
              </a:rPr>
              <a:t>perpendicular both to the wire and to the magnetic field</a:t>
            </a:r>
            <a:r>
              <a:rPr lang="en-US" dirty="0"/>
              <a:t>.</a:t>
            </a:r>
          </a:p>
          <a:p>
            <a:r>
              <a:rPr lang="en-US" dirty="0"/>
              <a:t>The magnetic field strength    is </a:t>
            </a:r>
            <a:r>
              <a:rPr lang="en-US" b="1" dirty="0">
                <a:solidFill>
                  <a:srgbClr val="FFFF00"/>
                </a:solidFill>
              </a:rPr>
              <a:t>defined</a:t>
            </a:r>
            <a:r>
              <a:rPr lang="en-US" dirty="0"/>
              <a:t> by this force: for a </a:t>
            </a:r>
            <a:r>
              <a:rPr lang="en-US" dirty="0">
                <a:solidFill>
                  <a:srgbClr val="FFFF00"/>
                </a:solidFill>
              </a:rPr>
              <a:t>uniform field, straight wire increment</a:t>
            </a:r>
            <a:r>
              <a:rPr lang="en-US" dirty="0"/>
              <a:t>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2971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34600" y="1143000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69424" y="2075327"/>
            <a:ext cx="258631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Wire carrying current perpendicular into screen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888689" y="2825441"/>
            <a:ext cx="900082" cy="6835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010835" y="3509682"/>
            <a:ext cx="2160494" cy="2983856"/>
            <a:chOff x="6010835" y="3509682"/>
            <a:chExt cx="2160494" cy="2983856"/>
          </a:xfrm>
        </p:grpSpPr>
        <p:grpSp>
          <p:nvGrpSpPr>
            <p:cNvPr id="5" name="Group 22"/>
            <p:cNvGrpSpPr/>
            <p:nvPr/>
          </p:nvGrpSpPr>
          <p:grpSpPr>
            <a:xfrm>
              <a:off x="6010835" y="3638278"/>
              <a:ext cx="2160494" cy="2855260"/>
              <a:chOff x="5459506" y="2478740"/>
              <a:chExt cx="2160494" cy="2855260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5472953" y="2501153"/>
                <a:ext cx="1880348" cy="2832847"/>
              </a:xfrm>
              <a:custGeom>
                <a:avLst/>
                <a:gdLst>
                  <a:gd name="connsiteX0" fmla="*/ 125506 w 2120153"/>
                  <a:gd name="connsiteY0" fmla="*/ 0 h 2772335"/>
                  <a:gd name="connsiteX1" fmla="*/ 152400 w 2120153"/>
                  <a:gd name="connsiteY1" fmla="*/ 1855694 h 2772335"/>
                  <a:gd name="connsiteX2" fmla="*/ 1039906 w 2120153"/>
                  <a:gd name="connsiteY2" fmla="*/ 2770094 h 2772335"/>
                  <a:gd name="connsiteX3" fmla="*/ 1967753 w 2120153"/>
                  <a:gd name="connsiteY3" fmla="*/ 1842247 h 2772335"/>
                  <a:gd name="connsiteX4" fmla="*/ 1954306 w 2120153"/>
                  <a:gd name="connsiteY4" fmla="*/ 0 h 2772335"/>
                  <a:gd name="connsiteX5" fmla="*/ 1954306 w 2120153"/>
                  <a:gd name="connsiteY5" fmla="*/ 0 h 2772335"/>
                  <a:gd name="connsiteX0" fmla="*/ 125506 w 2131359"/>
                  <a:gd name="connsiteY0" fmla="*/ 0 h 2772335"/>
                  <a:gd name="connsiteX1" fmla="*/ 152400 w 2131359"/>
                  <a:gd name="connsiteY1" fmla="*/ 1855694 h 2772335"/>
                  <a:gd name="connsiteX2" fmla="*/ 1039906 w 2131359"/>
                  <a:gd name="connsiteY2" fmla="*/ 2770094 h 2772335"/>
                  <a:gd name="connsiteX3" fmla="*/ 1967753 w 2131359"/>
                  <a:gd name="connsiteY3" fmla="*/ 1842247 h 2772335"/>
                  <a:gd name="connsiteX4" fmla="*/ 2021541 w 2131359"/>
                  <a:gd name="connsiteY4" fmla="*/ 954741 h 2772335"/>
                  <a:gd name="connsiteX5" fmla="*/ 1954306 w 2131359"/>
                  <a:gd name="connsiteY5" fmla="*/ 0 h 2772335"/>
                  <a:gd name="connsiteX6" fmla="*/ 1954306 w 2131359"/>
                  <a:gd name="connsiteY6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1969994"/>
                  <a:gd name="connsiteY0" fmla="*/ 0 h 2772335"/>
                  <a:gd name="connsiteX1" fmla="*/ 152400 w 1969994"/>
                  <a:gd name="connsiteY1" fmla="*/ 1855694 h 2772335"/>
                  <a:gd name="connsiteX2" fmla="*/ 1039906 w 1969994"/>
                  <a:gd name="connsiteY2" fmla="*/ 2770094 h 2772335"/>
                  <a:gd name="connsiteX3" fmla="*/ 1967753 w 1969994"/>
                  <a:gd name="connsiteY3" fmla="*/ 1842247 h 2772335"/>
                  <a:gd name="connsiteX4" fmla="*/ 1967753 w 1969994"/>
                  <a:gd name="connsiteY4" fmla="*/ 927847 h 2772335"/>
                  <a:gd name="connsiteX5" fmla="*/ 1954306 w 1969994"/>
                  <a:gd name="connsiteY5" fmla="*/ 0 h 2772335"/>
                  <a:gd name="connsiteX6" fmla="*/ 1954306 w 1969994"/>
                  <a:gd name="connsiteY6" fmla="*/ 0 h 2772335"/>
                  <a:gd name="connsiteX0" fmla="*/ 125506 w 1992406"/>
                  <a:gd name="connsiteY0" fmla="*/ 0 h 2772335"/>
                  <a:gd name="connsiteX1" fmla="*/ 152400 w 1992406"/>
                  <a:gd name="connsiteY1" fmla="*/ 1855694 h 2772335"/>
                  <a:gd name="connsiteX2" fmla="*/ 1039906 w 1992406"/>
                  <a:gd name="connsiteY2" fmla="*/ 2770094 h 2772335"/>
                  <a:gd name="connsiteX3" fmla="*/ 1967753 w 1992406"/>
                  <a:gd name="connsiteY3" fmla="*/ 1842247 h 2772335"/>
                  <a:gd name="connsiteX4" fmla="*/ 1967753 w 1992406"/>
                  <a:gd name="connsiteY4" fmla="*/ 927847 h 2772335"/>
                  <a:gd name="connsiteX5" fmla="*/ 1954306 w 1992406"/>
                  <a:gd name="connsiteY5" fmla="*/ 0 h 2772335"/>
                  <a:gd name="connsiteX6" fmla="*/ 1954306 w 1992406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502023 h 3274358"/>
                  <a:gd name="connsiteX1" fmla="*/ 89647 w 1929653"/>
                  <a:gd name="connsiteY1" fmla="*/ 2357717 h 3274358"/>
                  <a:gd name="connsiteX2" fmla="*/ 977153 w 1929653"/>
                  <a:gd name="connsiteY2" fmla="*/ 3272117 h 3274358"/>
                  <a:gd name="connsiteX3" fmla="*/ 1905000 w 1929653"/>
                  <a:gd name="connsiteY3" fmla="*/ 2344270 h 3274358"/>
                  <a:gd name="connsiteX4" fmla="*/ 1905000 w 1929653"/>
                  <a:gd name="connsiteY4" fmla="*/ 1429870 h 3274358"/>
                  <a:gd name="connsiteX5" fmla="*/ 1891553 w 1929653"/>
                  <a:gd name="connsiteY5" fmla="*/ 502023 h 3274358"/>
                  <a:gd name="connsiteX6" fmla="*/ 1891553 w 1929653"/>
                  <a:gd name="connsiteY6" fmla="*/ 502023 h 3274358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54641 w 1994647"/>
                  <a:gd name="connsiteY2" fmla="*/ 1855694 h 2772335"/>
                  <a:gd name="connsiteX3" fmla="*/ 1042147 w 1994647"/>
                  <a:gd name="connsiteY3" fmla="*/ 2770094 h 2772335"/>
                  <a:gd name="connsiteX4" fmla="*/ 1969994 w 1994647"/>
                  <a:gd name="connsiteY4" fmla="*/ 1842247 h 2772335"/>
                  <a:gd name="connsiteX5" fmla="*/ 1969994 w 1994647"/>
                  <a:gd name="connsiteY5" fmla="*/ 927847 h 2772335"/>
                  <a:gd name="connsiteX6" fmla="*/ 1956547 w 1994647"/>
                  <a:gd name="connsiteY6" fmla="*/ 0 h 2772335"/>
                  <a:gd name="connsiteX7" fmla="*/ 1956547 w 1994647"/>
                  <a:gd name="connsiteY7" fmla="*/ 0 h 2772335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14300 w 1994647"/>
                  <a:gd name="connsiteY2" fmla="*/ 927847 h 2772335"/>
                  <a:gd name="connsiteX3" fmla="*/ 154641 w 1994647"/>
                  <a:gd name="connsiteY3" fmla="*/ 1855694 h 2772335"/>
                  <a:gd name="connsiteX4" fmla="*/ 1042147 w 1994647"/>
                  <a:gd name="connsiteY4" fmla="*/ 2770094 h 2772335"/>
                  <a:gd name="connsiteX5" fmla="*/ 1969994 w 1994647"/>
                  <a:gd name="connsiteY5" fmla="*/ 1842247 h 2772335"/>
                  <a:gd name="connsiteX6" fmla="*/ 1969994 w 1994647"/>
                  <a:gd name="connsiteY6" fmla="*/ 927847 h 2772335"/>
                  <a:gd name="connsiteX7" fmla="*/ 1956547 w 1994647"/>
                  <a:gd name="connsiteY7" fmla="*/ 0 h 2772335"/>
                  <a:gd name="connsiteX8" fmla="*/ 1956547 w 1994647"/>
                  <a:gd name="connsiteY8" fmla="*/ 0 h 2772335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14300 w 1994647"/>
                  <a:gd name="connsiteY2" fmla="*/ 927847 h 2772335"/>
                  <a:gd name="connsiteX3" fmla="*/ 154641 w 1994647"/>
                  <a:gd name="connsiteY3" fmla="*/ 1855694 h 2772335"/>
                  <a:gd name="connsiteX4" fmla="*/ 1042147 w 1994647"/>
                  <a:gd name="connsiteY4" fmla="*/ 2770094 h 2772335"/>
                  <a:gd name="connsiteX5" fmla="*/ 1969994 w 1994647"/>
                  <a:gd name="connsiteY5" fmla="*/ 1842247 h 2772335"/>
                  <a:gd name="connsiteX6" fmla="*/ 1969994 w 1994647"/>
                  <a:gd name="connsiteY6" fmla="*/ 927847 h 2772335"/>
                  <a:gd name="connsiteX7" fmla="*/ 1956547 w 1994647"/>
                  <a:gd name="connsiteY7" fmla="*/ 0 h 2772335"/>
                  <a:gd name="connsiteX8" fmla="*/ 1956547 w 1994647"/>
                  <a:gd name="connsiteY8" fmla="*/ 0 h 2772335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14300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41194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41194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0 h 2772335"/>
                  <a:gd name="connsiteX1" fmla="*/ 141194 w 1994647"/>
                  <a:gd name="connsiteY1" fmla="*/ 927847 h 2772335"/>
                  <a:gd name="connsiteX2" fmla="*/ 154641 w 1994647"/>
                  <a:gd name="connsiteY2" fmla="*/ 1855694 h 2772335"/>
                  <a:gd name="connsiteX3" fmla="*/ 1042147 w 1994647"/>
                  <a:gd name="connsiteY3" fmla="*/ 2770094 h 2772335"/>
                  <a:gd name="connsiteX4" fmla="*/ 1969994 w 1994647"/>
                  <a:gd name="connsiteY4" fmla="*/ 1842247 h 2772335"/>
                  <a:gd name="connsiteX5" fmla="*/ 1969994 w 1994647"/>
                  <a:gd name="connsiteY5" fmla="*/ 927847 h 2772335"/>
                  <a:gd name="connsiteX6" fmla="*/ 1956547 w 1994647"/>
                  <a:gd name="connsiteY6" fmla="*/ 0 h 2772335"/>
                  <a:gd name="connsiteX7" fmla="*/ 1956547 w 1994647"/>
                  <a:gd name="connsiteY7" fmla="*/ 0 h 2772335"/>
                  <a:gd name="connsiteX0" fmla="*/ 0 w 1866900"/>
                  <a:gd name="connsiteY0" fmla="*/ 0 h 2772335"/>
                  <a:gd name="connsiteX1" fmla="*/ 13447 w 1866900"/>
                  <a:gd name="connsiteY1" fmla="*/ 927847 h 2772335"/>
                  <a:gd name="connsiteX2" fmla="*/ 26894 w 1866900"/>
                  <a:gd name="connsiteY2" fmla="*/ 1855694 h 2772335"/>
                  <a:gd name="connsiteX3" fmla="*/ 914400 w 1866900"/>
                  <a:gd name="connsiteY3" fmla="*/ 2770094 h 2772335"/>
                  <a:gd name="connsiteX4" fmla="*/ 1842247 w 1866900"/>
                  <a:gd name="connsiteY4" fmla="*/ 1842247 h 2772335"/>
                  <a:gd name="connsiteX5" fmla="*/ 1842247 w 1866900"/>
                  <a:gd name="connsiteY5" fmla="*/ 927847 h 2772335"/>
                  <a:gd name="connsiteX6" fmla="*/ 1828800 w 1866900"/>
                  <a:gd name="connsiteY6" fmla="*/ 0 h 2772335"/>
                  <a:gd name="connsiteX7" fmla="*/ 1828800 w 1866900"/>
                  <a:gd name="connsiteY7" fmla="*/ 0 h 2772335"/>
                  <a:gd name="connsiteX0" fmla="*/ 0 w 1866900"/>
                  <a:gd name="connsiteY0" fmla="*/ 0 h 2772335"/>
                  <a:gd name="connsiteX1" fmla="*/ 13447 w 1866900"/>
                  <a:gd name="connsiteY1" fmla="*/ 927847 h 2772335"/>
                  <a:gd name="connsiteX2" fmla="*/ 26894 w 1866900"/>
                  <a:gd name="connsiteY2" fmla="*/ 1855694 h 2772335"/>
                  <a:gd name="connsiteX3" fmla="*/ 914400 w 1866900"/>
                  <a:gd name="connsiteY3" fmla="*/ 2770094 h 2772335"/>
                  <a:gd name="connsiteX4" fmla="*/ 1842247 w 1866900"/>
                  <a:gd name="connsiteY4" fmla="*/ 1842247 h 2772335"/>
                  <a:gd name="connsiteX5" fmla="*/ 1842247 w 1866900"/>
                  <a:gd name="connsiteY5" fmla="*/ 927847 h 2772335"/>
                  <a:gd name="connsiteX6" fmla="*/ 1828800 w 1866900"/>
                  <a:gd name="connsiteY6" fmla="*/ 0 h 2772335"/>
                  <a:gd name="connsiteX7" fmla="*/ 1828800 w 1866900"/>
                  <a:gd name="connsiteY7" fmla="*/ 0 h 2772335"/>
                  <a:gd name="connsiteX0" fmla="*/ 0 w 1893794"/>
                  <a:gd name="connsiteY0" fmla="*/ 0 h 2772335"/>
                  <a:gd name="connsiteX1" fmla="*/ 13447 w 1893794"/>
                  <a:gd name="connsiteY1" fmla="*/ 927847 h 2772335"/>
                  <a:gd name="connsiteX2" fmla="*/ 26894 w 1893794"/>
                  <a:gd name="connsiteY2" fmla="*/ 1855694 h 2772335"/>
                  <a:gd name="connsiteX3" fmla="*/ 914400 w 1893794"/>
                  <a:gd name="connsiteY3" fmla="*/ 2770094 h 2772335"/>
                  <a:gd name="connsiteX4" fmla="*/ 1842247 w 1893794"/>
                  <a:gd name="connsiteY4" fmla="*/ 1842247 h 2772335"/>
                  <a:gd name="connsiteX5" fmla="*/ 1842247 w 1893794"/>
                  <a:gd name="connsiteY5" fmla="*/ 927847 h 2772335"/>
                  <a:gd name="connsiteX6" fmla="*/ 1828800 w 1893794"/>
                  <a:gd name="connsiteY6" fmla="*/ 0 h 2772335"/>
                  <a:gd name="connsiteX7" fmla="*/ 1828800 w 1893794"/>
                  <a:gd name="connsiteY7" fmla="*/ 0 h 277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794" h="2772335">
                    <a:moveTo>
                      <a:pt x="0" y="0"/>
                    </a:moveTo>
                    <a:cubicBezTo>
                      <a:pt x="2802" y="193302"/>
                      <a:pt x="8965" y="618565"/>
                      <a:pt x="13447" y="927847"/>
                    </a:cubicBezTo>
                    <a:cubicBezTo>
                      <a:pt x="55282" y="2745441"/>
                      <a:pt x="11206" y="1006288"/>
                      <a:pt x="26894" y="1855694"/>
                    </a:cubicBezTo>
                    <a:cubicBezTo>
                      <a:pt x="40341" y="2770093"/>
                      <a:pt x="611841" y="2772335"/>
                      <a:pt x="914400" y="2770094"/>
                    </a:cubicBezTo>
                    <a:cubicBezTo>
                      <a:pt x="1216959" y="2767853"/>
                      <a:pt x="1893794" y="2772335"/>
                      <a:pt x="1842247" y="1842247"/>
                    </a:cubicBezTo>
                    <a:cubicBezTo>
                      <a:pt x="1844488" y="831477"/>
                      <a:pt x="1844488" y="1234888"/>
                      <a:pt x="1842247" y="927847"/>
                    </a:cubicBezTo>
                    <a:cubicBezTo>
                      <a:pt x="1827306" y="671606"/>
                      <a:pt x="1840006" y="159123"/>
                      <a:pt x="1828800" y="0"/>
                    </a:cubicBezTo>
                    <a:lnTo>
                      <a:pt x="1828800" y="0"/>
                    </a:lnTo>
                  </a:path>
                </a:pathLst>
              </a:custGeom>
              <a:solidFill>
                <a:schemeClr val="tx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775235" y="2487706"/>
                <a:ext cx="1268506" cy="2505636"/>
              </a:xfrm>
              <a:custGeom>
                <a:avLst/>
                <a:gdLst>
                  <a:gd name="connsiteX0" fmla="*/ 125506 w 2120153"/>
                  <a:gd name="connsiteY0" fmla="*/ 0 h 2772335"/>
                  <a:gd name="connsiteX1" fmla="*/ 152400 w 2120153"/>
                  <a:gd name="connsiteY1" fmla="*/ 1855694 h 2772335"/>
                  <a:gd name="connsiteX2" fmla="*/ 1039906 w 2120153"/>
                  <a:gd name="connsiteY2" fmla="*/ 2770094 h 2772335"/>
                  <a:gd name="connsiteX3" fmla="*/ 1967753 w 2120153"/>
                  <a:gd name="connsiteY3" fmla="*/ 1842247 h 2772335"/>
                  <a:gd name="connsiteX4" fmla="*/ 1954306 w 2120153"/>
                  <a:gd name="connsiteY4" fmla="*/ 0 h 2772335"/>
                  <a:gd name="connsiteX5" fmla="*/ 1954306 w 2120153"/>
                  <a:gd name="connsiteY5" fmla="*/ 0 h 2772335"/>
                  <a:gd name="connsiteX0" fmla="*/ 125506 w 2131359"/>
                  <a:gd name="connsiteY0" fmla="*/ 0 h 2772335"/>
                  <a:gd name="connsiteX1" fmla="*/ 152400 w 2131359"/>
                  <a:gd name="connsiteY1" fmla="*/ 1855694 h 2772335"/>
                  <a:gd name="connsiteX2" fmla="*/ 1039906 w 2131359"/>
                  <a:gd name="connsiteY2" fmla="*/ 2770094 h 2772335"/>
                  <a:gd name="connsiteX3" fmla="*/ 1967753 w 2131359"/>
                  <a:gd name="connsiteY3" fmla="*/ 1842247 h 2772335"/>
                  <a:gd name="connsiteX4" fmla="*/ 2021541 w 2131359"/>
                  <a:gd name="connsiteY4" fmla="*/ 954741 h 2772335"/>
                  <a:gd name="connsiteX5" fmla="*/ 1954306 w 2131359"/>
                  <a:gd name="connsiteY5" fmla="*/ 0 h 2772335"/>
                  <a:gd name="connsiteX6" fmla="*/ 1954306 w 2131359"/>
                  <a:gd name="connsiteY6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35094"/>
                  <a:gd name="connsiteY0" fmla="*/ 0 h 2772335"/>
                  <a:gd name="connsiteX1" fmla="*/ 152400 w 2135094"/>
                  <a:gd name="connsiteY1" fmla="*/ 1855694 h 2772335"/>
                  <a:gd name="connsiteX2" fmla="*/ 1039906 w 2135094"/>
                  <a:gd name="connsiteY2" fmla="*/ 2770094 h 2772335"/>
                  <a:gd name="connsiteX3" fmla="*/ 1967753 w 2135094"/>
                  <a:gd name="connsiteY3" fmla="*/ 1842247 h 2772335"/>
                  <a:gd name="connsiteX4" fmla="*/ 2043953 w 2135094"/>
                  <a:gd name="connsiteY4" fmla="*/ 1537447 h 2772335"/>
                  <a:gd name="connsiteX5" fmla="*/ 1967753 w 2135094"/>
                  <a:gd name="connsiteY5" fmla="*/ 927847 h 2772335"/>
                  <a:gd name="connsiteX6" fmla="*/ 1954306 w 2135094"/>
                  <a:gd name="connsiteY6" fmla="*/ 0 h 2772335"/>
                  <a:gd name="connsiteX7" fmla="*/ 1954306 w 2135094"/>
                  <a:gd name="connsiteY7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2122394"/>
                  <a:gd name="connsiteY0" fmla="*/ 0 h 2772335"/>
                  <a:gd name="connsiteX1" fmla="*/ 152400 w 2122394"/>
                  <a:gd name="connsiteY1" fmla="*/ 1855694 h 2772335"/>
                  <a:gd name="connsiteX2" fmla="*/ 1039906 w 2122394"/>
                  <a:gd name="connsiteY2" fmla="*/ 2770094 h 2772335"/>
                  <a:gd name="connsiteX3" fmla="*/ 1967753 w 2122394"/>
                  <a:gd name="connsiteY3" fmla="*/ 1842247 h 2772335"/>
                  <a:gd name="connsiteX4" fmla="*/ 1967753 w 2122394"/>
                  <a:gd name="connsiteY4" fmla="*/ 927847 h 2772335"/>
                  <a:gd name="connsiteX5" fmla="*/ 1954306 w 2122394"/>
                  <a:gd name="connsiteY5" fmla="*/ 0 h 2772335"/>
                  <a:gd name="connsiteX6" fmla="*/ 1954306 w 2122394"/>
                  <a:gd name="connsiteY6" fmla="*/ 0 h 2772335"/>
                  <a:gd name="connsiteX0" fmla="*/ 125506 w 1969994"/>
                  <a:gd name="connsiteY0" fmla="*/ 0 h 2772335"/>
                  <a:gd name="connsiteX1" fmla="*/ 152400 w 1969994"/>
                  <a:gd name="connsiteY1" fmla="*/ 1855694 h 2772335"/>
                  <a:gd name="connsiteX2" fmla="*/ 1039906 w 1969994"/>
                  <a:gd name="connsiteY2" fmla="*/ 2770094 h 2772335"/>
                  <a:gd name="connsiteX3" fmla="*/ 1967753 w 1969994"/>
                  <a:gd name="connsiteY3" fmla="*/ 1842247 h 2772335"/>
                  <a:gd name="connsiteX4" fmla="*/ 1967753 w 1969994"/>
                  <a:gd name="connsiteY4" fmla="*/ 927847 h 2772335"/>
                  <a:gd name="connsiteX5" fmla="*/ 1954306 w 1969994"/>
                  <a:gd name="connsiteY5" fmla="*/ 0 h 2772335"/>
                  <a:gd name="connsiteX6" fmla="*/ 1954306 w 1969994"/>
                  <a:gd name="connsiteY6" fmla="*/ 0 h 2772335"/>
                  <a:gd name="connsiteX0" fmla="*/ 125506 w 1992406"/>
                  <a:gd name="connsiteY0" fmla="*/ 0 h 2772335"/>
                  <a:gd name="connsiteX1" fmla="*/ 152400 w 1992406"/>
                  <a:gd name="connsiteY1" fmla="*/ 1855694 h 2772335"/>
                  <a:gd name="connsiteX2" fmla="*/ 1039906 w 1992406"/>
                  <a:gd name="connsiteY2" fmla="*/ 2770094 h 2772335"/>
                  <a:gd name="connsiteX3" fmla="*/ 1967753 w 1992406"/>
                  <a:gd name="connsiteY3" fmla="*/ 1842247 h 2772335"/>
                  <a:gd name="connsiteX4" fmla="*/ 1967753 w 1992406"/>
                  <a:gd name="connsiteY4" fmla="*/ 927847 h 2772335"/>
                  <a:gd name="connsiteX5" fmla="*/ 1954306 w 1992406"/>
                  <a:gd name="connsiteY5" fmla="*/ 0 h 2772335"/>
                  <a:gd name="connsiteX6" fmla="*/ 1954306 w 1992406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0 h 2772335"/>
                  <a:gd name="connsiteX1" fmla="*/ 89647 w 1929653"/>
                  <a:gd name="connsiteY1" fmla="*/ 1855694 h 2772335"/>
                  <a:gd name="connsiteX2" fmla="*/ 977153 w 1929653"/>
                  <a:gd name="connsiteY2" fmla="*/ 2770094 h 2772335"/>
                  <a:gd name="connsiteX3" fmla="*/ 1905000 w 1929653"/>
                  <a:gd name="connsiteY3" fmla="*/ 1842247 h 2772335"/>
                  <a:gd name="connsiteX4" fmla="*/ 1905000 w 1929653"/>
                  <a:gd name="connsiteY4" fmla="*/ 927847 h 2772335"/>
                  <a:gd name="connsiteX5" fmla="*/ 1891553 w 1929653"/>
                  <a:gd name="connsiteY5" fmla="*/ 0 h 2772335"/>
                  <a:gd name="connsiteX6" fmla="*/ 1891553 w 1929653"/>
                  <a:gd name="connsiteY6" fmla="*/ 0 h 2772335"/>
                  <a:gd name="connsiteX0" fmla="*/ 62753 w 1929653"/>
                  <a:gd name="connsiteY0" fmla="*/ 502023 h 3274358"/>
                  <a:gd name="connsiteX1" fmla="*/ 89647 w 1929653"/>
                  <a:gd name="connsiteY1" fmla="*/ 2357717 h 3274358"/>
                  <a:gd name="connsiteX2" fmla="*/ 977153 w 1929653"/>
                  <a:gd name="connsiteY2" fmla="*/ 3272117 h 3274358"/>
                  <a:gd name="connsiteX3" fmla="*/ 1905000 w 1929653"/>
                  <a:gd name="connsiteY3" fmla="*/ 2344270 h 3274358"/>
                  <a:gd name="connsiteX4" fmla="*/ 1905000 w 1929653"/>
                  <a:gd name="connsiteY4" fmla="*/ 1429870 h 3274358"/>
                  <a:gd name="connsiteX5" fmla="*/ 1891553 w 1929653"/>
                  <a:gd name="connsiteY5" fmla="*/ 502023 h 3274358"/>
                  <a:gd name="connsiteX6" fmla="*/ 1891553 w 1929653"/>
                  <a:gd name="connsiteY6" fmla="*/ 502023 h 3274358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54641 w 1994647"/>
                  <a:gd name="connsiteY2" fmla="*/ 1855694 h 2772335"/>
                  <a:gd name="connsiteX3" fmla="*/ 1042147 w 1994647"/>
                  <a:gd name="connsiteY3" fmla="*/ 2770094 h 2772335"/>
                  <a:gd name="connsiteX4" fmla="*/ 1969994 w 1994647"/>
                  <a:gd name="connsiteY4" fmla="*/ 1842247 h 2772335"/>
                  <a:gd name="connsiteX5" fmla="*/ 1969994 w 1994647"/>
                  <a:gd name="connsiteY5" fmla="*/ 927847 h 2772335"/>
                  <a:gd name="connsiteX6" fmla="*/ 1956547 w 1994647"/>
                  <a:gd name="connsiteY6" fmla="*/ 0 h 2772335"/>
                  <a:gd name="connsiteX7" fmla="*/ 1956547 w 1994647"/>
                  <a:gd name="connsiteY7" fmla="*/ 0 h 2772335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14300 w 1994647"/>
                  <a:gd name="connsiteY2" fmla="*/ 927847 h 2772335"/>
                  <a:gd name="connsiteX3" fmla="*/ 154641 w 1994647"/>
                  <a:gd name="connsiteY3" fmla="*/ 1855694 h 2772335"/>
                  <a:gd name="connsiteX4" fmla="*/ 1042147 w 1994647"/>
                  <a:gd name="connsiteY4" fmla="*/ 2770094 h 2772335"/>
                  <a:gd name="connsiteX5" fmla="*/ 1969994 w 1994647"/>
                  <a:gd name="connsiteY5" fmla="*/ 1842247 h 2772335"/>
                  <a:gd name="connsiteX6" fmla="*/ 1969994 w 1994647"/>
                  <a:gd name="connsiteY6" fmla="*/ 927847 h 2772335"/>
                  <a:gd name="connsiteX7" fmla="*/ 1956547 w 1994647"/>
                  <a:gd name="connsiteY7" fmla="*/ 0 h 2772335"/>
                  <a:gd name="connsiteX8" fmla="*/ 1956547 w 1994647"/>
                  <a:gd name="connsiteY8" fmla="*/ 0 h 2772335"/>
                  <a:gd name="connsiteX0" fmla="*/ 127747 w 1994647"/>
                  <a:gd name="connsiteY0" fmla="*/ 0 h 2772335"/>
                  <a:gd name="connsiteX1" fmla="*/ 64994 w 1994647"/>
                  <a:gd name="connsiteY1" fmla="*/ 927847 h 2772335"/>
                  <a:gd name="connsiteX2" fmla="*/ 114300 w 1994647"/>
                  <a:gd name="connsiteY2" fmla="*/ 927847 h 2772335"/>
                  <a:gd name="connsiteX3" fmla="*/ 154641 w 1994647"/>
                  <a:gd name="connsiteY3" fmla="*/ 1855694 h 2772335"/>
                  <a:gd name="connsiteX4" fmla="*/ 1042147 w 1994647"/>
                  <a:gd name="connsiteY4" fmla="*/ 2770094 h 2772335"/>
                  <a:gd name="connsiteX5" fmla="*/ 1969994 w 1994647"/>
                  <a:gd name="connsiteY5" fmla="*/ 1842247 h 2772335"/>
                  <a:gd name="connsiteX6" fmla="*/ 1969994 w 1994647"/>
                  <a:gd name="connsiteY6" fmla="*/ 927847 h 2772335"/>
                  <a:gd name="connsiteX7" fmla="*/ 1956547 w 1994647"/>
                  <a:gd name="connsiteY7" fmla="*/ 0 h 2772335"/>
                  <a:gd name="connsiteX8" fmla="*/ 1956547 w 1994647"/>
                  <a:gd name="connsiteY8" fmla="*/ 0 h 2772335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14300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41194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835959 h 3608294"/>
                  <a:gd name="connsiteX1" fmla="*/ 64994 w 1994647"/>
                  <a:gd name="connsiteY1" fmla="*/ 1763806 h 3608294"/>
                  <a:gd name="connsiteX2" fmla="*/ 141194 w 1994647"/>
                  <a:gd name="connsiteY2" fmla="*/ 1763806 h 3608294"/>
                  <a:gd name="connsiteX3" fmla="*/ 154641 w 1994647"/>
                  <a:gd name="connsiteY3" fmla="*/ 2691653 h 3608294"/>
                  <a:gd name="connsiteX4" fmla="*/ 1042147 w 1994647"/>
                  <a:gd name="connsiteY4" fmla="*/ 3606053 h 3608294"/>
                  <a:gd name="connsiteX5" fmla="*/ 1969994 w 1994647"/>
                  <a:gd name="connsiteY5" fmla="*/ 2678206 h 3608294"/>
                  <a:gd name="connsiteX6" fmla="*/ 1969994 w 1994647"/>
                  <a:gd name="connsiteY6" fmla="*/ 1763806 h 3608294"/>
                  <a:gd name="connsiteX7" fmla="*/ 1956547 w 1994647"/>
                  <a:gd name="connsiteY7" fmla="*/ 835959 h 3608294"/>
                  <a:gd name="connsiteX8" fmla="*/ 1956547 w 1994647"/>
                  <a:gd name="connsiteY8" fmla="*/ 835959 h 3608294"/>
                  <a:gd name="connsiteX0" fmla="*/ 127747 w 1994647"/>
                  <a:gd name="connsiteY0" fmla="*/ 0 h 2772335"/>
                  <a:gd name="connsiteX1" fmla="*/ 141194 w 1994647"/>
                  <a:gd name="connsiteY1" fmla="*/ 927847 h 2772335"/>
                  <a:gd name="connsiteX2" fmla="*/ 154641 w 1994647"/>
                  <a:gd name="connsiteY2" fmla="*/ 1855694 h 2772335"/>
                  <a:gd name="connsiteX3" fmla="*/ 1042147 w 1994647"/>
                  <a:gd name="connsiteY3" fmla="*/ 2770094 h 2772335"/>
                  <a:gd name="connsiteX4" fmla="*/ 1969994 w 1994647"/>
                  <a:gd name="connsiteY4" fmla="*/ 1842247 h 2772335"/>
                  <a:gd name="connsiteX5" fmla="*/ 1969994 w 1994647"/>
                  <a:gd name="connsiteY5" fmla="*/ 927847 h 2772335"/>
                  <a:gd name="connsiteX6" fmla="*/ 1956547 w 1994647"/>
                  <a:gd name="connsiteY6" fmla="*/ 0 h 2772335"/>
                  <a:gd name="connsiteX7" fmla="*/ 1956547 w 1994647"/>
                  <a:gd name="connsiteY7" fmla="*/ 0 h 2772335"/>
                  <a:gd name="connsiteX0" fmla="*/ 0 w 1866900"/>
                  <a:gd name="connsiteY0" fmla="*/ 0 h 2772335"/>
                  <a:gd name="connsiteX1" fmla="*/ 13447 w 1866900"/>
                  <a:gd name="connsiteY1" fmla="*/ 927847 h 2772335"/>
                  <a:gd name="connsiteX2" fmla="*/ 26894 w 1866900"/>
                  <a:gd name="connsiteY2" fmla="*/ 1855694 h 2772335"/>
                  <a:gd name="connsiteX3" fmla="*/ 914400 w 1866900"/>
                  <a:gd name="connsiteY3" fmla="*/ 2770094 h 2772335"/>
                  <a:gd name="connsiteX4" fmla="*/ 1842247 w 1866900"/>
                  <a:gd name="connsiteY4" fmla="*/ 1842247 h 2772335"/>
                  <a:gd name="connsiteX5" fmla="*/ 1842247 w 1866900"/>
                  <a:gd name="connsiteY5" fmla="*/ 927847 h 2772335"/>
                  <a:gd name="connsiteX6" fmla="*/ 1828800 w 1866900"/>
                  <a:gd name="connsiteY6" fmla="*/ 0 h 2772335"/>
                  <a:gd name="connsiteX7" fmla="*/ 1828800 w 1866900"/>
                  <a:gd name="connsiteY7" fmla="*/ 0 h 2772335"/>
                  <a:gd name="connsiteX0" fmla="*/ 0 w 1866900"/>
                  <a:gd name="connsiteY0" fmla="*/ 0 h 2772335"/>
                  <a:gd name="connsiteX1" fmla="*/ 13447 w 1866900"/>
                  <a:gd name="connsiteY1" fmla="*/ 927847 h 2772335"/>
                  <a:gd name="connsiteX2" fmla="*/ 26894 w 1866900"/>
                  <a:gd name="connsiteY2" fmla="*/ 1855694 h 2772335"/>
                  <a:gd name="connsiteX3" fmla="*/ 914400 w 1866900"/>
                  <a:gd name="connsiteY3" fmla="*/ 2770094 h 2772335"/>
                  <a:gd name="connsiteX4" fmla="*/ 1842247 w 1866900"/>
                  <a:gd name="connsiteY4" fmla="*/ 1842247 h 2772335"/>
                  <a:gd name="connsiteX5" fmla="*/ 1842247 w 1866900"/>
                  <a:gd name="connsiteY5" fmla="*/ 927847 h 2772335"/>
                  <a:gd name="connsiteX6" fmla="*/ 1828800 w 1866900"/>
                  <a:gd name="connsiteY6" fmla="*/ 0 h 2772335"/>
                  <a:gd name="connsiteX7" fmla="*/ 1828800 w 1866900"/>
                  <a:gd name="connsiteY7" fmla="*/ 0 h 2772335"/>
                  <a:gd name="connsiteX0" fmla="*/ 0 w 1893794"/>
                  <a:gd name="connsiteY0" fmla="*/ 0 h 2772335"/>
                  <a:gd name="connsiteX1" fmla="*/ 13447 w 1893794"/>
                  <a:gd name="connsiteY1" fmla="*/ 927847 h 2772335"/>
                  <a:gd name="connsiteX2" fmla="*/ 26894 w 1893794"/>
                  <a:gd name="connsiteY2" fmla="*/ 1855694 h 2772335"/>
                  <a:gd name="connsiteX3" fmla="*/ 914400 w 1893794"/>
                  <a:gd name="connsiteY3" fmla="*/ 2770094 h 2772335"/>
                  <a:gd name="connsiteX4" fmla="*/ 1842247 w 1893794"/>
                  <a:gd name="connsiteY4" fmla="*/ 1842247 h 2772335"/>
                  <a:gd name="connsiteX5" fmla="*/ 1842247 w 1893794"/>
                  <a:gd name="connsiteY5" fmla="*/ 927847 h 2772335"/>
                  <a:gd name="connsiteX6" fmla="*/ 1828800 w 1893794"/>
                  <a:gd name="connsiteY6" fmla="*/ 0 h 2772335"/>
                  <a:gd name="connsiteX7" fmla="*/ 1828800 w 1893794"/>
                  <a:gd name="connsiteY7" fmla="*/ 0 h 277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794" h="2772335">
                    <a:moveTo>
                      <a:pt x="0" y="0"/>
                    </a:moveTo>
                    <a:cubicBezTo>
                      <a:pt x="2802" y="193302"/>
                      <a:pt x="8965" y="618565"/>
                      <a:pt x="13447" y="927847"/>
                    </a:cubicBezTo>
                    <a:cubicBezTo>
                      <a:pt x="55282" y="2745441"/>
                      <a:pt x="11206" y="1006288"/>
                      <a:pt x="26894" y="1855694"/>
                    </a:cubicBezTo>
                    <a:cubicBezTo>
                      <a:pt x="40341" y="2770093"/>
                      <a:pt x="611841" y="2772335"/>
                      <a:pt x="914400" y="2770094"/>
                    </a:cubicBezTo>
                    <a:cubicBezTo>
                      <a:pt x="1216959" y="2767853"/>
                      <a:pt x="1893794" y="2772335"/>
                      <a:pt x="1842247" y="1842247"/>
                    </a:cubicBezTo>
                    <a:cubicBezTo>
                      <a:pt x="1844488" y="831477"/>
                      <a:pt x="1844488" y="1234888"/>
                      <a:pt x="1842247" y="927847"/>
                    </a:cubicBezTo>
                    <a:cubicBezTo>
                      <a:pt x="1827306" y="671606"/>
                      <a:pt x="1840006" y="159123"/>
                      <a:pt x="1828800" y="0"/>
                    </a:cubicBezTo>
                    <a:lnTo>
                      <a:pt x="1828800" y="0"/>
                    </a:ln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72103" y="2500311"/>
                <a:ext cx="314334" cy="10763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10400" y="2514600"/>
                <a:ext cx="609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59506" y="2478740"/>
                <a:ext cx="609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20820000">
                <a:off x="5980706" y="2533507"/>
                <a:ext cx="762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6324600" y="2514600"/>
                <a:ext cx="76200" cy="76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rot="16080000" flipH="1">
              <a:off x="6900581" y="3090581"/>
              <a:ext cx="53792" cy="1232646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6185646" y="3509682"/>
              <a:ext cx="1411942" cy="100853"/>
            </a:xfrm>
            <a:custGeom>
              <a:avLst/>
              <a:gdLst>
                <a:gd name="connsiteX0" fmla="*/ 0 w 1411942"/>
                <a:gd name="connsiteY0" fmla="*/ 136712 h 177053"/>
                <a:gd name="connsiteX1" fmla="*/ 726142 w 1411942"/>
                <a:gd name="connsiteY1" fmla="*/ 2241 h 177053"/>
                <a:gd name="connsiteX2" fmla="*/ 1264024 w 1411942"/>
                <a:gd name="connsiteY2" fmla="*/ 123265 h 177053"/>
                <a:gd name="connsiteX3" fmla="*/ 1411942 w 1411942"/>
                <a:gd name="connsiteY3" fmla="*/ 177053 h 1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942" h="177053">
                  <a:moveTo>
                    <a:pt x="0" y="136712"/>
                  </a:moveTo>
                  <a:cubicBezTo>
                    <a:pt x="257735" y="70597"/>
                    <a:pt x="515471" y="4482"/>
                    <a:pt x="726142" y="2241"/>
                  </a:cubicBezTo>
                  <a:cubicBezTo>
                    <a:pt x="936813" y="0"/>
                    <a:pt x="1149724" y="94130"/>
                    <a:pt x="1264024" y="123265"/>
                  </a:cubicBezTo>
                  <a:cubicBezTo>
                    <a:pt x="1378324" y="152400"/>
                    <a:pt x="1395133" y="164726"/>
                    <a:pt x="1411942" y="177053"/>
                  </a:cubicBezTo>
                </a:path>
              </a:pathLst>
            </a:cu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10800000">
              <a:off x="6208058" y="3810000"/>
              <a:ext cx="1411942" cy="100853"/>
            </a:xfrm>
            <a:custGeom>
              <a:avLst/>
              <a:gdLst>
                <a:gd name="connsiteX0" fmla="*/ 0 w 1411942"/>
                <a:gd name="connsiteY0" fmla="*/ 136712 h 177053"/>
                <a:gd name="connsiteX1" fmla="*/ 726142 w 1411942"/>
                <a:gd name="connsiteY1" fmla="*/ 2241 h 177053"/>
                <a:gd name="connsiteX2" fmla="*/ 1264024 w 1411942"/>
                <a:gd name="connsiteY2" fmla="*/ 123265 h 177053"/>
                <a:gd name="connsiteX3" fmla="*/ 1411942 w 1411942"/>
                <a:gd name="connsiteY3" fmla="*/ 177053 h 1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942" h="177053">
                  <a:moveTo>
                    <a:pt x="0" y="136712"/>
                  </a:moveTo>
                  <a:cubicBezTo>
                    <a:pt x="257735" y="70597"/>
                    <a:pt x="515471" y="4482"/>
                    <a:pt x="726142" y="2241"/>
                  </a:cubicBezTo>
                  <a:cubicBezTo>
                    <a:pt x="936813" y="0"/>
                    <a:pt x="1149724" y="94130"/>
                    <a:pt x="1264024" y="123265"/>
                  </a:cubicBezTo>
                  <a:cubicBezTo>
                    <a:pt x="1378324" y="152400"/>
                    <a:pt x="1395133" y="164726"/>
                    <a:pt x="1411942" y="177053"/>
                  </a:cubicBezTo>
                </a:path>
              </a:pathLst>
            </a:cu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99016"/>
              </p:ext>
            </p:extLst>
          </p:nvPr>
        </p:nvGraphicFramePr>
        <p:xfrm>
          <a:off x="1846263" y="5846763"/>
          <a:ext cx="257175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5846763"/>
                        <a:ext cx="2571750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343400" y="4262718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6" imgW="152280" imgH="203040" progId="Equation.DSMT4">
                  <p:embed/>
                </p:oleObj>
              </mc:Choice>
              <mc:Fallback>
                <p:oleObj name="Equation" r:id="rId6" imgW="1522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2718"/>
                        <a:ext cx="381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56768"/>
              </p:ext>
            </p:extLst>
          </p:nvPr>
        </p:nvGraphicFramePr>
        <p:xfrm>
          <a:off x="4648200" y="5087938"/>
          <a:ext cx="6254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8" imgW="215640" imgH="215640" progId="Equation.DSMT4">
                  <p:embed/>
                </p:oleObj>
              </mc:Choice>
              <mc:Fallback>
                <p:oleObj name="Equation" r:id="rId8" imgW="21564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87938"/>
                        <a:ext cx="625475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797424" y="5800165"/>
            <a:ext cx="2667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Straight Wire Carrying Current in Constant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3611"/>
            <a:ext cx="8229600" cy="4625789"/>
          </a:xfrm>
        </p:spPr>
        <p:txBody>
          <a:bodyPr/>
          <a:lstStyle/>
          <a:p>
            <a:r>
              <a:rPr lang="en-US"/>
              <a:t>It is well established experimentally that</a:t>
            </a:r>
          </a:p>
          <a:p>
            <a:endParaRPr lang="en-US"/>
          </a:p>
          <a:p>
            <a:endParaRPr lang="en-US"/>
          </a:p>
          <a:p>
            <a:pPr>
              <a:buNone/>
            </a:pPr>
            <a:r>
              <a:rPr lang="en-US"/>
              <a:t>   is true for any angle between the wire and the constant field direction.  In particular, a wire </a:t>
            </a:r>
            <a:r>
              <a:rPr lang="en-US">
                <a:solidFill>
                  <a:srgbClr val="FFFF00"/>
                </a:solidFill>
              </a:rPr>
              <a:t>parallel</a:t>
            </a:r>
            <a:r>
              <a:rPr lang="en-US"/>
              <a:t> to the field will feel </a:t>
            </a:r>
            <a:r>
              <a:rPr lang="en-US">
                <a:solidFill>
                  <a:srgbClr val="FFFF00"/>
                </a:solidFill>
              </a:rPr>
              <a:t>zero</a:t>
            </a:r>
            <a:r>
              <a:rPr lang="en-US"/>
              <a:t> force. </a:t>
            </a:r>
          </a:p>
          <a:p>
            <a:r>
              <a:rPr lang="en-US"/>
              <a:t>This equation fixes the </a:t>
            </a:r>
            <a:r>
              <a:rPr lang="en-US">
                <a:solidFill>
                  <a:srgbClr val="FFFF00"/>
                </a:solidFill>
              </a:rPr>
              <a:t>unit of magnetic field</a:t>
            </a:r>
            <a:r>
              <a:rPr lang="en-US"/>
              <a:t>: for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/>
              <a:t> in Newtons,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amps,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/>
              <a:t> is in </a:t>
            </a:r>
            <a:r>
              <a:rPr lang="en-US" u="sng">
                <a:solidFill>
                  <a:srgbClr val="FFFF00"/>
                </a:solidFill>
              </a:rPr>
              <a:t>Teslas</a:t>
            </a:r>
            <a:r>
              <a:rPr lang="en-US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3823"/>
              </p:ext>
            </p:extLst>
          </p:nvPr>
        </p:nvGraphicFramePr>
        <p:xfrm>
          <a:off x="2954338" y="2732088"/>
          <a:ext cx="2857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2732088"/>
                        <a:ext cx="28575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3753" y="5356412"/>
            <a:ext cx="8153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</a:t>
            </a:r>
            <a:r>
              <a:rPr lang="en-US" i="1">
                <a:solidFill>
                  <a:srgbClr val="FFFF00"/>
                </a:solidFill>
              </a:rPr>
              <a:t>Any</a:t>
            </a:r>
            <a:r>
              <a:rPr lang="en-US">
                <a:solidFill>
                  <a:srgbClr val="FFFF00"/>
                </a:solidFill>
              </a:rPr>
              <a:t> Wire in a Constant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92624"/>
            <a:ext cx="6324600" cy="5105400"/>
          </a:xfrm>
        </p:spPr>
        <p:txBody>
          <a:bodyPr/>
          <a:lstStyle/>
          <a:p>
            <a:r>
              <a:rPr lang="en-US" dirty="0"/>
              <a:t>It is found experimentally that the </a:t>
            </a:r>
            <a:r>
              <a:rPr lang="en-US" dirty="0">
                <a:solidFill>
                  <a:srgbClr val="FFFF00"/>
                </a:solidFill>
              </a:rPr>
              <a:t>total magnetic force</a:t>
            </a:r>
            <a:r>
              <a:rPr lang="en-US" dirty="0"/>
              <a:t> on any wire carrying current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in a </a:t>
            </a:r>
            <a:r>
              <a:rPr lang="en-US" dirty="0">
                <a:solidFill>
                  <a:srgbClr val="FFFF00"/>
                </a:solidFill>
              </a:rPr>
              <a:t>constant</a:t>
            </a:r>
            <a:r>
              <a:rPr lang="en-US" dirty="0"/>
              <a:t> magnetic field    is the sum of terms                       from each small segment       of the wire.</a:t>
            </a:r>
          </a:p>
          <a:p>
            <a:r>
              <a:rPr lang="en-US" dirty="0"/>
              <a:t>For a </a:t>
            </a:r>
            <a:r>
              <a:rPr lang="en-US" i="1" dirty="0">
                <a:solidFill>
                  <a:srgbClr val="FFFF00"/>
                </a:solidFill>
              </a:rPr>
              <a:t>constant</a:t>
            </a:r>
            <a:r>
              <a:rPr lang="en-US" dirty="0">
                <a:solidFill>
                  <a:srgbClr val="FFFF00"/>
                </a:solidFill>
              </a:rPr>
              <a:t> magnetic field     </a:t>
            </a:r>
            <a:r>
              <a:rPr lang="en-US" dirty="0"/>
              <a:t>there is a </a:t>
            </a:r>
            <a:r>
              <a:rPr lang="en-US" dirty="0">
                <a:solidFill>
                  <a:srgbClr val="FFFF00"/>
                </a:solidFill>
              </a:rPr>
              <a:t>simple result </a:t>
            </a:r>
            <a:r>
              <a:rPr lang="en-US" dirty="0"/>
              <a:t>: the total </a:t>
            </a:r>
            <a:r>
              <a:rPr lang="en-US" dirty="0">
                <a:solidFill>
                  <a:srgbClr val="FFFF00"/>
                </a:solidFill>
              </a:rPr>
              <a:t>force</a:t>
            </a:r>
            <a:r>
              <a:rPr lang="en-US" dirty="0"/>
              <a:t> on any piece of wire going from a to b is the </a:t>
            </a:r>
            <a:r>
              <a:rPr lang="en-US" dirty="0">
                <a:solidFill>
                  <a:srgbClr val="FFFF00"/>
                </a:solidFill>
              </a:rPr>
              <a:t>same as on a straight wire </a:t>
            </a:r>
            <a:r>
              <a:rPr lang="en-US" dirty="0"/>
              <a:t>from a to b: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600200"/>
            <a:ext cx="2209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82963" y="2787650"/>
          <a:ext cx="17240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0" name="Equation" r:id="rId4" imgW="838080" imgH="215640" progId="Equation.DSMT4">
                  <p:embed/>
                </p:oleObj>
              </mc:Choice>
              <mc:Fallback>
                <p:oleObj name="Equation" r:id="rId4" imgW="83808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787650"/>
                        <a:ext cx="17240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63365" y="3169024"/>
          <a:ext cx="4855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6" imgW="203040" imgH="215640" progId="Equation.DSMT4">
                  <p:embed/>
                </p:oleObj>
              </mc:Choice>
              <mc:Fallback>
                <p:oleObj name="Equation" r:id="rId6" imgW="20304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365" y="3169024"/>
                        <a:ext cx="4855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7010400" y="1568841"/>
            <a:ext cx="1492624" cy="3231759"/>
            <a:chOff x="6875929" y="2057400"/>
            <a:chExt cx="1492624" cy="3231759"/>
          </a:xfrm>
        </p:grpSpPr>
        <p:grpSp>
          <p:nvGrpSpPr>
            <p:cNvPr id="22" name="Group 21"/>
            <p:cNvGrpSpPr/>
            <p:nvPr/>
          </p:nvGrpSpPr>
          <p:grpSpPr>
            <a:xfrm>
              <a:off x="7162800" y="2590800"/>
              <a:ext cx="1205753" cy="2321859"/>
              <a:chOff x="7162800" y="2590800"/>
              <a:chExt cx="1205753" cy="232185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7162800" y="2590800"/>
                <a:ext cx="4572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H="1">
                <a:off x="7628965" y="2689413"/>
                <a:ext cx="304800" cy="3048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16200000" flipH="1">
                <a:off x="7758953" y="3160059"/>
                <a:ext cx="3810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987553" y="3384177"/>
                <a:ext cx="381000" cy="2286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8088406" y="3832413"/>
                <a:ext cx="4572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0800000">
                <a:off x="7808259" y="4016189"/>
                <a:ext cx="4572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7581900" y="4229100"/>
                <a:ext cx="457200" cy="762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7429499" y="4569759"/>
                <a:ext cx="419100" cy="26670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 rot="16200000" flipH="1">
              <a:off x="6172200" y="3581400"/>
              <a:ext cx="22860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7705095" y="4572000"/>
            <a:ext cx="53879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72" name="Equation" r:id="rId8" imgW="253800" imgH="215640" progId="Equation.DSMT4">
                    <p:embed/>
                  </p:oleObj>
                </mc:Choice>
                <mc:Fallback>
                  <p:oleObj name="Equation" r:id="rId8" imgW="253800" imgH="2156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5095" y="4572000"/>
                          <a:ext cx="538793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7718612" y="2384612"/>
            <a:ext cx="547688" cy="46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73" name="Equation" r:id="rId10" imgW="253800" imgH="215640" progId="Equation.DSMT4">
                    <p:embed/>
                  </p:oleObj>
                </mc:Choice>
                <mc:Fallback>
                  <p:oleObj name="Equation" r:id="rId10" imgW="253800" imgH="2156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8612" y="2384612"/>
                          <a:ext cx="547688" cy="4647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7239000" y="2057400"/>
            <a:ext cx="531813" cy="476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74" name="Equation" r:id="rId12" imgW="241200" imgH="215640" progId="Equation.DSMT4">
                    <p:embed/>
                  </p:oleObj>
                </mc:Choice>
                <mc:Fallback>
                  <p:oleObj name="Equation" r:id="rId12" imgW="241200" imgH="215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2057400"/>
                          <a:ext cx="531813" cy="4761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875929" y="22860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7612" y="4827494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6922745" y="3505200"/>
            <a:ext cx="41486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75" name="Equation" r:id="rId14" imgW="177480" imgH="228600" progId="Equation.DSMT4">
                    <p:embed/>
                  </p:oleObj>
                </mc:Choice>
                <mc:Fallback>
                  <p:oleObj name="Equation" r:id="rId14" imgW="17748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2745" y="3505200"/>
                          <a:ext cx="414867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515036" y="5504330"/>
          <a:ext cx="378994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Equation" r:id="rId16" imgW="1600200" imgH="482400" progId="Equation.DSMT4">
                  <p:embed/>
                </p:oleObj>
              </mc:Choice>
              <mc:Fallback>
                <p:oleObj name="Equation" r:id="rId16" imgW="160020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036" y="5504330"/>
                        <a:ext cx="3789946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894294" y="2288989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294" y="2288989"/>
                        <a:ext cx="381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766983" y="3688977"/>
          <a:ext cx="342899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Equation" r:id="rId20" imgW="152280" imgH="203040" progId="Equation.DSMT4">
                  <p:embed/>
                </p:oleObj>
              </mc:Choice>
              <mc:Fallback>
                <p:oleObj name="Equation" r:id="rId20" imgW="1522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6983" y="3688977"/>
                        <a:ext cx="342899" cy="457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955153" y="5410200"/>
          <a:ext cx="512447" cy="823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9" name="Equation" r:id="rId22" imgW="291960" imgH="469800" progId="Equation.DSMT4">
                  <p:embed/>
                </p:oleObj>
              </mc:Choice>
              <mc:Fallback>
                <p:oleObj name="Equation" r:id="rId22" imgW="29196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153" y="5410200"/>
                        <a:ext cx="512447" cy="823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467600" y="5562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is just the sum of the little vectors!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62482" y="5356412"/>
            <a:ext cx="21336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946" y="2427648"/>
            <a:ext cx="7772400" cy="3348316"/>
          </a:xfrm>
        </p:spPr>
        <p:txBody>
          <a:bodyPr>
            <a:normAutofit/>
          </a:bodyPr>
          <a:lstStyle/>
          <a:p>
            <a:r>
              <a:rPr lang="en-US" dirty="0"/>
              <a:t>A bit more about RC circuits…</a:t>
            </a:r>
          </a:p>
          <a:p>
            <a:r>
              <a:rPr lang="en-US" dirty="0"/>
              <a:t>Magnets and compasses</a:t>
            </a:r>
          </a:p>
          <a:p>
            <a:r>
              <a:rPr lang="en-US" dirty="0"/>
              <a:t>Magnetic fields from electric currents</a:t>
            </a:r>
          </a:p>
          <a:p>
            <a:r>
              <a:rPr lang="en-US" dirty="0"/>
              <a:t>Force on an electric current in a magnetic field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Neon Tube Oscillator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953000" cy="5486400"/>
          </a:xfrm>
        </p:spPr>
        <p:txBody>
          <a:bodyPr>
            <a:normAutofit lnSpcReduction="10000"/>
          </a:bodyPr>
          <a:lstStyle/>
          <a:p>
            <a:r>
              <a:rPr lang="en-US"/>
              <a:t>Another old fashioned circuit, but a good illustration of capacitor charging. The power supply is 80 to 100V.</a:t>
            </a:r>
          </a:p>
          <a:p>
            <a:r>
              <a:rPr lang="en-US"/>
              <a:t>The neon tube is an insulator until the voltage across it reaches a </a:t>
            </a:r>
            <a:r>
              <a:rPr lang="en-US">
                <a:solidFill>
                  <a:srgbClr val="FFFF00"/>
                </a:solidFill>
              </a:rPr>
              <a:t>critical value</a:t>
            </a:r>
            <a:r>
              <a:rPr lang="en-US"/>
              <a:t>, below 80V, at which point the neon ionizes and becomes a good conductor, discharging the capacitor rapidly.</a:t>
            </a:r>
          </a:p>
          <a:p>
            <a:r>
              <a:rPr lang="en-US"/>
              <a:t>The cycle repeats: a flashing light!</a:t>
            </a:r>
          </a:p>
        </p:txBody>
      </p:sp>
      <p:pic>
        <p:nvPicPr>
          <p:cNvPr id="65538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3972" y="1568825"/>
            <a:ext cx="3794522" cy="25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4404359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first moments after the battery is connected, there is a big voltage drop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across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. As the capacitor charges and the current drops, the voltage across the neon tube builds up.  After the capacitor discharges through the neon, the recharge again gives voltage drop across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37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/>
              <a:t>Magnets 101</a:t>
            </a:r>
          </a:p>
        </p:txBody>
      </p:sp>
      <p:pic>
        <p:nvPicPr>
          <p:cNvPr id="3074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388" y="4675094"/>
            <a:ext cx="24804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322618"/>
            <a:ext cx="3429000" cy="23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8875" y="1752600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1524000"/>
            <a:ext cx="2657475" cy="129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3706" y="2895600"/>
            <a:ext cx="2655569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4971871"/>
            <a:ext cx="17526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The magnetic field of a bar magnet orients iron filings</a:t>
            </a:r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 flipV="1">
            <a:off x="4800600" y="5562600"/>
            <a:ext cx="609600" cy="94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Neodymium magnet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Which is the </a:t>
            </a:r>
            <a:r>
              <a:rPr lang="en-US">
                <a:solidFill>
                  <a:srgbClr val="FFFF00"/>
                </a:solidFill>
              </a:rPr>
              <a:t>most magnetic atom </a:t>
            </a:r>
            <a:r>
              <a:rPr lang="en-US"/>
              <a:t>in the Periodic Table?</a:t>
            </a:r>
          </a:p>
          <a:p>
            <a:pPr marL="514350" indent="-514350">
              <a:buAutoNum type="alphaUcPeriod"/>
            </a:pPr>
            <a:r>
              <a:rPr lang="en-US"/>
              <a:t>Iron</a:t>
            </a:r>
          </a:p>
          <a:p>
            <a:pPr marL="514350" indent="-514350">
              <a:buAutoNum type="alphaUcPeriod"/>
            </a:pPr>
            <a:r>
              <a:rPr lang="en-US"/>
              <a:t>Cobalt</a:t>
            </a:r>
          </a:p>
          <a:p>
            <a:pPr marL="514350" indent="-514350">
              <a:buAutoNum type="alphaUcPeriod"/>
            </a:pPr>
            <a:r>
              <a:rPr lang="en-US"/>
              <a:t>Nickel</a:t>
            </a:r>
          </a:p>
          <a:p>
            <a:pPr marL="514350" indent="-514350">
              <a:buAutoNum type="alphaUcPeriod"/>
            </a:pPr>
            <a:r>
              <a:rPr lang="en-US"/>
              <a:t>Neodymium</a:t>
            </a:r>
          </a:p>
          <a:p>
            <a:pPr marL="514350" indent="-514350">
              <a:buAutoNum type="alphaUcPeriod"/>
            </a:pPr>
            <a:r>
              <a:rPr lang="en-US"/>
              <a:t>Dysprosium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Answer:  Dysprosium!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But it’s pretty </a:t>
            </a:r>
            <a:r>
              <a:rPr lang="en-US">
                <a:solidFill>
                  <a:srgbClr val="FFFF00"/>
                </a:solidFill>
              </a:rPr>
              <a:t>rare</a:t>
            </a:r>
            <a:r>
              <a:rPr lang="en-US"/>
              <a:t>: only 100 tons a year produced, all in China…and the Chinese are cutting back exports.</a:t>
            </a:r>
          </a:p>
          <a:p>
            <a:r>
              <a:rPr lang="en-US"/>
              <a:t>Meanwhile (from Wikipedia) </a:t>
            </a:r>
          </a:p>
          <a:p>
            <a:r>
              <a:rPr lang="en-US">
                <a:hlinkClick r:id="rId3" tooltip="Neodymium"/>
              </a:rPr>
              <a:t>Neodymium</a:t>
            </a:r>
            <a:r>
              <a:rPr lang="en-US"/>
              <a:t>-iron-boron magnets can have up to 6% of the neodymium substituted with dysprosium</a:t>
            </a:r>
            <a:r>
              <a:rPr lang="en-US" baseline="30000">
                <a:hlinkClick r:id="rId4"/>
              </a:rPr>
              <a:t>[20]</a:t>
            </a:r>
            <a:r>
              <a:rPr lang="en-US"/>
              <a:t> to raise the </a:t>
            </a:r>
            <a:r>
              <a:rPr lang="en-US">
                <a:hlinkClick r:id="rId5" tooltip="Coercivity"/>
              </a:rPr>
              <a:t>coercivity</a:t>
            </a:r>
            <a:r>
              <a:rPr lang="en-US"/>
              <a:t> for demanding applications such as drive motors for hybrid electric vehicles. This substitution would require up to 100 grams of dysprosium per hybrid car produced. Based on </a:t>
            </a:r>
            <a:r>
              <a:rPr lang="en-US">
                <a:hlinkClick r:id="rId6" tooltip="Toyota"/>
              </a:rPr>
              <a:t>Toyota</a:t>
            </a:r>
            <a:r>
              <a:rPr lang="en-US"/>
              <a:t>'s projected 2 million units per year, the use of dysprosium in applications such as this would quickly exhaust the available supply of the metal.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Earth’s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3" y="1600200"/>
            <a:ext cx="4343400" cy="3724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    is approximately that of a bar magnet almost (but not quite) aligned with the axis of rotation. </a:t>
            </a:r>
          </a:p>
          <a:p>
            <a:r>
              <a:rPr lang="en-US" dirty="0">
                <a:solidFill>
                  <a:srgbClr val="FFFF00"/>
                </a:solidFill>
              </a:rPr>
              <a:t>The S pole is under the Arctic</a:t>
            </a:r>
            <a:r>
              <a:rPr lang="en-US" dirty="0"/>
              <a:t>—so a compass N pole points appropriately.</a:t>
            </a: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071" y="1752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4764" y="5257800"/>
            <a:ext cx="446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Earth’s surface, the magnetic field is approximately horizontal only near the equator.  The inclination to the horizontal is the </a:t>
            </a:r>
            <a:r>
              <a:rPr lang="en-US" dirty="0">
                <a:solidFill>
                  <a:srgbClr val="FFFF00"/>
                </a:solidFill>
              </a:rPr>
              <a:t>dip angle</a:t>
            </a:r>
            <a:r>
              <a:rPr lang="en-US" dirty="0"/>
              <a:t>: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90</a:t>
            </a:r>
            <a:r>
              <a:rPr lang="en-US" dirty="0">
                <a:sym typeface="Symbol"/>
              </a:rPr>
              <a:t> at the magnetic poles.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Where does the Earth’s magnetic field come from?</a:t>
            </a:r>
          </a:p>
          <a:p>
            <a:pPr marL="514350" indent="-514350">
              <a:buAutoNum type="alphaUcPeriod"/>
            </a:pPr>
            <a:r>
              <a:rPr lang="en-US"/>
              <a:t>The Earth has a core of iron, and it is a giant magnet.</a:t>
            </a:r>
          </a:p>
          <a:p>
            <a:pPr marL="514350" indent="-514350">
              <a:buAutoNum type="alphaUcPeriod"/>
            </a:pPr>
            <a:r>
              <a:rPr lang="en-US"/>
              <a:t>From electric currents circulating in the molten material in the Earth’s outer core</a:t>
            </a:r>
          </a:p>
          <a:p>
            <a:pPr marL="514350" indent="-514350">
              <a:buAutoNum type="alphaUcPeriod"/>
            </a:pPr>
            <a:r>
              <a:rPr lang="en-US"/>
              <a:t>From the radiation belts high in the Earth’s atmosphere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FFFF00"/>
                </a:solidFill>
              </a:rPr>
              <a:t>Where does the Earth’s magnetic field come from?</a:t>
            </a:r>
          </a:p>
          <a:p>
            <a:r>
              <a:rPr lang="en-US"/>
              <a:t>From electric currents circulating in the molten material in the Earth’s outer core, driven by a combination of convection and Corioli’s forces.</a:t>
            </a:r>
          </a:p>
          <a:p>
            <a:endParaRPr lang="en-US"/>
          </a:p>
          <a:p>
            <a:r>
              <a:rPr lang="en-US"/>
              <a:t>Although the core is iron, </a:t>
            </a:r>
            <a:r>
              <a:rPr lang="en-US">
                <a:solidFill>
                  <a:srgbClr val="FFFF00"/>
                </a:solidFill>
              </a:rPr>
              <a:t>iron becomes nonmagnetic above 1043K </a:t>
            </a:r>
            <a:r>
              <a:rPr lang="en-US"/>
              <a:t>(the Curie temperature).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28082</TotalTime>
  <Words>1028</Words>
  <Application>Microsoft Office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Calibri</vt:lpstr>
      <vt:lpstr>Arial</vt:lpstr>
      <vt:lpstr>Symbol</vt:lpstr>
      <vt:lpstr>Office Theme</vt:lpstr>
      <vt:lpstr>MathType 7.0 Equation</vt:lpstr>
      <vt:lpstr>Equation</vt:lpstr>
      <vt:lpstr>Magnetism I </vt:lpstr>
      <vt:lpstr>Today’s Topics</vt:lpstr>
      <vt:lpstr>Neon Tube Oscillator</vt:lpstr>
      <vt:lpstr>Magnets 101</vt:lpstr>
      <vt:lpstr>Clicker  Question</vt:lpstr>
      <vt:lpstr>Answer:  Dysprosium!</vt:lpstr>
      <vt:lpstr>Earth’s Magnetic Field</vt:lpstr>
      <vt:lpstr>Clicker Question</vt:lpstr>
      <vt:lpstr>Clicker Answer</vt:lpstr>
      <vt:lpstr>Magnetic Seabed Stripes</vt:lpstr>
      <vt:lpstr>Oersted’s Great Discovery</vt:lpstr>
      <vt:lpstr>Currents in Loops and Solenoids</vt:lpstr>
      <vt:lpstr>Force on Horseshoe Magnet from Current in Wire</vt:lpstr>
      <vt:lpstr>Force on Current in Wire from Horseshoe Magnet</vt:lpstr>
      <vt:lpstr>Force on Straight Wire Carrying Current in Constant Magnetic Field</vt:lpstr>
      <vt:lpstr>Force on Any Wire in a Constant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 I</dc:title>
  <dc:creator>Michael</dc:creator>
  <cp:lastModifiedBy>Fowler, Michael (mf1i)</cp:lastModifiedBy>
  <cp:revision>466</cp:revision>
  <dcterms:created xsi:type="dcterms:W3CDTF">2010-01-07T20:15:09Z</dcterms:created>
  <dcterms:modified xsi:type="dcterms:W3CDTF">2021-05-04T15:40:28Z</dcterms:modified>
</cp:coreProperties>
</file>