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322" r:id="rId3"/>
    <p:sldId id="441" r:id="rId4"/>
    <p:sldId id="442" r:id="rId5"/>
    <p:sldId id="453" r:id="rId6"/>
    <p:sldId id="418" r:id="rId7"/>
    <p:sldId id="421" r:id="rId8"/>
    <p:sldId id="422" r:id="rId9"/>
    <p:sldId id="423" r:id="rId10"/>
    <p:sldId id="424" r:id="rId11"/>
    <p:sldId id="425" r:id="rId12"/>
    <p:sldId id="455" r:id="rId13"/>
    <p:sldId id="456" r:id="rId14"/>
    <p:sldId id="427" r:id="rId15"/>
    <p:sldId id="428" r:id="rId16"/>
    <p:sldId id="457" r:id="rId17"/>
    <p:sldId id="449" r:id="rId18"/>
    <p:sldId id="459" r:id="rId19"/>
    <p:sldId id="458" r:id="rId20"/>
    <p:sldId id="460" r:id="rId21"/>
    <p:sldId id="461" r:id="rId22"/>
    <p:sldId id="462" r:id="rId23"/>
    <p:sldId id="450" r:id="rId24"/>
    <p:sldId id="451" r:id="rId25"/>
    <p:sldId id="452"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1455"/>
    <a:srgbClr val="F54717"/>
    <a:srgbClr val="FF99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864" autoAdjust="0"/>
  </p:normalViewPr>
  <p:slideViewPr>
    <p:cSldViewPr>
      <p:cViewPr varScale="1">
        <p:scale>
          <a:sx n="79" d="100"/>
          <a:sy n="79" d="100"/>
        </p:scale>
        <p:origin x="1570" y="82"/>
      </p:cViewPr>
      <p:guideLst>
        <p:guide orient="horz" pos="2160"/>
        <p:guide pos="2880"/>
      </p:guideLst>
    </p:cSldViewPr>
  </p:slideViewPr>
  <p:outlineViewPr>
    <p:cViewPr>
      <p:scale>
        <a:sx n="33" d="100"/>
        <a:sy n="33" d="100"/>
      </p:scale>
      <p:origin x="0" y="21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6EB2E-A415-401E-AA4B-3706C1EE3429}" type="datetimeFigureOut">
              <a:rPr lang="en-US" smtClean="0"/>
              <a:pPr/>
              <a:t>5/4/2021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07F1C-9909-430E-8214-CEE8063BB467}" type="slidenum">
              <a:rPr lang="en-US" smtClean="0"/>
              <a:pPr/>
              <a:t>‹#›</a:t>
            </a:fld>
            <a:endParaRPr lang="en-US"/>
          </a:p>
        </p:txBody>
      </p:sp>
    </p:spTree>
    <p:extLst>
      <p:ext uri="{BB962C8B-B14F-4D97-AF65-F5344CB8AC3E}">
        <p14:creationId xmlns:p14="http://schemas.microsoft.com/office/powerpoint/2010/main" val="30597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07F1C-9909-430E-8214-CEE8063BB4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17</a:t>
            </a:fld>
            <a:endParaRPr lang="en-US"/>
          </a:p>
        </p:txBody>
      </p:sp>
    </p:spTree>
    <p:extLst>
      <p:ext uri="{BB962C8B-B14F-4D97-AF65-F5344CB8AC3E}">
        <p14:creationId xmlns:p14="http://schemas.microsoft.com/office/powerpoint/2010/main" val="50576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18</a:t>
            </a:fld>
            <a:endParaRPr lang="en-US"/>
          </a:p>
        </p:txBody>
      </p:sp>
    </p:spTree>
    <p:extLst>
      <p:ext uri="{BB962C8B-B14F-4D97-AF65-F5344CB8AC3E}">
        <p14:creationId xmlns:p14="http://schemas.microsoft.com/office/powerpoint/2010/main" val="1365294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19</a:t>
            </a:fld>
            <a:endParaRPr lang="en-US"/>
          </a:p>
        </p:txBody>
      </p:sp>
    </p:spTree>
    <p:extLst>
      <p:ext uri="{BB962C8B-B14F-4D97-AF65-F5344CB8AC3E}">
        <p14:creationId xmlns:p14="http://schemas.microsoft.com/office/powerpoint/2010/main" val="50576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23</a:t>
            </a:fld>
            <a:endParaRPr lang="en-US"/>
          </a:p>
        </p:txBody>
      </p:sp>
    </p:spTree>
    <p:extLst>
      <p:ext uri="{BB962C8B-B14F-4D97-AF65-F5344CB8AC3E}">
        <p14:creationId xmlns:p14="http://schemas.microsoft.com/office/powerpoint/2010/main" val="571261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24</a:t>
            </a:fld>
            <a:endParaRPr lang="en-US"/>
          </a:p>
        </p:txBody>
      </p:sp>
    </p:spTree>
    <p:extLst>
      <p:ext uri="{BB962C8B-B14F-4D97-AF65-F5344CB8AC3E}">
        <p14:creationId xmlns:p14="http://schemas.microsoft.com/office/powerpoint/2010/main" val="3281324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25</a:t>
            </a:fld>
            <a:endParaRPr lang="en-US"/>
          </a:p>
        </p:txBody>
      </p:sp>
    </p:spTree>
    <p:extLst>
      <p:ext uri="{BB962C8B-B14F-4D97-AF65-F5344CB8AC3E}">
        <p14:creationId xmlns:p14="http://schemas.microsoft.com/office/powerpoint/2010/main" val="14884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4</a:t>
            </a:fld>
            <a:endParaRPr lang="en-US"/>
          </a:p>
        </p:txBody>
      </p:sp>
    </p:spTree>
    <p:extLst>
      <p:ext uri="{BB962C8B-B14F-4D97-AF65-F5344CB8AC3E}">
        <p14:creationId xmlns:p14="http://schemas.microsoft.com/office/powerpoint/2010/main" val="136529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1CC83-96C1-406F-A01E-66880A902F31}"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31CC83-96C1-406F-A01E-66880A902F31}"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31CC83-96C1-406F-A01E-66880A902F31}"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31CC83-96C1-406F-A01E-66880A902F31}"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1CC83-96C1-406F-A01E-66880A902F31}"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1CC83-96C1-406F-A01E-66880A902F31}"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28800-5D87-4F20-91D2-B29F9C7BCC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0.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10.png"/><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9.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 Id="rId9" Type="http://schemas.openxmlformats.org/officeDocument/2006/relationships/image" Target="../media/image1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demolab.phys.virginia.edu/demos/pictures/5g30-26a.jp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hyperlink" Target="http://demolab.phys.virginia.edu/demos/pictures/5g30-26b.jpg" TargetMode="Externa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GHtAwQXVs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youtube.com/watch?v=TeS_U9qFg7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u.nl/hfml/research/levitation/diamagnetic-levitation/"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Electromagnet_E-16_(PSF).p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Electromagne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hyperlink" Target="http://www.physics.umd.edu/~redish/Mone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araday's_law_of_inductio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001000" cy="1676400"/>
          </a:xfrm>
        </p:spPr>
        <p:txBody>
          <a:bodyPr>
            <a:normAutofit/>
          </a:bodyPr>
          <a:lstStyle/>
          <a:p>
            <a:r>
              <a:rPr lang="en-US" dirty="0"/>
              <a:t>Faraday’s Law of Induction I</a:t>
            </a:r>
          </a:p>
        </p:txBody>
      </p:sp>
      <p:sp>
        <p:nvSpPr>
          <p:cNvPr id="3" name="Subtitle 2"/>
          <p:cNvSpPr>
            <a:spLocks noGrp="1"/>
          </p:cNvSpPr>
          <p:nvPr>
            <p:ph type="subTitle" idx="1"/>
          </p:nvPr>
        </p:nvSpPr>
        <p:spPr>
          <a:xfrm>
            <a:off x="1295400" y="2514600"/>
            <a:ext cx="6400800" cy="3124200"/>
          </a:xfrm>
        </p:spPr>
        <p:txBody>
          <a:bodyPr>
            <a:normAutofit/>
          </a:bodyPr>
          <a:lstStyle/>
          <a:p>
            <a:endParaRPr lang="en-US" sz="2400" i="1" dirty="0"/>
          </a:p>
          <a:p>
            <a:r>
              <a:rPr lang="en-US" sz="2800" dirty="0"/>
              <a:t>Physics 2415 Lecture 19</a:t>
            </a:r>
          </a:p>
          <a:p>
            <a:endParaRPr lang="en-US" sz="2800" dirty="0"/>
          </a:p>
          <a:p>
            <a:r>
              <a:rPr lang="en-US" sz="2800" dirty="0"/>
              <a:t>Michael Fowler,  </a:t>
            </a:r>
            <a:r>
              <a:rPr lang="en-US" sz="2800" dirty="0" err="1"/>
              <a:t>UVa</a:t>
            </a:r>
            <a:endParaRPr lang="en-US" sz="2800" dirty="0"/>
          </a:p>
          <a:p>
            <a:endParaRPr lang="en-US" sz="2800" dirty="0"/>
          </a:p>
          <a:p>
            <a:endParaRPr lang="en-US" sz="2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Magnetic Flux through a Loop</a:t>
            </a:r>
          </a:p>
        </p:txBody>
      </p:sp>
      <p:sp>
        <p:nvSpPr>
          <p:cNvPr id="3" name="Content Placeholder 2"/>
          <p:cNvSpPr>
            <a:spLocks noGrp="1"/>
          </p:cNvSpPr>
          <p:nvPr>
            <p:ph sz="half" idx="1"/>
          </p:nvPr>
        </p:nvSpPr>
        <p:spPr>
          <a:xfrm>
            <a:off x="228600" y="1524000"/>
            <a:ext cx="4953000" cy="5334000"/>
          </a:xfrm>
        </p:spPr>
        <p:txBody>
          <a:bodyPr/>
          <a:lstStyle/>
          <a:p>
            <a:r>
              <a:rPr lang="en-US" sz="2600"/>
              <a:t>Recall Gauss’ theorem related flux of electric field through an area enclosing a volume to the charge inside.</a:t>
            </a:r>
          </a:p>
          <a:p>
            <a:r>
              <a:rPr lang="en-US" sz="2600"/>
              <a:t>Faraday introduced the concept of </a:t>
            </a:r>
            <a:r>
              <a:rPr lang="en-US" sz="2600">
                <a:solidFill>
                  <a:srgbClr val="FFFF00"/>
                </a:solidFill>
              </a:rPr>
              <a:t>magnetic flux through a loop</a:t>
            </a:r>
            <a:r>
              <a:rPr lang="en-US" sz="2600"/>
              <a:t>: the loop is “roofed” with a surface having the loop as boundary, the magnetic flux through the loop is</a:t>
            </a:r>
          </a:p>
          <a:p>
            <a:pPr>
              <a:buNone/>
            </a:pPr>
            <a:endParaRPr lang="en-US"/>
          </a:p>
        </p:txBody>
      </p:sp>
      <p:sp>
        <p:nvSpPr>
          <p:cNvPr id="4" name="Content Placeholder 3"/>
          <p:cNvSpPr>
            <a:spLocks noGrp="1"/>
          </p:cNvSpPr>
          <p:nvPr>
            <p:ph sz="half" idx="2"/>
          </p:nvPr>
        </p:nvSpPr>
        <p:spPr>
          <a:xfrm>
            <a:off x="5334000" y="1752600"/>
            <a:ext cx="3810000" cy="4876800"/>
          </a:xfrm>
        </p:spPr>
        <p:txBody>
          <a:bodyPr/>
          <a:lstStyle/>
          <a:p>
            <a:r>
              <a:rPr lang="en-US">
                <a:solidFill>
                  <a:schemeClr val="bg2">
                    <a:lumMod val="50000"/>
                  </a:schemeClr>
                </a:solidFill>
              </a:rPr>
              <a:t>.</a:t>
            </a:r>
          </a:p>
        </p:txBody>
      </p:sp>
      <p:pic>
        <p:nvPicPr>
          <p:cNvPr id="5" name="Picture 4" descr="File:Surface integral illustration.png"/>
          <p:cNvPicPr/>
          <p:nvPr/>
        </p:nvPicPr>
        <p:blipFill>
          <a:blip r:embed="rId4" cstate="print"/>
          <a:srcRect/>
          <a:stretch>
            <a:fillRect/>
          </a:stretch>
        </p:blipFill>
        <p:spPr bwMode="auto">
          <a:xfrm>
            <a:off x="5444836" y="3657600"/>
            <a:ext cx="3241964" cy="2228850"/>
          </a:xfrm>
          <a:prstGeom prst="rect">
            <a:avLst/>
          </a:prstGeom>
          <a:noFill/>
          <a:ln w="9525">
            <a:noFill/>
            <a:miter lim="800000"/>
            <a:headEnd/>
            <a:tailEnd/>
          </a:ln>
        </p:spPr>
      </p:pic>
      <p:graphicFrame>
        <p:nvGraphicFramePr>
          <p:cNvPr id="15" name="Object 14"/>
          <p:cNvGraphicFramePr>
            <a:graphicFrameLocks noChangeAspect="1"/>
          </p:cNvGraphicFramePr>
          <p:nvPr/>
        </p:nvGraphicFramePr>
        <p:xfrm>
          <a:off x="1783773" y="5800165"/>
          <a:ext cx="2026227" cy="685800"/>
        </p:xfrm>
        <a:graphic>
          <a:graphicData uri="http://schemas.openxmlformats.org/presentationml/2006/ole">
            <mc:AlternateContent xmlns:mc="http://schemas.openxmlformats.org/markup-compatibility/2006">
              <mc:Choice xmlns:v="urn:schemas-microsoft-com:vml" Requires="v">
                <p:oleObj spid="_x0000_s64562" name="Equation" r:id="rId5" imgW="825480" imgH="279360" progId="Equation.DSMT4">
                  <p:embed/>
                </p:oleObj>
              </mc:Choice>
              <mc:Fallback>
                <p:oleObj name="Equation" r:id="rId5" imgW="82548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3773" y="5800165"/>
                        <a:ext cx="202622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a:xfrm>
            <a:off x="1564341" y="5723965"/>
            <a:ext cx="24384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033247" y="1752600"/>
            <a:ext cx="1912848" cy="1414803"/>
            <a:chOff x="6530788" y="1676400"/>
            <a:chExt cx="1912848" cy="1414803"/>
          </a:xfrm>
        </p:grpSpPr>
        <p:grpSp>
          <p:nvGrpSpPr>
            <p:cNvPr id="17" name="Group 16"/>
            <p:cNvGrpSpPr/>
            <p:nvPr/>
          </p:nvGrpSpPr>
          <p:grpSpPr>
            <a:xfrm>
              <a:off x="6781800" y="1828800"/>
              <a:ext cx="1661836" cy="1262403"/>
              <a:chOff x="6553200" y="1829594"/>
              <a:chExt cx="1661836" cy="1262403"/>
            </a:xfrm>
          </p:grpSpPr>
          <p:sp>
            <p:nvSpPr>
              <p:cNvPr id="7" name="Parallelogram 6"/>
              <p:cNvSpPr/>
              <p:nvPr/>
            </p:nvSpPr>
            <p:spPr>
              <a:xfrm rot="2081210">
                <a:off x="6844260" y="2177597"/>
                <a:ext cx="1370776" cy="914400"/>
              </a:xfrm>
              <a:prstGeom prst="parallelogram">
                <a:avLst>
                  <a:gd name="adj" fmla="val 60294"/>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7162800" y="2209800"/>
                <a:ext cx="76200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6858000" y="1905000"/>
                <a:ext cx="685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6553200" y="2057400"/>
                <a:ext cx="685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7239000" y="1905000"/>
                <a:ext cx="685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996953" y="2196353"/>
                <a:ext cx="685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8" name="Object 17"/>
            <p:cNvGraphicFramePr>
              <a:graphicFrameLocks noChangeAspect="1"/>
            </p:cNvGraphicFramePr>
            <p:nvPr/>
          </p:nvGraphicFramePr>
          <p:xfrm>
            <a:off x="7848600" y="1676400"/>
            <a:ext cx="533400" cy="533400"/>
          </p:xfrm>
          <a:graphic>
            <a:graphicData uri="http://schemas.openxmlformats.org/presentationml/2006/ole">
              <mc:AlternateContent xmlns:mc="http://schemas.openxmlformats.org/markup-compatibility/2006">
                <mc:Choice xmlns:v="urn:schemas-microsoft-com:vml" Requires="v">
                  <p:oleObj spid="_x0000_s64563" name="Equation" r:id="rId7" imgW="215640" imgH="215640" progId="Equation.DSMT4">
                    <p:embed/>
                  </p:oleObj>
                </mc:Choice>
                <mc:Fallback>
                  <p:oleObj name="Equation" r:id="rId7" imgW="215640" imgH="2156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1676400"/>
                          <a:ext cx="533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6530788" y="2159000"/>
            <a:ext cx="381000" cy="508000"/>
          </p:xfrm>
          <a:graphic>
            <a:graphicData uri="http://schemas.openxmlformats.org/presentationml/2006/ole">
              <mc:AlternateContent xmlns:mc="http://schemas.openxmlformats.org/markup-compatibility/2006">
                <mc:Choice xmlns:v="urn:schemas-microsoft-com:vml" Requires="v">
                  <p:oleObj spid="_x0000_s64564" name="Equation" r:id="rId9" imgW="152280" imgH="203040" progId="Equation.DSMT4">
                    <p:embed/>
                  </p:oleObj>
                </mc:Choice>
                <mc:Fallback>
                  <p:oleObj name="Equation" r:id="rId9" imgW="15228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0788" y="2159000"/>
                          <a:ext cx="3810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 name="TextBox 20"/>
          <p:cNvSpPr txBox="1"/>
          <p:nvPr/>
        </p:nvSpPr>
        <p:spPr>
          <a:xfrm>
            <a:off x="4953000" y="6096000"/>
            <a:ext cx="3886200" cy="646331"/>
          </a:xfrm>
          <a:prstGeom prst="rect">
            <a:avLst/>
          </a:prstGeom>
          <a:noFill/>
          <a:ln w="28575">
            <a:solidFill>
              <a:srgbClr val="FF0000"/>
            </a:solidFill>
          </a:ln>
        </p:spPr>
        <p:txBody>
          <a:bodyPr wrap="square" rtlCol="0">
            <a:spAutoFit/>
          </a:bodyPr>
          <a:lstStyle/>
          <a:p>
            <a:r>
              <a:rPr lang="en-US"/>
              <a:t>The integral is over the surface, adding contributions from </a:t>
            </a:r>
            <a:r>
              <a:rPr lang="en-US">
                <a:solidFill>
                  <a:srgbClr val="F81455"/>
                </a:solidFill>
              </a:rPr>
              <a:t>tiny squares</a:t>
            </a:r>
            <a:r>
              <a:rPr lang="en-US"/>
              <a:t>.</a:t>
            </a:r>
          </a:p>
        </p:txBody>
      </p:sp>
      <p:cxnSp>
        <p:nvCxnSpPr>
          <p:cNvPr id="23" name="Straight Arrow Connector 22"/>
          <p:cNvCxnSpPr>
            <a:stCxn id="21" idx="1"/>
          </p:cNvCxnSpPr>
          <p:nvPr/>
        </p:nvCxnSpPr>
        <p:spPr>
          <a:xfrm rot="10800000">
            <a:off x="4267200" y="6248400"/>
            <a:ext cx="685800" cy="1707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Faraday’s Law of Induction</a:t>
            </a:r>
          </a:p>
        </p:txBody>
      </p:sp>
      <p:sp>
        <p:nvSpPr>
          <p:cNvPr id="3" name="Content Placeholder 2"/>
          <p:cNvSpPr>
            <a:spLocks noGrp="1"/>
          </p:cNvSpPr>
          <p:nvPr>
            <p:ph sz="half" idx="1"/>
          </p:nvPr>
        </p:nvSpPr>
        <p:spPr>
          <a:xfrm>
            <a:off x="457200" y="1600200"/>
            <a:ext cx="4038600" cy="5105400"/>
          </a:xfrm>
        </p:spPr>
        <p:txBody>
          <a:bodyPr/>
          <a:lstStyle/>
          <a:p>
            <a:r>
              <a:rPr lang="en-US"/>
              <a:t>Faraday’s law of induction states that when the magnetic </a:t>
            </a:r>
            <a:r>
              <a:rPr lang="en-US">
                <a:solidFill>
                  <a:srgbClr val="FFFF00"/>
                </a:solidFill>
              </a:rPr>
              <a:t>flux</a:t>
            </a:r>
            <a:r>
              <a:rPr lang="en-US"/>
              <a:t> through a loop is </a:t>
            </a:r>
            <a:r>
              <a:rPr lang="en-US">
                <a:solidFill>
                  <a:srgbClr val="FFFF00"/>
                </a:solidFill>
              </a:rPr>
              <a:t>changing</a:t>
            </a:r>
            <a:r>
              <a:rPr lang="en-US"/>
              <a:t>, there is an </a:t>
            </a:r>
            <a:r>
              <a:rPr lang="en-US">
                <a:solidFill>
                  <a:srgbClr val="FFFF00"/>
                </a:solidFill>
              </a:rPr>
              <a:t>induced emf </a:t>
            </a:r>
            <a:r>
              <a:rPr lang="en-US"/>
              <a:t>in the loop given by:</a:t>
            </a:r>
          </a:p>
          <a:p>
            <a:pPr>
              <a:buNone/>
            </a:pPr>
            <a:endParaRPr lang="en-US"/>
          </a:p>
          <a:p>
            <a:endParaRPr lang="en-US"/>
          </a:p>
          <a:p>
            <a:r>
              <a:rPr lang="en-US"/>
              <a:t>You get the sign of the emf from Lenz’s law… </a:t>
            </a:r>
          </a:p>
        </p:txBody>
      </p:sp>
      <p:sp>
        <p:nvSpPr>
          <p:cNvPr id="4" name="Content Placeholder 3"/>
          <p:cNvSpPr>
            <a:spLocks noGrp="1"/>
          </p:cNvSpPr>
          <p:nvPr>
            <p:ph sz="half" idx="2"/>
          </p:nvPr>
        </p:nvSpPr>
        <p:spPr>
          <a:xfrm>
            <a:off x="5410200" y="1600200"/>
            <a:ext cx="3657600" cy="4525963"/>
          </a:xfrm>
        </p:spPr>
        <p:txBody>
          <a:bodyPr/>
          <a:lstStyle/>
          <a:p>
            <a:r>
              <a:rPr lang="en-US">
                <a:solidFill>
                  <a:schemeClr val="bg2">
                    <a:lumMod val="50000"/>
                  </a:schemeClr>
                </a:solidFill>
              </a:rPr>
              <a:t>.</a:t>
            </a:r>
          </a:p>
        </p:txBody>
      </p:sp>
      <p:grpSp>
        <p:nvGrpSpPr>
          <p:cNvPr id="46" name="Group 45"/>
          <p:cNvGrpSpPr/>
          <p:nvPr/>
        </p:nvGrpSpPr>
        <p:grpSpPr>
          <a:xfrm>
            <a:off x="5572134" y="2767015"/>
            <a:ext cx="3163972" cy="2962316"/>
            <a:chOff x="5572134" y="2767015"/>
            <a:chExt cx="3163972" cy="2962316"/>
          </a:xfrm>
        </p:grpSpPr>
        <p:grpSp>
          <p:nvGrpSpPr>
            <p:cNvPr id="17" name="Group 16"/>
            <p:cNvGrpSpPr/>
            <p:nvPr/>
          </p:nvGrpSpPr>
          <p:grpSpPr>
            <a:xfrm>
              <a:off x="6353178" y="4133812"/>
              <a:ext cx="386324" cy="1595519"/>
              <a:chOff x="6471676" y="4386251"/>
              <a:chExt cx="386324" cy="1595519"/>
            </a:xfrm>
          </p:grpSpPr>
          <p:sp>
            <p:nvSpPr>
              <p:cNvPr id="13" name="Rectangle 12"/>
              <p:cNvSpPr/>
              <p:nvPr/>
            </p:nvSpPr>
            <p:spPr>
              <a:xfrm>
                <a:off x="6477000" y="4419600"/>
                <a:ext cx="381000" cy="76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1676" y="5177118"/>
                <a:ext cx="381000" cy="7620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96052" y="4386251"/>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N</a:t>
                </a:r>
              </a:p>
            </p:txBody>
          </p:sp>
          <p:sp>
            <p:nvSpPr>
              <p:cNvPr id="16" name="TextBox 15"/>
              <p:cNvSpPr txBox="1"/>
              <p:nvPr/>
            </p:nvSpPr>
            <p:spPr>
              <a:xfrm>
                <a:off x="6510325" y="5581660"/>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S</a:t>
                </a:r>
              </a:p>
            </p:txBody>
          </p:sp>
        </p:grpSp>
        <p:grpSp>
          <p:nvGrpSpPr>
            <p:cNvPr id="45" name="Group 44"/>
            <p:cNvGrpSpPr/>
            <p:nvPr/>
          </p:nvGrpSpPr>
          <p:grpSpPr>
            <a:xfrm>
              <a:off x="5572134" y="2767015"/>
              <a:ext cx="3163972" cy="1390651"/>
              <a:chOff x="5572134" y="2767015"/>
              <a:chExt cx="3163972" cy="1390651"/>
            </a:xfrm>
          </p:grpSpPr>
          <p:grpSp>
            <p:nvGrpSpPr>
              <p:cNvPr id="12" name="Group 11"/>
              <p:cNvGrpSpPr/>
              <p:nvPr/>
            </p:nvGrpSpPr>
            <p:grpSpPr>
              <a:xfrm>
                <a:off x="5572134" y="3128963"/>
                <a:ext cx="3163972" cy="609600"/>
                <a:chOff x="5572134" y="3128963"/>
                <a:chExt cx="3163972" cy="609600"/>
              </a:xfrm>
            </p:grpSpPr>
            <p:grpSp>
              <p:nvGrpSpPr>
                <p:cNvPr id="8" name="Group 7"/>
                <p:cNvGrpSpPr/>
                <p:nvPr/>
              </p:nvGrpSpPr>
              <p:grpSpPr>
                <a:xfrm>
                  <a:off x="5572134" y="3128963"/>
                  <a:ext cx="2774009" cy="609600"/>
                  <a:chOff x="6002438" y="3128963"/>
                  <a:chExt cx="2774009" cy="609600"/>
                </a:xfrm>
              </p:grpSpPr>
              <p:sp>
                <p:nvSpPr>
                  <p:cNvPr id="25" name="Oval 24"/>
                  <p:cNvSpPr/>
                  <p:nvPr/>
                </p:nvSpPr>
                <p:spPr>
                  <a:xfrm>
                    <a:off x="6002438" y="3128963"/>
                    <a:ext cx="1981200" cy="609600"/>
                  </a:xfrm>
                  <a:prstGeom prst="ellipse">
                    <a:avLst/>
                  </a:prstGeom>
                  <a:noFill/>
                  <a:ln w="38100">
                    <a:solidFill>
                      <a:srgbClr val="F54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62047" y="3276600"/>
                    <a:ext cx="914400" cy="304800"/>
                  </a:xfrm>
                  <a:prstGeom prst="rect">
                    <a:avLst/>
                  </a:prstGeom>
                  <a:solidFill>
                    <a:schemeClr val="bg2">
                      <a:lumMod val="50000"/>
                    </a:schemeClr>
                  </a:solidFill>
                  <a:ln w="38100">
                    <a:solidFill>
                      <a:srgbClr val="F54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02639" y="3297888"/>
                    <a:ext cx="228598" cy="264459"/>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8278906" y="3200400"/>
                  <a:ext cx="457200" cy="45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6240000" flipH="1" flipV="1">
                  <a:off x="8364070" y="3428206"/>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674378" y="2767015"/>
                <a:ext cx="1750355" cy="1390651"/>
                <a:chOff x="5674378" y="2767015"/>
                <a:chExt cx="1750355" cy="1390651"/>
              </a:xfrm>
            </p:grpSpPr>
            <p:cxnSp>
              <p:nvCxnSpPr>
                <p:cNvPr id="27" name="Straight Connector 26"/>
                <p:cNvCxnSpPr/>
                <p:nvPr/>
              </p:nvCxnSpPr>
              <p:spPr>
                <a:xfrm rot="5400000" flipH="1" flipV="1">
                  <a:off x="5855797" y="3450698"/>
                  <a:ext cx="1390612" cy="232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6648450" y="2776538"/>
                  <a:ext cx="309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flipH="1">
                  <a:off x="6134104" y="2771778"/>
                  <a:ext cx="309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flipH="1">
                  <a:off x="5674378" y="2767015"/>
                  <a:ext cx="690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734170" y="2781304"/>
                  <a:ext cx="690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6" name="Straight Connector 35"/>
              <p:cNvCxnSpPr/>
              <p:nvPr/>
            </p:nvCxnSpPr>
            <p:spPr>
              <a:xfrm>
                <a:off x="6529393" y="3738555"/>
                <a:ext cx="1524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240000">
                <a:off x="6705600" y="3733800"/>
                <a:ext cx="1524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20000">
                <a:off x="6310311" y="3733792"/>
                <a:ext cx="1524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6442869" y="2932906"/>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6660000" flipH="1" flipV="1">
                <a:off x="6777835" y="2932906"/>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7800000" flipH="1" flipV="1">
                <a:off x="7149309" y="2956721"/>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3800000" flipV="1">
                <a:off x="5749448" y="2984142"/>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4940000" flipV="1">
                <a:off x="6085306" y="2925599"/>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cxnSp>
        <p:nvCxnSpPr>
          <p:cNvPr id="49" name="Straight Arrow Connector 48"/>
          <p:cNvCxnSpPr/>
          <p:nvPr/>
        </p:nvCxnSpPr>
        <p:spPr>
          <a:xfrm rot="5400000" flipH="1" flipV="1">
            <a:off x="6972300" y="4762500"/>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467600" y="4495800"/>
            <a:ext cx="1371600" cy="646331"/>
          </a:xfrm>
          <a:prstGeom prst="rect">
            <a:avLst/>
          </a:prstGeom>
          <a:noFill/>
        </p:spPr>
        <p:txBody>
          <a:bodyPr wrap="square" rtlCol="0">
            <a:spAutoFit/>
          </a:bodyPr>
          <a:lstStyle/>
          <a:p>
            <a:r>
              <a:rPr lang="en-US"/>
              <a:t>Magnet moving up</a:t>
            </a:r>
          </a:p>
        </p:txBody>
      </p:sp>
      <p:cxnSp>
        <p:nvCxnSpPr>
          <p:cNvPr id="52" name="Straight Arrow Connector 51"/>
          <p:cNvCxnSpPr/>
          <p:nvPr/>
        </p:nvCxnSpPr>
        <p:spPr>
          <a:xfrm rot="10800000">
            <a:off x="5732930" y="3612777"/>
            <a:ext cx="304800" cy="76200"/>
          </a:xfrm>
          <a:prstGeom prst="straightConnector1">
            <a:avLst/>
          </a:prstGeom>
          <a:ln w="38100">
            <a:solidFill>
              <a:srgbClr val="F54717"/>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46376" y="3738283"/>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graphicFrame>
        <p:nvGraphicFramePr>
          <p:cNvPr id="54" name="Object 53"/>
          <p:cNvGraphicFramePr>
            <a:graphicFrameLocks noChangeAspect="1"/>
          </p:cNvGraphicFramePr>
          <p:nvPr/>
        </p:nvGraphicFramePr>
        <p:xfrm>
          <a:off x="1752600" y="4689288"/>
          <a:ext cx="1674352" cy="850900"/>
        </p:xfrm>
        <a:graphic>
          <a:graphicData uri="http://schemas.openxmlformats.org/presentationml/2006/ole">
            <mc:AlternateContent xmlns:mc="http://schemas.openxmlformats.org/markup-compatibility/2006">
              <mc:Choice xmlns:v="urn:schemas-microsoft-com:vml" Requires="v">
                <p:oleObj spid="_x0000_s65554" name="Equation" r:id="rId4" imgW="774360" imgH="393480" progId="Equation.DSMT4">
                  <p:embed/>
                </p:oleObj>
              </mc:Choice>
              <mc:Fallback>
                <p:oleObj name="Equation" r:id="rId4" imgW="774360" imgH="393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689288"/>
                        <a:ext cx="1674352"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Rectangle 54"/>
          <p:cNvSpPr/>
          <p:nvPr/>
        </p:nvSpPr>
        <p:spPr>
          <a:xfrm>
            <a:off x="1497106" y="4670612"/>
            <a:ext cx="22098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solidFill>
                  <a:srgbClr val="FFFF00"/>
                </a:solidFill>
              </a:rPr>
              <a:t>Lenz’s Law</a:t>
            </a:r>
          </a:p>
        </p:txBody>
      </p:sp>
      <p:sp>
        <p:nvSpPr>
          <p:cNvPr id="3" name="Content Placeholder 2"/>
          <p:cNvSpPr>
            <a:spLocks noGrp="1"/>
          </p:cNvSpPr>
          <p:nvPr>
            <p:ph sz="half" idx="1"/>
          </p:nvPr>
        </p:nvSpPr>
        <p:spPr>
          <a:xfrm>
            <a:off x="228600" y="1600200"/>
            <a:ext cx="4724400" cy="5105400"/>
          </a:xfrm>
        </p:spPr>
        <p:txBody>
          <a:bodyPr>
            <a:normAutofit/>
          </a:bodyPr>
          <a:lstStyle/>
          <a:p>
            <a:r>
              <a:rPr lang="en-US"/>
              <a:t>The direction of the induced emf generated by a changing magnetic flux is </a:t>
            </a:r>
            <a:r>
              <a:rPr lang="en-US">
                <a:solidFill>
                  <a:srgbClr val="FFFF00"/>
                </a:solidFill>
              </a:rPr>
              <a:t>always such as to oppose the motion</a:t>
            </a:r>
            <a:r>
              <a:rPr lang="en-US"/>
              <a:t>.</a:t>
            </a:r>
          </a:p>
          <a:p>
            <a:r>
              <a:rPr lang="en-US" u="sng"/>
              <a:t>Example</a:t>
            </a:r>
            <a:r>
              <a:rPr lang="en-US"/>
              <a:t>: as the </a:t>
            </a:r>
            <a:r>
              <a:rPr lang="en-US">
                <a:latin typeface="Times New Roman" pitchFamily="18" charset="0"/>
                <a:cs typeface="Times New Roman" pitchFamily="18" charset="0"/>
              </a:rPr>
              <a:t>N</a:t>
            </a:r>
            <a:r>
              <a:rPr lang="en-US"/>
              <a:t> pole moves up towards the loop, the current induced generates an </a:t>
            </a:r>
            <a:r>
              <a:rPr lang="en-US">
                <a:latin typeface="Times New Roman" pitchFamily="18" charset="0"/>
                <a:cs typeface="Times New Roman" pitchFamily="18" charset="0"/>
              </a:rPr>
              <a:t>N</a:t>
            </a:r>
            <a:r>
              <a:rPr lang="en-US"/>
              <a:t> pole underneath to </a:t>
            </a:r>
            <a:r>
              <a:rPr lang="en-US">
                <a:solidFill>
                  <a:srgbClr val="FFFF00"/>
                </a:solidFill>
              </a:rPr>
              <a:t>repel and slow down</a:t>
            </a:r>
            <a:r>
              <a:rPr lang="en-US"/>
              <a:t> the approaching magnet.</a:t>
            </a:r>
          </a:p>
        </p:txBody>
      </p:sp>
      <p:sp>
        <p:nvSpPr>
          <p:cNvPr id="4" name="Content Placeholder 3"/>
          <p:cNvSpPr>
            <a:spLocks noGrp="1"/>
          </p:cNvSpPr>
          <p:nvPr>
            <p:ph sz="half" idx="2"/>
          </p:nvPr>
        </p:nvSpPr>
        <p:spPr>
          <a:xfrm>
            <a:off x="5486400" y="1600200"/>
            <a:ext cx="3657600" cy="4525963"/>
          </a:xfrm>
        </p:spPr>
        <p:txBody>
          <a:bodyPr>
            <a:normAutofit/>
          </a:bodyPr>
          <a:lstStyle/>
          <a:p>
            <a:r>
              <a:rPr lang="en-US">
                <a:solidFill>
                  <a:schemeClr val="bg2">
                    <a:lumMod val="50000"/>
                  </a:schemeClr>
                </a:solidFill>
              </a:rPr>
              <a:t>.</a:t>
            </a:r>
          </a:p>
        </p:txBody>
      </p:sp>
      <p:grpSp>
        <p:nvGrpSpPr>
          <p:cNvPr id="5" name="Group 45"/>
          <p:cNvGrpSpPr/>
          <p:nvPr/>
        </p:nvGrpSpPr>
        <p:grpSpPr>
          <a:xfrm>
            <a:off x="5572134" y="2767015"/>
            <a:ext cx="3163972" cy="2962316"/>
            <a:chOff x="5572134" y="2767015"/>
            <a:chExt cx="3163972" cy="2962316"/>
          </a:xfrm>
        </p:grpSpPr>
        <p:grpSp>
          <p:nvGrpSpPr>
            <p:cNvPr id="8" name="Group 16"/>
            <p:cNvGrpSpPr/>
            <p:nvPr/>
          </p:nvGrpSpPr>
          <p:grpSpPr>
            <a:xfrm>
              <a:off x="6353178" y="4133812"/>
              <a:ext cx="386324" cy="1595519"/>
              <a:chOff x="6471676" y="4386251"/>
              <a:chExt cx="386324" cy="1595519"/>
            </a:xfrm>
          </p:grpSpPr>
          <p:sp>
            <p:nvSpPr>
              <p:cNvPr id="13" name="Rectangle 12"/>
              <p:cNvSpPr/>
              <p:nvPr/>
            </p:nvSpPr>
            <p:spPr>
              <a:xfrm>
                <a:off x="6477000" y="4419600"/>
                <a:ext cx="381000" cy="76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471676" y="5177118"/>
                <a:ext cx="381000" cy="7620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496052" y="4386251"/>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N</a:t>
                </a:r>
              </a:p>
            </p:txBody>
          </p:sp>
          <p:sp>
            <p:nvSpPr>
              <p:cNvPr id="16" name="TextBox 15"/>
              <p:cNvSpPr txBox="1"/>
              <p:nvPr/>
            </p:nvSpPr>
            <p:spPr>
              <a:xfrm>
                <a:off x="6510325" y="5581660"/>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S</a:t>
                </a:r>
              </a:p>
            </p:txBody>
          </p:sp>
        </p:grpSp>
        <p:grpSp>
          <p:nvGrpSpPr>
            <p:cNvPr id="10" name="Group 44"/>
            <p:cNvGrpSpPr/>
            <p:nvPr/>
          </p:nvGrpSpPr>
          <p:grpSpPr>
            <a:xfrm>
              <a:off x="5572134" y="2767015"/>
              <a:ext cx="3163972" cy="1390651"/>
              <a:chOff x="5572134" y="2767015"/>
              <a:chExt cx="3163972" cy="1390651"/>
            </a:xfrm>
          </p:grpSpPr>
          <p:grpSp>
            <p:nvGrpSpPr>
              <p:cNvPr id="12" name="Group 11"/>
              <p:cNvGrpSpPr/>
              <p:nvPr/>
            </p:nvGrpSpPr>
            <p:grpSpPr>
              <a:xfrm>
                <a:off x="5572134" y="3128963"/>
                <a:ext cx="3163972" cy="609600"/>
                <a:chOff x="5572134" y="3128963"/>
                <a:chExt cx="3163972" cy="609600"/>
              </a:xfrm>
            </p:grpSpPr>
            <p:grpSp>
              <p:nvGrpSpPr>
                <p:cNvPr id="17" name="Group 7"/>
                <p:cNvGrpSpPr/>
                <p:nvPr/>
              </p:nvGrpSpPr>
              <p:grpSpPr>
                <a:xfrm>
                  <a:off x="5572134" y="3128963"/>
                  <a:ext cx="2774009" cy="609600"/>
                  <a:chOff x="6002438" y="3128963"/>
                  <a:chExt cx="2774009" cy="609600"/>
                </a:xfrm>
              </p:grpSpPr>
              <p:sp>
                <p:nvSpPr>
                  <p:cNvPr id="25" name="Oval 24"/>
                  <p:cNvSpPr/>
                  <p:nvPr/>
                </p:nvSpPr>
                <p:spPr>
                  <a:xfrm>
                    <a:off x="6002438" y="3128963"/>
                    <a:ext cx="1981200" cy="609600"/>
                  </a:xfrm>
                  <a:prstGeom prst="ellipse">
                    <a:avLst/>
                  </a:prstGeom>
                  <a:noFill/>
                  <a:ln w="38100">
                    <a:solidFill>
                      <a:srgbClr val="F54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62047" y="3276600"/>
                    <a:ext cx="914400" cy="304800"/>
                  </a:xfrm>
                  <a:prstGeom prst="rect">
                    <a:avLst/>
                  </a:prstGeom>
                  <a:solidFill>
                    <a:schemeClr val="bg2">
                      <a:lumMod val="50000"/>
                    </a:schemeClr>
                  </a:solidFill>
                  <a:ln w="38100">
                    <a:solidFill>
                      <a:srgbClr val="F54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02639" y="3297888"/>
                    <a:ext cx="228598" cy="264459"/>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8278906" y="3200400"/>
                  <a:ext cx="457200" cy="45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6240000" flipH="1" flipV="1">
                  <a:off x="8364070" y="3428206"/>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31"/>
              <p:cNvGrpSpPr/>
              <p:nvPr/>
            </p:nvGrpSpPr>
            <p:grpSpPr>
              <a:xfrm>
                <a:off x="5674378" y="2767015"/>
                <a:ext cx="1750355" cy="1390651"/>
                <a:chOff x="5674378" y="2767015"/>
                <a:chExt cx="1750355" cy="1390651"/>
              </a:xfrm>
            </p:grpSpPr>
            <p:cxnSp>
              <p:nvCxnSpPr>
                <p:cNvPr id="27" name="Straight Connector 26"/>
                <p:cNvCxnSpPr/>
                <p:nvPr/>
              </p:nvCxnSpPr>
              <p:spPr>
                <a:xfrm rot="5400000" flipH="1" flipV="1">
                  <a:off x="5855797" y="3450698"/>
                  <a:ext cx="1390612" cy="232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6648450" y="2776538"/>
                  <a:ext cx="309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flipH="1">
                  <a:off x="6134104" y="2771778"/>
                  <a:ext cx="309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flipH="1">
                  <a:off x="5674378" y="2767015"/>
                  <a:ext cx="690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734170" y="2781304"/>
                  <a:ext cx="690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6" name="Straight Connector 35"/>
              <p:cNvCxnSpPr/>
              <p:nvPr/>
            </p:nvCxnSpPr>
            <p:spPr>
              <a:xfrm>
                <a:off x="6529393" y="3738555"/>
                <a:ext cx="1524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240000">
                <a:off x="6705600" y="3733800"/>
                <a:ext cx="1524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20000">
                <a:off x="6310311" y="3733792"/>
                <a:ext cx="1524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6442869" y="2932906"/>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6660000" flipH="1" flipV="1">
                <a:off x="6777835" y="2932906"/>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7800000" flipH="1" flipV="1">
                <a:off x="7149309" y="2956721"/>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3800000" flipV="1">
                <a:off x="5749448" y="2984142"/>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4940000" flipV="1">
                <a:off x="6085306" y="2925599"/>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cxnSp>
        <p:nvCxnSpPr>
          <p:cNvPr id="49" name="Straight Arrow Connector 48"/>
          <p:cNvCxnSpPr/>
          <p:nvPr/>
        </p:nvCxnSpPr>
        <p:spPr>
          <a:xfrm rot="5400000" flipH="1" flipV="1">
            <a:off x="6972300" y="4762500"/>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467600" y="4495800"/>
            <a:ext cx="1371600" cy="646331"/>
          </a:xfrm>
          <a:prstGeom prst="rect">
            <a:avLst/>
          </a:prstGeom>
          <a:noFill/>
        </p:spPr>
        <p:txBody>
          <a:bodyPr wrap="square" rtlCol="0">
            <a:spAutoFit/>
          </a:bodyPr>
          <a:lstStyle/>
          <a:p>
            <a:r>
              <a:rPr lang="en-US"/>
              <a:t>Magnet moving up</a:t>
            </a:r>
          </a:p>
        </p:txBody>
      </p:sp>
      <p:cxnSp>
        <p:nvCxnSpPr>
          <p:cNvPr id="52" name="Straight Arrow Connector 51"/>
          <p:cNvCxnSpPr/>
          <p:nvPr/>
        </p:nvCxnSpPr>
        <p:spPr>
          <a:xfrm rot="10800000">
            <a:off x="5732930" y="3612777"/>
            <a:ext cx="304800" cy="76200"/>
          </a:xfrm>
          <a:prstGeom prst="straightConnector1">
            <a:avLst/>
          </a:prstGeom>
          <a:ln w="38100">
            <a:solidFill>
              <a:srgbClr val="F54717"/>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46376" y="3738283"/>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spTree>
    <p:extLst>
      <p:ext uri="{BB962C8B-B14F-4D97-AF65-F5344CB8AC3E}">
        <p14:creationId xmlns:p14="http://schemas.microsoft.com/office/powerpoint/2010/main" val="240542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a:solidFill>
                  <a:srgbClr val="FFFF00"/>
                </a:solidFill>
              </a:rPr>
              <a:t>Another Way to State Lenz’s Law</a:t>
            </a:r>
          </a:p>
        </p:txBody>
      </p:sp>
      <p:sp>
        <p:nvSpPr>
          <p:cNvPr id="3" name="Content Placeholder 2"/>
          <p:cNvSpPr>
            <a:spLocks noGrp="1"/>
          </p:cNvSpPr>
          <p:nvPr>
            <p:ph sz="half" idx="1"/>
          </p:nvPr>
        </p:nvSpPr>
        <p:spPr>
          <a:xfrm>
            <a:off x="228600" y="1600200"/>
            <a:ext cx="4724400" cy="5105400"/>
          </a:xfrm>
        </p:spPr>
        <p:txBody>
          <a:bodyPr>
            <a:normAutofit/>
          </a:bodyPr>
          <a:lstStyle/>
          <a:p>
            <a:r>
              <a:rPr lang="en-US"/>
              <a:t>The direction of the induced emf generated by a changing magnetic flux is </a:t>
            </a:r>
            <a:r>
              <a:rPr lang="en-US">
                <a:solidFill>
                  <a:srgbClr val="FFFF00"/>
                </a:solidFill>
              </a:rPr>
              <a:t>always such as to oppose the change in flux through the loop</a:t>
            </a:r>
            <a:r>
              <a:rPr lang="en-US"/>
              <a:t>.</a:t>
            </a:r>
          </a:p>
          <a:p>
            <a:r>
              <a:rPr lang="en-US" u="sng"/>
              <a:t>Example</a:t>
            </a:r>
            <a:r>
              <a:rPr lang="en-US"/>
              <a:t>: as the solenoid switches on, creating upward magnetic flux through the loop, the current generated in the loop will add </a:t>
            </a:r>
            <a:r>
              <a:rPr lang="en-US" u="sng"/>
              <a:t>downward</a:t>
            </a:r>
            <a:r>
              <a:rPr lang="en-US"/>
              <a:t> flux.</a:t>
            </a:r>
          </a:p>
        </p:txBody>
      </p:sp>
      <p:sp>
        <p:nvSpPr>
          <p:cNvPr id="4" name="Content Placeholder 3"/>
          <p:cNvSpPr>
            <a:spLocks noGrp="1"/>
          </p:cNvSpPr>
          <p:nvPr>
            <p:ph sz="half" idx="2"/>
          </p:nvPr>
        </p:nvSpPr>
        <p:spPr>
          <a:xfrm>
            <a:off x="5486400" y="1600200"/>
            <a:ext cx="3657600" cy="4525963"/>
          </a:xfrm>
        </p:spPr>
        <p:txBody>
          <a:bodyPr>
            <a:normAutofit/>
          </a:bodyPr>
          <a:lstStyle/>
          <a:p>
            <a:r>
              <a:rPr lang="en-US">
                <a:solidFill>
                  <a:schemeClr val="bg2">
                    <a:lumMod val="50000"/>
                  </a:schemeClr>
                </a:solidFill>
              </a:rPr>
              <a:t>.</a:t>
            </a:r>
          </a:p>
        </p:txBody>
      </p:sp>
      <p:grpSp>
        <p:nvGrpSpPr>
          <p:cNvPr id="66" name="Group 65"/>
          <p:cNvGrpSpPr/>
          <p:nvPr/>
        </p:nvGrpSpPr>
        <p:grpSpPr>
          <a:xfrm>
            <a:off x="5562600" y="2819400"/>
            <a:ext cx="3163972" cy="3276600"/>
            <a:chOff x="5562600" y="2819400"/>
            <a:chExt cx="3163972" cy="3276600"/>
          </a:xfrm>
        </p:grpSpPr>
        <p:grpSp>
          <p:nvGrpSpPr>
            <p:cNvPr id="10" name="Group 44"/>
            <p:cNvGrpSpPr/>
            <p:nvPr/>
          </p:nvGrpSpPr>
          <p:grpSpPr>
            <a:xfrm>
              <a:off x="5562600" y="2819400"/>
              <a:ext cx="3163972" cy="1390651"/>
              <a:chOff x="5572134" y="2767015"/>
              <a:chExt cx="3163972" cy="1390651"/>
            </a:xfrm>
          </p:grpSpPr>
          <p:grpSp>
            <p:nvGrpSpPr>
              <p:cNvPr id="12" name="Group 11"/>
              <p:cNvGrpSpPr/>
              <p:nvPr/>
            </p:nvGrpSpPr>
            <p:grpSpPr>
              <a:xfrm>
                <a:off x="5572134" y="3128963"/>
                <a:ext cx="3163972" cy="609600"/>
                <a:chOff x="5572134" y="3128963"/>
                <a:chExt cx="3163972" cy="609600"/>
              </a:xfrm>
            </p:grpSpPr>
            <p:grpSp>
              <p:nvGrpSpPr>
                <p:cNvPr id="17" name="Group 7"/>
                <p:cNvGrpSpPr/>
                <p:nvPr/>
              </p:nvGrpSpPr>
              <p:grpSpPr>
                <a:xfrm>
                  <a:off x="5572134" y="3128963"/>
                  <a:ext cx="2774009" cy="609600"/>
                  <a:chOff x="6002438" y="3128963"/>
                  <a:chExt cx="2774009" cy="609600"/>
                </a:xfrm>
              </p:grpSpPr>
              <p:sp>
                <p:nvSpPr>
                  <p:cNvPr id="25" name="Oval 24"/>
                  <p:cNvSpPr/>
                  <p:nvPr/>
                </p:nvSpPr>
                <p:spPr>
                  <a:xfrm>
                    <a:off x="6002438" y="3128963"/>
                    <a:ext cx="1981200" cy="609600"/>
                  </a:xfrm>
                  <a:prstGeom prst="ellipse">
                    <a:avLst/>
                  </a:prstGeom>
                  <a:noFill/>
                  <a:ln w="38100">
                    <a:solidFill>
                      <a:srgbClr val="F54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62047" y="3276600"/>
                    <a:ext cx="914400" cy="304800"/>
                  </a:xfrm>
                  <a:prstGeom prst="rect">
                    <a:avLst/>
                  </a:prstGeom>
                  <a:solidFill>
                    <a:schemeClr val="bg2">
                      <a:lumMod val="50000"/>
                    </a:schemeClr>
                  </a:solidFill>
                  <a:ln w="38100">
                    <a:solidFill>
                      <a:srgbClr val="F54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02639" y="3297888"/>
                    <a:ext cx="228598" cy="264459"/>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8278906" y="3200400"/>
                  <a:ext cx="457200" cy="45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6240000" flipH="1" flipV="1">
                  <a:off x="8364070" y="3428206"/>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31"/>
              <p:cNvGrpSpPr/>
              <p:nvPr/>
            </p:nvGrpSpPr>
            <p:grpSpPr>
              <a:xfrm>
                <a:off x="5674378" y="2767015"/>
                <a:ext cx="1750355" cy="1390651"/>
                <a:chOff x="5674378" y="2767015"/>
                <a:chExt cx="1750355" cy="1390651"/>
              </a:xfrm>
            </p:grpSpPr>
            <p:cxnSp>
              <p:nvCxnSpPr>
                <p:cNvPr id="27" name="Straight Connector 26"/>
                <p:cNvCxnSpPr/>
                <p:nvPr/>
              </p:nvCxnSpPr>
              <p:spPr>
                <a:xfrm rot="5400000" flipH="1" flipV="1">
                  <a:off x="5855797" y="3450698"/>
                  <a:ext cx="1390612" cy="232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6648450" y="2776538"/>
                  <a:ext cx="309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flipH="1">
                  <a:off x="6134104" y="2771778"/>
                  <a:ext cx="309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flipH="1">
                  <a:off x="5674378" y="2767015"/>
                  <a:ext cx="690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6734170" y="2781304"/>
                  <a:ext cx="690563" cy="1376362"/>
                </a:xfrm>
                <a:custGeom>
                  <a:avLst/>
                  <a:gdLst>
                    <a:gd name="connsiteX0" fmla="*/ 0 w 309563"/>
                    <a:gd name="connsiteY0" fmla="*/ 1376362 h 1376362"/>
                    <a:gd name="connsiteX1" fmla="*/ 52388 w 309563"/>
                    <a:gd name="connsiteY1" fmla="*/ 709612 h 1376362"/>
                    <a:gd name="connsiteX2" fmla="*/ 309563 w 309563"/>
                    <a:gd name="connsiteY2" fmla="*/ 0 h 1376362"/>
                    <a:gd name="connsiteX3" fmla="*/ 309563 w 309563"/>
                    <a:gd name="connsiteY3" fmla="*/ 0 h 1376362"/>
                  </a:gdLst>
                  <a:ahLst/>
                  <a:cxnLst>
                    <a:cxn ang="0">
                      <a:pos x="connsiteX0" y="connsiteY0"/>
                    </a:cxn>
                    <a:cxn ang="0">
                      <a:pos x="connsiteX1" y="connsiteY1"/>
                    </a:cxn>
                    <a:cxn ang="0">
                      <a:pos x="connsiteX2" y="connsiteY2"/>
                    </a:cxn>
                    <a:cxn ang="0">
                      <a:pos x="connsiteX3" y="connsiteY3"/>
                    </a:cxn>
                  </a:cxnLst>
                  <a:rect l="l" t="t" r="r" b="b"/>
                  <a:pathLst>
                    <a:path w="309563" h="1376362">
                      <a:moveTo>
                        <a:pt x="0" y="1376362"/>
                      </a:moveTo>
                      <a:cubicBezTo>
                        <a:pt x="397" y="1157684"/>
                        <a:pt x="794" y="939006"/>
                        <a:pt x="52388" y="709612"/>
                      </a:cubicBezTo>
                      <a:cubicBezTo>
                        <a:pt x="103982" y="480218"/>
                        <a:pt x="309563" y="0"/>
                        <a:pt x="309563" y="0"/>
                      </a:cubicBezTo>
                      <a:lnTo>
                        <a:pt x="309563"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6" name="Straight Connector 35"/>
              <p:cNvCxnSpPr/>
              <p:nvPr/>
            </p:nvCxnSpPr>
            <p:spPr>
              <a:xfrm>
                <a:off x="6529393" y="3738555"/>
                <a:ext cx="1524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240000">
                <a:off x="6705600" y="3733800"/>
                <a:ext cx="1524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20000">
                <a:off x="6310311" y="3733792"/>
                <a:ext cx="1524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6442869" y="2932906"/>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6660000" flipH="1" flipV="1">
                <a:off x="6777835" y="2932906"/>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7800000" flipH="1" flipV="1">
                <a:off x="7149309" y="2956721"/>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3800000" flipV="1">
                <a:off x="5749448" y="2984142"/>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4940000" flipV="1">
                <a:off x="6085306" y="2925599"/>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6400800" y="5449669"/>
              <a:ext cx="1447800" cy="646331"/>
            </a:xfrm>
            <a:prstGeom prst="rect">
              <a:avLst/>
            </a:prstGeom>
            <a:noFill/>
            <a:ln w="28575">
              <a:solidFill>
                <a:srgbClr val="FF0000"/>
              </a:solidFill>
            </a:ln>
          </p:spPr>
          <p:txBody>
            <a:bodyPr wrap="square" rtlCol="0">
              <a:spAutoFit/>
            </a:bodyPr>
            <a:lstStyle/>
            <a:p>
              <a:r>
                <a:rPr lang="en-US"/>
                <a:t>Solenoid just switching on</a:t>
              </a:r>
            </a:p>
          </p:txBody>
        </p:sp>
        <p:cxnSp>
          <p:nvCxnSpPr>
            <p:cNvPr id="52" name="Straight Arrow Connector 51"/>
            <p:cNvCxnSpPr/>
            <p:nvPr/>
          </p:nvCxnSpPr>
          <p:spPr>
            <a:xfrm rot="10800000">
              <a:off x="5732930" y="3666565"/>
              <a:ext cx="304800" cy="76200"/>
            </a:xfrm>
            <a:prstGeom prst="straightConnector1">
              <a:avLst/>
            </a:prstGeom>
            <a:ln w="38100">
              <a:solidFill>
                <a:srgbClr val="F54717"/>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19482" y="3765177"/>
              <a:ext cx="4572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I</a:t>
              </a:r>
            </a:p>
          </p:txBody>
        </p:sp>
        <p:sp>
          <p:nvSpPr>
            <p:cNvPr id="51" name="Flowchart: Magnetic Disk 50"/>
            <p:cNvSpPr/>
            <p:nvPr/>
          </p:nvSpPr>
          <p:spPr>
            <a:xfrm>
              <a:off x="6248400" y="4038600"/>
              <a:ext cx="609600" cy="838200"/>
            </a:xfrm>
            <a:prstGeom prst="flowChartMagneticDisk">
              <a:avLst/>
            </a:prstGeom>
            <a:solidFill>
              <a:schemeClr val="tx1">
                <a:lumMod val="50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flipV="1">
              <a:off x="6243917" y="4343400"/>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rgbClr val="F547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flipV="1">
              <a:off x="6248400" y="4495800"/>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rgbClr val="F547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flipV="1">
              <a:off x="6248400" y="4648200"/>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rgbClr val="F547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Connector 56"/>
            <p:cNvCxnSpPr/>
            <p:nvPr/>
          </p:nvCxnSpPr>
          <p:spPr>
            <a:xfrm>
              <a:off x="6866965" y="4267200"/>
              <a:ext cx="7620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66965" y="4661647"/>
              <a:ext cx="762000" cy="0"/>
            </a:xfrm>
            <a:prstGeom prst="line">
              <a:avLst/>
            </a:prstGeom>
            <a:ln w="38100">
              <a:solidFill>
                <a:srgbClr val="F54717"/>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0" idx="0"/>
            </p:cNvCxnSpPr>
            <p:nvPr/>
          </p:nvCxnSpPr>
          <p:spPr>
            <a:xfrm rot="16200000" flipV="1">
              <a:off x="6743016" y="5067985"/>
              <a:ext cx="496669" cy="266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20700000">
              <a:off x="6481669" y="4531659"/>
              <a:ext cx="304800" cy="76200"/>
            </a:xfrm>
            <a:prstGeom prst="straightConnector1">
              <a:avLst/>
            </a:prstGeom>
            <a:ln w="38100">
              <a:solidFill>
                <a:srgbClr val="F54717"/>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211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403"/>
            <a:ext cx="8229600" cy="1143000"/>
          </a:xfrm>
        </p:spPr>
        <p:txBody>
          <a:bodyPr/>
          <a:lstStyle/>
          <a:p>
            <a:r>
              <a:rPr lang="en-US">
                <a:solidFill>
                  <a:srgbClr val="FFFF00"/>
                </a:solidFill>
              </a:rPr>
              <a:t>Pulling a Loop out of a Field</a:t>
            </a:r>
          </a:p>
        </p:txBody>
      </p:sp>
      <p:sp>
        <p:nvSpPr>
          <p:cNvPr id="3" name="Content Placeholder 2"/>
          <p:cNvSpPr>
            <a:spLocks noGrp="1"/>
          </p:cNvSpPr>
          <p:nvPr>
            <p:ph sz="half" idx="1"/>
          </p:nvPr>
        </p:nvSpPr>
        <p:spPr>
          <a:xfrm>
            <a:off x="201705" y="1640540"/>
            <a:ext cx="4953000" cy="5257800"/>
          </a:xfrm>
        </p:spPr>
        <p:txBody>
          <a:bodyPr>
            <a:normAutofit/>
          </a:bodyPr>
          <a:lstStyle/>
          <a:p>
            <a:r>
              <a:rPr lang="en-US"/>
              <a:t>A square loop of side </a:t>
            </a:r>
            <a:r>
              <a:rPr lang="en-US" i="1">
                <a:solidFill>
                  <a:srgbClr val="FFFF00"/>
                </a:solidFill>
                <a:latin typeface="Times New Roman" pitchFamily="18" charset="0"/>
                <a:cs typeface="Times New Roman" pitchFamily="18" charset="0"/>
              </a:rPr>
              <a:t>d</a:t>
            </a:r>
            <a:r>
              <a:rPr lang="en-US"/>
              <a:t> is moving at speed </a:t>
            </a:r>
            <a:r>
              <a:rPr lang="en-US" i="1">
                <a:solidFill>
                  <a:srgbClr val="FFFF00"/>
                </a:solidFill>
                <a:latin typeface="Times New Roman" pitchFamily="18" charset="0"/>
                <a:cs typeface="Times New Roman" pitchFamily="18" charset="0"/>
              </a:rPr>
              <a:t>v</a:t>
            </a:r>
            <a:r>
              <a:rPr lang="en-US"/>
              <a:t> out of a region of uniform field </a:t>
            </a:r>
            <a:r>
              <a:rPr lang="en-US" i="1">
                <a:solidFill>
                  <a:srgbClr val="FFFF00"/>
                </a:solidFill>
                <a:latin typeface="Times New Roman" pitchFamily="18" charset="0"/>
                <a:cs typeface="Times New Roman" pitchFamily="18" charset="0"/>
              </a:rPr>
              <a:t>B. </a:t>
            </a:r>
            <a:endParaRPr lang="en-US"/>
          </a:p>
          <a:p>
            <a:r>
              <a:rPr lang="en-US"/>
              <a:t>The induced emf is</a:t>
            </a:r>
          </a:p>
          <a:p>
            <a:endParaRPr lang="en-US"/>
          </a:p>
          <a:p>
            <a:r>
              <a:rPr lang="en-US"/>
              <a:t>What about </a:t>
            </a:r>
            <a:r>
              <a:rPr lang="en-US">
                <a:solidFill>
                  <a:srgbClr val="FFFF00"/>
                </a:solidFill>
              </a:rPr>
              <a:t>direction?</a:t>
            </a:r>
            <a:r>
              <a:rPr lang="en-US"/>
              <a:t>  The downward </a:t>
            </a:r>
            <a:r>
              <a:rPr lang="en-US">
                <a:solidFill>
                  <a:srgbClr val="FFFF00"/>
                </a:solidFill>
              </a:rPr>
              <a:t>flux</a:t>
            </a:r>
            <a:r>
              <a:rPr lang="en-US"/>
              <a:t> through the loop is </a:t>
            </a:r>
            <a:r>
              <a:rPr lang="en-US">
                <a:solidFill>
                  <a:srgbClr val="FFFF00"/>
                </a:solidFill>
              </a:rPr>
              <a:t>decreasing</a:t>
            </a:r>
            <a:r>
              <a:rPr lang="en-US"/>
              <a:t>, the </a:t>
            </a:r>
            <a:r>
              <a:rPr lang="en-US">
                <a:solidFill>
                  <a:srgbClr val="FFFF00"/>
                </a:solidFill>
              </a:rPr>
              <a:t>loop</a:t>
            </a:r>
            <a:r>
              <a:rPr lang="en-US"/>
              <a:t> will try to oppose this by </a:t>
            </a:r>
            <a:r>
              <a:rPr lang="en-US">
                <a:solidFill>
                  <a:srgbClr val="FFFF00"/>
                </a:solidFill>
              </a:rPr>
              <a:t>making more downward flux   </a:t>
            </a:r>
            <a:r>
              <a:rPr lang="en-US"/>
              <a:t>(Lenz’s law).</a:t>
            </a:r>
          </a:p>
        </p:txBody>
      </p:sp>
      <p:sp>
        <p:nvSpPr>
          <p:cNvPr id="4" name="Content Placeholder 3"/>
          <p:cNvSpPr>
            <a:spLocks noGrp="1"/>
          </p:cNvSpPr>
          <p:nvPr>
            <p:ph sz="half" idx="2"/>
          </p:nvPr>
        </p:nvSpPr>
        <p:spPr/>
        <p:txBody>
          <a:bodyPr>
            <a:normAutofit/>
          </a:bodyPr>
          <a:lstStyle/>
          <a:p>
            <a:r>
              <a:rPr lang="en-US">
                <a:solidFill>
                  <a:schemeClr val="bg2">
                    <a:lumMod val="50000"/>
                  </a:schemeClr>
                </a:solidFill>
              </a:rPr>
              <a:t>.</a:t>
            </a:r>
          </a:p>
        </p:txBody>
      </p:sp>
      <p:grpSp>
        <p:nvGrpSpPr>
          <p:cNvPr id="158" name="Group 157"/>
          <p:cNvGrpSpPr/>
          <p:nvPr/>
        </p:nvGrpSpPr>
        <p:grpSpPr>
          <a:xfrm>
            <a:off x="5181600" y="1962090"/>
            <a:ext cx="3810000" cy="3067110"/>
            <a:chOff x="4953000" y="1962090"/>
            <a:chExt cx="3810000" cy="3067110"/>
          </a:xfrm>
        </p:grpSpPr>
        <p:grpSp>
          <p:nvGrpSpPr>
            <p:cNvPr id="5" name="Group 4"/>
            <p:cNvGrpSpPr/>
            <p:nvPr/>
          </p:nvGrpSpPr>
          <p:grpSpPr>
            <a:xfrm>
              <a:off x="4953000" y="2438400"/>
              <a:ext cx="2590800" cy="2590800"/>
              <a:chOff x="3505200" y="533400"/>
              <a:chExt cx="4876800" cy="5791216"/>
            </a:xfrm>
          </p:grpSpPr>
          <p:grpSp>
            <p:nvGrpSpPr>
              <p:cNvPr id="6" name="Group 37"/>
              <p:cNvGrpSpPr/>
              <p:nvPr/>
            </p:nvGrpSpPr>
            <p:grpSpPr>
              <a:xfrm>
                <a:off x="6250161" y="1447800"/>
                <a:ext cx="2131839" cy="304808"/>
                <a:chOff x="3506961" y="1447792"/>
                <a:chExt cx="2131839" cy="304808"/>
              </a:xfrm>
            </p:grpSpPr>
            <p:grpSp>
              <p:nvGrpSpPr>
                <p:cNvPr id="138" name="Group 58"/>
                <p:cNvGrpSpPr/>
                <p:nvPr/>
              </p:nvGrpSpPr>
              <p:grpSpPr>
                <a:xfrm>
                  <a:off x="3506961" y="1447792"/>
                  <a:ext cx="304800" cy="304800"/>
                  <a:chOff x="3502198" y="1524000"/>
                  <a:chExt cx="304800" cy="304800"/>
                </a:xfrm>
              </p:grpSpPr>
              <p:cxnSp>
                <p:nvCxnSpPr>
                  <p:cNvPr id="145" name="Straight Connector 6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6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9" name="Group 59"/>
                <p:cNvGrpSpPr/>
                <p:nvPr/>
              </p:nvGrpSpPr>
              <p:grpSpPr>
                <a:xfrm>
                  <a:off x="4419600" y="1447800"/>
                  <a:ext cx="304800" cy="304800"/>
                  <a:chOff x="3502198" y="1524000"/>
                  <a:chExt cx="304800" cy="304800"/>
                </a:xfrm>
              </p:grpSpPr>
              <p:cxnSp>
                <p:nvCxnSpPr>
                  <p:cNvPr id="143" name="Straight Connector 6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6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0" name="Group 60"/>
                <p:cNvGrpSpPr/>
                <p:nvPr/>
              </p:nvGrpSpPr>
              <p:grpSpPr>
                <a:xfrm>
                  <a:off x="5334000" y="1447800"/>
                  <a:ext cx="304800" cy="304800"/>
                  <a:chOff x="3502198" y="1524000"/>
                  <a:chExt cx="304800" cy="304800"/>
                </a:xfrm>
              </p:grpSpPr>
              <p:cxnSp>
                <p:nvCxnSpPr>
                  <p:cNvPr id="141" name="Straight Connector 140"/>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62"/>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 name="Group 38"/>
              <p:cNvGrpSpPr/>
              <p:nvPr/>
            </p:nvGrpSpPr>
            <p:grpSpPr>
              <a:xfrm>
                <a:off x="6248400" y="2362208"/>
                <a:ext cx="2131839" cy="304808"/>
                <a:chOff x="3506961" y="1447792"/>
                <a:chExt cx="2131839" cy="304808"/>
              </a:xfrm>
            </p:grpSpPr>
            <p:grpSp>
              <p:nvGrpSpPr>
                <p:cNvPr id="129" name="Group 49"/>
                <p:cNvGrpSpPr/>
                <p:nvPr/>
              </p:nvGrpSpPr>
              <p:grpSpPr>
                <a:xfrm>
                  <a:off x="3506961" y="1447792"/>
                  <a:ext cx="304800" cy="304800"/>
                  <a:chOff x="3502198" y="1524000"/>
                  <a:chExt cx="304800" cy="304800"/>
                </a:xfrm>
              </p:grpSpPr>
              <p:cxnSp>
                <p:nvCxnSpPr>
                  <p:cNvPr id="136" name="Straight Connector 56"/>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57"/>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50"/>
                <p:cNvGrpSpPr/>
                <p:nvPr/>
              </p:nvGrpSpPr>
              <p:grpSpPr>
                <a:xfrm>
                  <a:off x="4419600" y="1447800"/>
                  <a:ext cx="304800" cy="304800"/>
                  <a:chOff x="3502198" y="1524000"/>
                  <a:chExt cx="304800" cy="304800"/>
                </a:xfrm>
              </p:grpSpPr>
              <p:cxnSp>
                <p:nvCxnSpPr>
                  <p:cNvPr id="134" name="Straight Connector 54"/>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55"/>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1" name="Group 51"/>
                <p:cNvGrpSpPr/>
                <p:nvPr/>
              </p:nvGrpSpPr>
              <p:grpSpPr>
                <a:xfrm>
                  <a:off x="5334000" y="1447800"/>
                  <a:ext cx="304800" cy="304800"/>
                  <a:chOff x="3502198" y="1524000"/>
                  <a:chExt cx="304800" cy="304800"/>
                </a:xfrm>
              </p:grpSpPr>
              <p:cxnSp>
                <p:nvCxnSpPr>
                  <p:cNvPr id="132" name="Straight Connector 131"/>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53"/>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 name="Group 39"/>
              <p:cNvGrpSpPr/>
              <p:nvPr/>
            </p:nvGrpSpPr>
            <p:grpSpPr>
              <a:xfrm>
                <a:off x="6248400" y="3276608"/>
                <a:ext cx="2131839" cy="304808"/>
                <a:chOff x="3506961" y="1447792"/>
                <a:chExt cx="2131839" cy="304808"/>
              </a:xfrm>
            </p:grpSpPr>
            <p:grpSp>
              <p:nvGrpSpPr>
                <p:cNvPr id="120" name="Group 40"/>
                <p:cNvGrpSpPr/>
                <p:nvPr/>
              </p:nvGrpSpPr>
              <p:grpSpPr>
                <a:xfrm>
                  <a:off x="3506961" y="1447792"/>
                  <a:ext cx="304800" cy="304800"/>
                  <a:chOff x="3502198" y="1524000"/>
                  <a:chExt cx="304800" cy="304800"/>
                </a:xfrm>
              </p:grpSpPr>
              <p:cxnSp>
                <p:nvCxnSpPr>
                  <p:cNvPr id="127" name="Straight Connector 47"/>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48"/>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 name="Group 41"/>
                <p:cNvGrpSpPr/>
                <p:nvPr/>
              </p:nvGrpSpPr>
              <p:grpSpPr>
                <a:xfrm>
                  <a:off x="4419600" y="1447800"/>
                  <a:ext cx="304800" cy="304800"/>
                  <a:chOff x="3502198" y="1524000"/>
                  <a:chExt cx="304800" cy="304800"/>
                </a:xfrm>
              </p:grpSpPr>
              <p:cxnSp>
                <p:nvCxnSpPr>
                  <p:cNvPr id="125" name="Straight Connector 4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4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2" name="Group 42"/>
                <p:cNvGrpSpPr/>
                <p:nvPr/>
              </p:nvGrpSpPr>
              <p:grpSpPr>
                <a:xfrm>
                  <a:off x="5334000" y="1447800"/>
                  <a:ext cx="304800" cy="304800"/>
                  <a:chOff x="3502198" y="1524000"/>
                  <a:chExt cx="304800" cy="304800"/>
                </a:xfrm>
              </p:grpSpPr>
              <p:cxnSp>
                <p:nvCxnSpPr>
                  <p:cNvPr id="123" name="Straight Connector 122"/>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4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Group 68"/>
              <p:cNvGrpSpPr/>
              <p:nvPr/>
            </p:nvGrpSpPr>
            <p:grpSpPr>
              <a:xfrm>
                <a:off x="6250161" y="4191000"/>
                <a:ext cx="2131839" cy="304808"/>
                <a:chOff x="3506961" y="1447792"/>
                <a:chExt cx="2131839" cy="304808"/>
              </a:xfrm>
            </p:grpSpPr>
            <p:grpSp>
              <p:nvGrpSpPr>
                <p:cNvPr id="111" name="Group 89"/>
                <p:cNvGrpSpPr/>
                <p:nvPr/>
              </p:nvGrpSpPr>
              <p:grpSpPr>
                <a:xfrm>
                  <a:off x="3506961" y="1447792"/>
                  <a:ext cx="304800" cy="304800"/>
                  <a:chOff x="3502198" y="1524000"/>
                  <a:chExt cx="304800" cy="304800"/>
                </a:xfrm>
              </p:grpSpPr>
              <p:cxnSp>
                <p:nvCxnSpPr>
                  <p:cNvPr id="118" name="Straight Connector 117"/>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Group 90"/>
                <p:cNvGrpSpPr/>
                <p:nvPr/>
              </p:nvGrpSpPr>
              <p:grpSpPr>
                <a:xfrm>
                  <a:off x="4419600" y="1447800"/>
                  <a:ext cx="304800" cy="304800"/>
                  <a:chOff x="3502198" y="1524000"/>
                  <a:chExt cx="304800" cy="304800"/>
                </a:xfrm>
              </p:grpSpPr>
              <p:cxnSp>
                <p:nvCxnSpPr>
                  <p:cNvPr id="116" name="Straight Connector 11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up 91"/>
                <p:cNvGrpSpPr/>
                <p:nvPr/>
              </p:nvGrpSpPr>
              <p:grpSpPr>
                <a:xfrm>
                  <a:off x="5334000" y="1447800"/>
                  <a:ext cx="304800" cy="304800"/>
                  <a:chOff x="3502198" y="1524000"/>
                  <a:chExt cx="304800" cy="304800"/>
                </a:xfrm>
              </p:grpSpPr>
              <p:cxnSp>
                <p:nvCxnSpPr>
                  <p:cNvPr id="114" name="Straight Connector 11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Group 69"/>
              <p:cNvGrpSpPr/>
              <p:nvPr/>
            </p:nvGrpSpPr>
            <p:grpSpPr>
              <a:xfrm>
                <a:off x="6248400" y="5105408"/>
                <a:ext cx="2131839" cy="304808"/>
                <a:chOff x="3506961" y="1447792"/>
                <a:chExt cx="2131839" cy="304808"/>
              </a:xfrm>
            </p:grpSpPr>
            <p:grpSp>
              <p:nvGrpSpPr>
                <p:cNvPr id="102" name="Group 80"/>
                <p:cNvGrpSpPr/>
                <p:nvPr/>
              </p:nvGrpSpPr>
              <p:grpSpPr>
                <a:xfrm>
                  <a:off x="3506961" y="1447792"/>
                  <a:ext cx="304800" cy="304800"/>
                  <a:chOff x="3502198" y="1524000"/>
                  <a:chExt cx="304800" cy="304800"/>
                </a:xfrm>
              </p:grpSpPr>
              <p:cxnSp>
                <p:nvCxnSpPr>
                  <p:cNvPr id="109" name="Straight Connector 108"/>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3" name="Group 81"/>
                <p:cNvGrpSpPr/>
                <p:nvPr/>
              </p:nvGrpSpPr>
              <p:grpSpPr>
                <a:xfrm>
                  <a:off x="4419600" y="1447800"/>
                  <a:ext cx="304800" cy="304800"/>
                  <a:chOff x="3502198" y="1524000"/>
                  <a:chExt cx="304800" cy="304800"/>
                </a:xfrm>
              </p:grpSpPr>
              <p:cxnSp>
                <p:nvCxnSpPr>
                  <p:cNvPr id="107" name="Straight Connector 106"/>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4" name="Group 82"/>
                <p:cNvGrpSpPr/>
                <p:nvPr/>
              </p:nvGrpSpPr>
              <p:grpSpPr>
                <a:xfrm>
                  <a:off x="5334000" y="1447800"/>
                  <a:ext cx="304800" cy="304800"/>
                  <a:chOff x="3502198" y="1524000"/>
                  <a:chExt cx="304800" cy="304800"/>
                </a:xfrm>
              </p:grpSpPr>
              <p:cxnSp>
                <p:nvCxnSpPr>
                  <p:cNvPr id="105" name="Straight Connector 104"/>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Group 70"/>
              <p:cNvGrpSpPr/>
              <p:nvPr/>
            </p:nvGrpSpPr>
            <p:grpSpPr>
              <a:xfrm>
                <a:off x="6248400" y="6019808"/>
                <a:ext cx="2131839" cy="304808"/>
                <a:chOff x="3506961" y="1447792"/>
                <a:chExt cx="2131839" cy="304808"/>
              </a:xfrm>
            </p:grpSpPr>
            <p:grpSp>
              <p:nvGrpSpPr>
                <p:cNvPr id="93" name="Group 71"/>
                <p:cNvGrpSpPr/>
                <p:nvPr/>
              </p:nvGrpSpPr>
              <p:grpSpPr>
                <a:xfrm>
                  <a:off x="3506961" y="1447792"/>
                  <a:ext cx="304800" cy="304800"/>
                  <a:chOff x="3502198" y="1524000"/>
                  <a:chExt cx="304800" cy="304800"/>
                </a:xfrm>
              </p:grpSpPr>
              <p:cxnSp>
                <p:nvCxnSpPr>
                  <p:cNvPr id="100" name="Straight Connector 9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oup 72"/>
                <p:cNvGrpSpPr/>
                <p:nvPr/>
              </p:nvGrpSpPr>
              <p:grpSpPr>
                <a:xfrm>
                  <a:off x="4419600" y="1447800"/>
                  <a:ext cx="304800" cy="304800"/>
                  <a:chOff x="3502198" y="1524000"/>
                  <a:chExt cx="304800" cy="304800"/>
                </a:xfrm>
              </p:grpSpPr>
              <p:cxnSp>
                <p:nvCxnSpPr>
                  <p:cNvPr id="98" name="Straight Connector 97"/>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5" name="Group 73"/>
                <p:cNvGrpSpPr/>
                <p:nvPr/>
              </p:nvGrpSpPr>
              <p:grpSpPr>
                <a:xfrm>
                  <a:off x="5334000" y="1447800"/>
                  <a:ext cx="304800" cy="304800"/>
                  <a:chOff x="3502198" y="1524000"/>
                  <a:chExt cx="304800" cy="304800"/>
                </a:xfrm>
              </p:grpSpPr>
              <p:cxnSp>
                <p:nvCxnSpPr>
                  <p:cNvPr id="96" name="Straight Connector 9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Group 101"/>
              <p:cNvGrpSpPr/>
              <p:nvPr/>
            </p:nvGrpSpPr>
            <p:grpSpPr>
              <a:xfrm>
                <a:off x="3505200" y="6019808"/>
                <a:ext cx="2131839" cy="304808"/>
                <a:chOff x="3506961" y="1447792"/>
                <a:chExt cx="2131839" cy="304808"/>
              </a:xfrm>
            </p:grpSpPr>
            <p:grpSp>
              <p:nvGrpSpPr>
                <p:cNvPr id="84" name="Group 102"/>
                <p:cNvGrpSpPr/>
                <p:nvPr/>
              </p:nvGrpSpPr>
              <p:grpSpPr>
                <a:xfrm>
                  <a:off x="3506961" y="1447792"/>
                  <a:ext cx="304800" cy="304800"/>
                  <a:chOff x="3502198" y="1524000"/>
                  <a:chExt cx="304800" cy="304800"/>
                </a:xfrm>
              </p:grpSpPr>
              <p:cxnSp>
                <p:nvCxnSpPr>
                  <p:cNvPr id="91" name="Straight Connector 90"/>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103"/>
                <p:cNvGrpSpPr/>
                <p:nvPr/>
              </p:nvGrpSpPr>
              <p:grpSpPr>
                <a:xfrm>
                  <a:off x="4419600" y="1447800"/>
                  <a:ext cx="304800" cy="304800"/>
                  <a:chOff x="3502198" y="1524000"/>
                  <a:chExt cx="304800" cy="304800"/>
                </a:xfrm>
              </p:grpSpPr>
              <p:cxnSp>
                <p:nvCxnSpPr>
                  <p:cNvPr id="89" name="Straight Connector 88"/>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104"/>
                <p:cNvGrpSpPr/>
                <p:nvPr/>
              </p:nvGrpSpPr>
              <p:grpSpPr>
                <a:xfrm>
                  <a:off x="5334000" y="1447800"/>
                  <a:ext cx="304800" cy="304800"/>
                  <a:chOff x="3502198" y="1524000"/>
                  <a:chExt cx="304800" cy="304800"/>
                </a:xfrm>
              </p:grpSpPr>
              <p:cxnSp>
                <p:nvCxnSpPr>
                  <p:cNvPr id="87" name="Straight Connector 86"/>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Group 25"/>
              <p:cNvGrpSpPr/>
              <p:nvPr/>
            </p:nvGrpSpPr>
            <p:grpSpPr>
              <a:xfrm>
                <a:off x="3505200" y="3276600"/>
                <a:ext cx="2131839" cy="304808"/>
                <a:chOff x="3506961" y="1447792"/>
                <a:chExt cx="2131839" cy="304808"/>
              </a:xfrm>
            </p:grpSpPr>
            <p:grpSp>
              <p:nvGrpSpPr>
                <p:cNvPr id="75" name="Group 26"/>
                <p:cNvGrpSpPr/>
                <p:nvPr/>
              </p:nvGrpSpPr>
              <p:grpSpPr>
                <a:xfrm>
                  <a:off x="3506961" y="1447792"/>
                  <a:ext cx="304800" cy="304800"/>
                  <a:chOff x="3502198" y="1524000"/>
                  <a:chExt cx="304800" cy="304800"/>
                </a:xfrm>
              </p:grpSpPr>
              <p:cxnSp>
                <p:nvCxnSpPr>
                  <p:cNvPr id="82" name="Straight Connector 3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3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27"/>
                <p:cNvGrpSpPr/>
                <p:nvPr/>
              </p:nvGrpSpPr>
              <p:grpSpPr>
                <a:xfrm>
                  <a:off x="4419600" y="1447800"/>
                  <a:ext cx="304800" cy="304800"/>
                  <a:chOff x="3502198" y="1524000"/>
                  <a:chExt cx="304800" cy="304800"/>
                </a:xfrm>
              </p:grpSpPr>
              <p:cxnSp>
                <p:nvCxnSpPr>
                  <p:cNvPr id="80" name="Straight Connector 31"/>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32"/>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28"/>
                <p:cNvGrpSpPr/>
                <p:nvPr/>
              </p:nvGrpSpPr>
              <p:grpSpPr>
                <a:xfrm>
                  <a:off x="5334000" y="1447800"/>
                  <a:ext cx="304800" cy="304800"/>
                  <a:chOff x="3502198" y="1524000"/>
                  <a:chExt cx="304800" cy="304800"/>
                </a:xfrm>
              </p:grpSpPr>
              <p:cxnSp>
                <p:nvCxnSpPr>
                  <p:cNvPr id="78" name="Straight Connector 2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30"/>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Group 99"/>
              <p:cNvGrpSpPr/>
              <p:nvPr/>
            </p:nvGrpSpPr>
            <p:grpSpPr>
              <a:xfrm>
                <a:off x="3506961" y="4191000"/>
                <a:ext cx="2131839" cy="304808"/>
                <a:chOff x="3506961" y="1447792"/>
                <a:chExt cx="2131839" cy="304808"/>
              </a:xfrm>
            </p:grpSpPr>
            <p:grpSp>
              <p:nvGrpSpPr>
                <p:cNvPr id="66" name="Group 120"/>
                <p:cNvGrpSpPr/>
                <p:nvPr/>
              </p:nvGrpSpPr>
              <p:grpSpPr>
                <a:xfrm>
                  <a:off x="3506961" y="1447792"/>
                  <a:ext cx="304800" cy="304800"/>
                  <a:chOff x="3502198" y="1524000"/>
                  <a:chExt cx="304800" cy="304800"/>
                </a:xfrm>
              </p:grpSpPr>
              <p:cxnSp>
                <p:nvCxnSpPr>
                  <p:cNvPr id="73" name="Straight Connector 72"/>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121"/>
                <p:cNvGrpSpPr/>
                <p:nvPr/>
              </p:nvGrpSpPr>
              <p:grpSpPr>
                <a:xfrm>
                  <a:off x="4419600" y="1447800"/>
                  <a:ext cx="304800" cy="304800"/>
                  <a:chOff x="3502198" y="1524000"/>
                  <a:chExt cx="304800" cy="304800"/>
                </a:xfrm>
              </p:grpSpPr>
              <p:cxnSp>
                <p:nvCxnSpPr>
                  <p:cNvPr id="71" name="Straight Connector 70"/>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122"/>
                <p:cNvGrpSpPr/>
                <p:nvPr/>
              </p:nvGrpSpPr>
              <p:grpSpPr>
                <a:xfrm>
                  <a:off x="5334000" y="1447800"/>
                  <a:ext cx="304800" cy="304800"/>
                  <a:chOff x="3502198" y="1524000"/>
                  <a:chExt cx="304800" cy="304800"/>
                </a:xfrm>
              </p:grpSpPr>
              <p:cxnSp>
                <p:nvCxnSpPr>
                  <p:cNvPr id="69" name="Straight Connector 68"/>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Group 100"/>
              <p:cNvGrpSpPr/>
              <p:nvPr/>
            </p:nvGrpSpPr>
            <p:grpSpPr>
              <a:xfrm>
                <a:off x="3505200" y="5105408"/>
                <a:ext cx="2131839" cy="304808"/>
                <a:chOff x="3506961" y="1447792"/>
                <a:chExt cx="2131839" cy="304808"/>
              </a:xfrm>
            </p:grpSpPr>
            <p:grpSp>
              <p:nvGrpSpPr>
                <p:cNvPr id="57" name="Group 111"/>
                <p:cNvGrpSpPr/>
                <p:nvPr/>
              </p:nvGrpSpPr>
              <p:grpSpPr>
                <a:xfrm>
                  <a:off x="3506961" y="1447792"/>
                  <a:ext cx="304800" cy="304800"/>
                  <a:chOff x="3502198" y="1524000"/>
                  <a:chExt cx="304800" cy="304800"/>
                </a:xfrm>
              </p:grpSpPr>
              <p:cxnSp>
                <p:nvCxnSpPr>
                  <p:cNvPr id="64" name="Straight Connector 6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112"/>
                <p:cNvGrpSpPr/>
                <p:nvPr/>
              </p:nvGrpSpPr>
              <p:grpSpPr>
                <a:xfrm>
                  <a:off x="4419600" y="1447800"/>
                  <a:ext cx="304800" cy="304800"/>
                  <a:chOff x="3502198" y="1524000"/>
                  <a:chExt cx="304800" cy="304800"/>
                </a:xfrm>
              </p:grpSpPr>
              <p:cxnSp>
                <p:nvCxnSpPr>
                  <p:cNvPr id="62" name="Straight Connector 61"/>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113"/>
                <p:cNvGrpSpPr/>
                <p:nvPr/>
              </p:nvGrpSpPr>
              <p:grpSpPr>
                <a:xfrm>
                  <a:off x="5334000" y="1447800"/>
                  <a:ext cx="304800" cy="304800"/>
                  <a:chOff x="3502198" y="1524000"/>
                  <a:chExt cx="304800" cy="304800"/>
                </a:xfrm>
              </p:grpSpPr>
              <p:cxnSp>
                <p:nvCxnSpPr>
                  <p:cNvPr id="60" name="Straight Connector 5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Group 14"/>
              <p:cNvGrpSpPr/>
              <p:nvPr/>
            </p:nvGrpSpPr>
            <p:grpSpPr>
              <a:xfrm>
                <a:off x="3506961" y="1447792"/>
                <a:ext cx="2131839" cy="304808"/>
                <a:chOff x="3506961" y="1447792"/>
                <a:chExt cx="2131839" cy="304808"/>
              </a:xfrm>
            </p:grpSpPr>
            <p:grpSp>
              <p:nvGrpSpPr>
                <p:cNvPr id="48" name="Group 7"/>
                <p:cNvGrpSpPr/>
                <p:nvPr/>
              </p:nvGrpSpPr>
              <p:grpSpPr>
                <a:xfrm>
                  <a:off x="3506961" y="1447792"/>
                  <a:ext cx="304800" cy="304800"/>
                  <a:chOff x="3502198" y="1524000"/>
                  <a:chExt cx="304800" cy="304800"/>
                </a:xfrm>
              </p:grpSpPr>
              <p:cxnSp>
                <p:nvCxnSpPr>
                  <p:cNvPr id="55" name="Straight Connector 4"/>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8"/>
                <p:cNvGrpSpPr/>
                <p:nvPr/>
              </p:nvGrpSpPr>
              <p:grpSpPr>
                <a:xfrm>
                  <a:off x="4419600" y="1447800"/>
                  <a:ext cx="304800" cy="304800"/>
                  <a:chOff x="3502198" y="1524000"/>
                  <a:chExt cx="304800" cy="304800"/>
                </a:xfrm>
              </p:grpSpPr>
              <p:cxnSp>
                <p:nvCxnSpPr>
                  <p:cNvPr id="53" name="Straight Connector 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10"/>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oup 11"/>
                <p:cNvGrpSpPr/>
                <p:nvPr/>
              </p:nvGrpSpPr>
              <p:grpSpPr>
                <a:xfrm>
                  <a:off x="5334000" y="1447800"/>
                  <a:ext cx="304800" cy="304800"/>
                  <a:chOff x="3502198" y="1524000"/>
                  <a:chExt cx="304800" cy="304800"/>
                </a:xfrm>
              </p:grpSpPr>
              <p:cxnSp>
                <p:nvCxnSpPr>
                  <p:cNvPr id="51" name="Straight Connector 12"/>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13"/>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Group 15"/>
              <p:cNvGrpSpPr/>
              <p:nvPr/>
            </p:nvGrpSpPr>
            <p:grpSpPr>
              <a:xfrm>
                <a:off x="3505200" y="2362200"/>
                <a:ext cx="2131839" cy="304808"/>
                <a:chOff x="3506961" y="1447792"/>
                <a:chExt cx="2131839" cy="304808"/>
              </a:xfrm>
            </p:grpSpPr>
            <p:grpSp>
              <p:nvGrpSpPr>
                <p:cNvPr id="39" name="Group 16"/>
                <p:cNvGrpSpPr/>
                <p:nvPr/>
              </p:nvGrpSpPr>
              <p:grpSpPr>
                <a:xfrm>
                  <a:off x="3506961" y="1447792"/>
                  <a:ext cx="304800" cy="304800"/>
                  <a:chOff x="3502198" y="1524000"/>
                  <a:chExt cx="304800" cy="304800"/>
                </a:xfrm>
              </p:grpSpPr>
              <p:cxnSp>
                <p:nvCxnSpPr>
                  <p:cNvPr id="46" name="Straight Connector 4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17"/>
                <p:cNvGrpSpPr/>
                <p:nvPr/>
              </p:nvGrpSpPr>
              <p:grpSpPr>
                <a:xfrm>
                  <a:off x="4419600" y="1447800"/>
                  <a:ext cx="304800" cy="304800"/>
                  <a:chOff x="3502198" y="1524000"/>
                  <a:chExt cx="304800" cy="304800"/>
                </a:xfrm>
              </p:grpSpPr>
              <p:cxnSp>
                <p:nvCxnSpPr>
                  <p:cNvPr id="44" name="Straight Connector 4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18"/>
                <p:cNvGrpSpPr/>
                <p:nvPr/>
              </p:nvGrpSpPr>
              <p:grpSpPr>
                <a:xfrm>
                  <a:off x="5334000" y="1447800"/>
                  <a:ext cx="304800" cy="304800"/>
                  <a:chOff x="3502198" y="1524000"/>
                  <a:chExt cx="304800" cy="304800"/>
                </a:xfrm>
              </p:grpSpPr>
              <p:cxnSp>
                <p:nvCxnSpPr>
                  <p:cNvPr id="42" name="Straight Connector 1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Group 151"/>
              <p:cNvGrpSpPr/>
              <p:nvPr/>
            </p:nvGrpSpPr>
            <p:grpSpPr>
              <a:xfrm>
                <a:off x="3505200" y="533400"/>
                <a:ext cx="4875039" cy="304808"/>
                <a:chOff x="3505200" y="533400"/>
                <a:chExt cx="4875039" cy="304808"/>
              </a:xfrm>
            </p:grpSpPr>
            <p:grpSp>
              <p:nvGrpSpPr>
                <p:cNvPr id="19" name="Group 129"/>
                <p:cNvGrpSpPr/>
                <p:nvPr/>
              </p:nvGrpSpPr>
              <p:grpSpPr>
                <a:xfrm>
                  <a:off x="3505200" y="533400"/>
                  <a:ext cx="2131839" cy="304808"/>
                  <a:chOff x="3506961" y="1447792"/>
                  <a:chExt cx="2131839" cy="304808"/>
                </a:xfrm>
              </p:grpSpPr>
              <p:grpSp>
                <p:nvGrpSpPr>
                  <p:cNvPr id="30" name="Group 130"/>
                  <p:cNvGrpSpPr/>
                  <p:nvPr/>
                </p:nvGrpSpPr>
                <p:grpSpPr>
                  <a:xfrm>
                    <a:off x="3506961" y="1447792"/>
                    <a:ext cx="304800" cy="304800"/>
                    <a:chOff x="3502198" y="1524000"/>
                    <a:chExt cx="304800" cy="304800"/>
                  </a:xfrm>
                </p:grpSpPr>
                <p:cxnSp>
                  <p:nvCxnSpPr>
                    <p:cNvPr id="37" name="Straight Connector 36"/>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31"/>
                  <p:cNvGrpSpPr/>
                  <p:nvPr/>
                </p:nvGrpSpPr>
                <p:grpSpPr>
                  <a:xfrm>
                    <a:off x="4419600" y="1447800"/>
                    <a:ext cx="304800" cy="304800"/>
                    <a:chOff x="3502198" y="1524000"/>
                    <a:chExt cx="304800" cy="304800"/>
                  </a:xfrm>
                </p:grpSpPr>
                <p:cxnSp>
                  <p:nvCxnSpPr>
                    <p:cNvPr id="35" name="Straight Connector 34"/>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132"/>
                  <p:cNvGrpSpPr/>
                  <p:nvPr/>
                </p:nvGrpSpPr>
                <p:grpSpPr>
                  <a:xfrm>
                    <a:off x="5334000" y="1447800"/>
                    <a:ext cx="304800" cy="304800"/>
                    <a:chOff x="3502198" y="1524000"/>
                    <a:chExt cx="304800" cy="304800"/>
                  </a:xfrm>
                </p:grpSpPr>
                <p:cxnSp>
                  <p:nvCxnSpPr>
                    <p:cNvPr id="33" name="Straight Connector 32"/>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 name="Group 139"/>
                <p:cNvGrpSpPr/>
                <p:nvPr/>
              </p:nvGrpSpPr>
              <p:grpSpPr>
                <a:xfrm>
                  <a:off x="6248400" y="533400"/>
                  <a:ext cx="2131839" cy="304808"/>
                  <a:chOff x="3506961" y="1447792"/>
                  <a:chExt cx="2131839" cy="304808"/>
                </a:xfrm>
              </p:grpSpPr>
              <p:grpSp>
                <p:nvGrpSpPr>
                  <p:cNvPr id="21" name="Group 140"/>
                  <p:cNvGrpSpPr/>
                  <p:nvPr/>
                </p:nvGrpSpPr>
                <p:grpSpPr>
                  <a:xfrm>
                    <a:off x="3506961" y="1447792"/>
                    <a:ext cx="304800" cy="304800"/>
                    <a:chOff x="3502198" y="1524000"/>
                    <a:chExt cx="304800" cy="304800"/>
                  </a:xfrm>
                </p:grpSpPr>
                <p:cxnSp>
                  <p:nvCxnSpPr>
                    <p:cNvPr id="28" name="Straight Connector 27"/>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141"/>
                  <p:cNvGrpSpPr/>
                  <p:nvPr/>
                </p:nvGrpSpPr>
                <p:grpSpPr>
                  <a:xfrm>
                    <a:off x="4419600" y="1447800"/>
                    <a:ext cx="304800" cy="304800"/>
                    <a:chOff x="3502198" y="1524000"/>
                    <a:chExt cx="304800" cy="304800"/>
                  </a:xfrm>
                </p:grpSpPr>
                <p:cxnSp>
                  <p:nvCxnSpPr>
                    <p:cNvPr id="26" name="Straight Connector 2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142"/>
                  <p:cNvGrpSpPr/>
                  <p:nvPr/>
                </p:nvGrpSpPr>
                <p:grpSpPr>
                  <a:xfrm>
                    <a:off x="5334000" y="1447800"/>
                    <a:ext cx="304800" cy="304800"/>
                    <a:chOff x="3502198" y="1524000"/>
                    <a:chExt cx="304800" cy="304800"/>
                  </a:xfrm>
                </p:grpSpPr>
                <p:cxnSp>
                  <p:nvCxnSpPr>
                    <p:cNvPr id="24" name="Straight Connector 2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sp>
          <p:nvSpPr>
            <p:cNvPr id="147" name="Rectangle 146"/>
            <p:cNvSpPr/>
            <p:nvPr/>
          </p:nvSpPr>
          <p:spPr>
            <a:xfrm>
              <a:off x="6705600" y="3025588"/>
              <a:ext cx="1905000" cy="1676400"/>
            </a:xfrm>
            <a:prstGeom prst="rect">
              <a:avLst/>
            </a:prstGeom>
            <a:noFill/>
            <a:ln w="38100">
              <a:solidFill>
                <a:srgbClr val="F54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Arrow Connector 148"/>
            <p:cNvCxnSpPr/>
            <p:nvPr/>
          </p:nvCxnSpPr>
          <p:spPr>
            <a:xfrm rot="5400000">
              <a:off x="5435391" y="3859703"/>
              <a:ext cx="1783182" cy="1588"/>
            </a:xfrm>
            <a:prstGeom prst="straightConnector1">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7772400" y="2770094"/>
              <a:ext cx="9144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7696200" y="2356537"/>
              <a:ext cx="1066800" cy="400110"/>
            </a:xfrm>
            <a:prstGeom prst="rect">
              <a:avLst/>
            </a:prstGeom>
            <a:noFill/>
          </p:spPr>
          <p:txBody>
            <a:bodyPr wrap="square" rtlCol="0">
              <a:spAutoFit/>
            </a:bodyPr>
            <a:lstStyle/>
            <a:p>
              <a:r>
                <a:rPr lang="en-US" sz="2000">
                  <a:solidFill>
                    <a:srgbClr val="FFFF00"/>
                  </a:solidFill>
                </a:rPr>
                <a:t>speed v</a:t>
              </a:r>
            </a:p>
          </p:txBody>
        </p:sp>
        <p:sp>
          <p:nvSpPr>
            <p:cNvPr id="155" name="TextBox 154"/>
            <p:cNvSpPr txBox="1"/>
            <p:nvPr/>
          </p:nvSpPr>
          <p:spPr>
            <a:xfrm>
              <a:off x="6028764" y="3541059"/>
              <a:ext cx="457200" cy="400110"/>
            </a:xfrm>
            <a:prstGeom prst="rect">
              <a:avLst/>
            </a:prstGeom>
            <a:noFill/>
          </p:spPr>
          <p:txBody>
            <a:bodyPr wrap="square" rtlCol="0">
              <a:spAutoFit/>
            </a:bodyPr>
            <a:lstStyle/>
            <a:p>
              <a:r>
                <a:rPr lang="en-US" sz="2000" i="1">
                  <a:latin typeface="Times New Roman" pitchFamily="18" charset="0"/>
                  <a:cs typeface="Times New Roman" pitchFamily="18" charset="0"/>
                </a:rPr>
                <a:t>d</a:t>
              </a:r>
            </a:p>
          </p:txBody>
        </p:sp>
        <p:sp>
          <p:nvSpPr>
            <p:cNvPr id="156" name="TextBox 155"/>
            <p:cNvSpPr txBox="1"/>
            <p:nvPr/>
          </p:nvSpPr>
          <p:spPr>
            <a:xfrm>
              <a:off x="5029200" y="1962090"/>
              <a:ext cx="28956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B </a:t>
              </a:r>
              <a:r>
                <a:rPr lang="en-US" sz="2000">
                  <a:solidFill>
                    <a:srgbClr val="FFFF00"/>
                  </a:solidFill>
                  <a:cs typeface="Times New Roman" pitchFamily="18" charset="0"/>
                </a:rPr>
                <a:t>perpendicular down </a:t>
              </a:r>
            </a:p>
          </p:txBody>
        </p:sp>
      </p:grpSp>
      <p:graphicFrame>
        <p:nvGraphicFramePr>
          <p:cNvPr id="157" name="Object 156"/>
          <p:cNvGraphicFramePr>
            <a:graphicFrameLocks noChangeAspect="1"/>
          </p:cNvGraphicFramePr>
          <p:nvPr/>
        </p:nvGraphicFramePr>
        <p:xfrm>
          <a:off x="1120588" y="3550025"/>
          <a:ext cx="2743200" cy="457200"/>
        </p:xfrm>
        <a:graphic>
          <a:graphicData uri="http://schemas.openxmlformats.org/presentationml/2006/ole">
            <mc:AlternateContent xmlns:mc="http://schemas.openxmlformats.org/markup-compatibility/2006">
              <mc:Choice xmlns:v="urn:schemas-microsoft-com:vml" Requires="v">
                <p:oleObj spid="_x0000_s67602" name="Equation" r:id="rId4" imgW="1371600" imgH="228600" progId="Equation.DSMT4">
                  <p:embed/>
                </p:oleObj>
              </mc:Choice>
              <mc:Fallback>
                <p:oleObj name="Equation" r:id="rId4" imgW="137160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588" y="3550025"/>
                        <a:ext cx="2743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0" name="Straight Arrow Connector 159"/>
          <p:cNvCxnSpPr/>
          <p:nvPr/>
        </p:nvCxnSpPr>
        <p:spPr>
          <a:xfrm rot="10800000">
            <a:off x="8077200" y="4706471"/>
            <a:ext cx="381000" cy="1588"/>
          </a:xfrm>
          <a:prstGeom prst="straightConnector1">
            <a:avLst/>
          </a:prstGeom>
          <a:ln w="38100">
            <a:solidFill>
              <a:srgbClr val="F54717"/>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5441576" y="5446060"/>
            <a:ext cx="3124200" cy="923330"/>
          </a:xfrm>
          <a:prstGeom prst="rect">
            <a:avLst/>
          </a:prstGeom>
          <a:noFill/>
          <a:ln w="28575">
            <a:solidFill>
              <a:srgbClr val="FF0000"/>
            </a:solidFill>
          </a:ln>
        </p:spPr>
        <p:txBody>
          <a:bodyPr wrap="square" rtlCol="0">
            <a:spAutoFit/>
          </a:bodyPr>
          <a:lstStyle/>
          <a:p>
            <a:r>
              <a:rPr lang="en-US"/>
              <a:t>In time </a:t>
            </a:r>
            <a:r>
              <a:rPr lang="en-US" i="1">
                <a:solidFill>
                  <a:srgbClr val="FFFF00"/>
                </a:solidFill>
                <a:latin typeface="Times New Roman" pitchFamily="18" charset="0"/>
                <a:cs typeface="Times New Roman" pitchFamily="18" charset="0"/>
              </a:rPr>
              <a:t>dt</a:t>
            </a:r>
            <a:r>
              <a:rPr lang="en-US"/>
              <a:t> the loop will move distance </a:t>
            </a:r>
            <a:r>
              <a:rPr lang="en-US" i="1">
                <a:solidFill>
                  <a:srgbClr val="FFFF00"/>
                </a:solidFill>
                <a:latin typeface="Times New Roman" pitchFamily="18" charset="0"/>
                <a:cs typeface="Times New Roman" pitchFamily="18" charset="0"/>
              </a:rPr>
              <a:t>vdt</a:t>
            </a:r>
            <a:r>
              <a:rPr lang="en-US"/>
              <a:t>, so the area of lost magnetic flux will be </a:t>
            </a:r>
            <a:r>
              <a:rPr lang="en-US" i="1">
                <a:solidFill>
                  <a:srgbClr val="FFFF00"/>
                </a:solidFill>
                <a:latin typeface="Times New Roman" pitchFamily="18" charset="0"/>
                <a:cs typeface="Times New Roman" pitchFamily="18" charset="0"/>
              </a:rPr>
              <a:t>vdt</a:t>
            </a:r>
            <a:r>
              <a:rPr lang="en-US"/>
              <a:t>x</a:t>
            </a:r>
            <a:r>
              <a:rPr lang="en-US" i="1">
                <a:solidFill>
                  <a:srgbClr val="FFFF00"/>
                </a:solidFill>
                <a:latin typeface="Times New Roman" pitchFamily="18" charset="0"/>
                <a:cs typeface="Times New Roman" pitchFamily="18" charset="0"/>
              </a:rPr>
              <a:t>d</a:t>
            </a:r>
            <a:r>
              <a:rPr lang="en-US"/>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Pulling a Loop out of a Field II</a:t>
            </a:r>
          </a:p>
        </p:txBody>
      </p:sp>
      <p:sp>
        <p:nvSpPr>
          <p:cNvPr id="3" name="Content Placeholder 2"/>
          <p:cNvSpPr>
            <a:spLocks noGrp="1"/>
          </p:cNvSpPr>
          <p:nvPr>
            <p:ph sz="half" idx="1"/>
          </p:nvPr>
        </p:nvSpPr>
        <p:spPr>
          <a:xfrm>
            <a:off x="201705" y="1653986"/>
            <a:ext cx="4675095" cy="4975413"/>
          </a:xfrm>
        </p:spPr>
        <p:txBody>
          <a:bodyPr>
            <a:normAutofit lnSpcReduction="10000"/>
          </a:bodyPr>
          <a:lstStyle/>
          <a:p>
            <a:r>
              <a:rPr lang="en-US"/>
              <a:t>There’s another way to see this induced emf!  </a:t>
            </a:r>
          </a:p>
          <a:p>
            <a:r>
              <a:rPr lang="en-US"/>
              <a:t>A charge </a:t>
            </a:r>
            <a:r>
              <a:rPr lang="en-US" i="1">
                <a:solidFill>
                  <a:srgbClr val="FFFF00"/>
                </a:solidFill>
                <a:latin typeface="Times New Roman" pitchFamily="18" charset="0"/>
                <a:cs typeface="Times New Roman" pitchFamily="18" charset="0"/>
              </a:rPr>
              <a:t>q</a:t>
            </a:r>
            <a:r>
              <a:rPr lang="en-US"/>
              <a:t> in the left hand side wire is moving at </a:t>
            </a:r>
            <a:r>
              <a:rPr lang="en-US" i="1">
                <a:solidFill>
                  <a:srgbClr val="FFFF00"/>
                </a:solidFill>
                <a:latin typeface="Times New Roman" pitchFamily="18" charset="0"/>
                <a:cs typeface="Times New Roman" pitchFamily="18" charset="0"/>
              </a:rPr>
              <a:t>v</a:t>
            </a:r>
            <a:r>
              <a:rPr lang="en-US"/>
              <a:t> along with the wire through the field </a:t>
            </a:r>
            <a:r>
              <a:rPr lang="en-US" i="1">
                <a:solidFill>
                  <a:srgbClr val="FFFF00"/>
                </a:solidFill>
                <a:latin typeface="Times New Roman" pitchFamily="18" charset="0"/>
                <a:cs typeface="Times New Roman" pitchFamily="18" charset="0"/>
              </a:rPr>
              <a:t>B</a:t>
            </a:r>
            <a:r>
              <a:rPr lang="en-US"/>
              <a:t>, so will feel a force             upwards.  This is equivalent to an electric field, which acting the length of the side gives a potential difference </a:t>
            </a:r>
            <a:r>
              <a:rPr lang="en-US" i="1">
                <a:solidFill>
                  <a:srgbClr val="FFFF00"/>
                </a:solidFill>
                <a:latin typeface="Times New Roman" pitchFamily="18" charset="0"/>
                <a:cs typeface="Times New Roman" pitchFamily="18" charset="0"/>
              </a:rPr>
              <a:t>vBd</a:t>
            </a:r>
            <a:r>
              <a:rPr lang="en-US">
                <a:solidFill>
                  <a:srgbClr val="FFFF00"/>
                </a:solidFill>
                <a:cs typeface="Times New Roman" pitchFamily="18" charset="0"/>
              </a:rPr>
              <a:t>: this </a:t>
            </a:r>
            <a:r>
              <a:rPr lang="en-US" i="1">
                <a:solidFill>
                  <a:srgbClr val="FFFF00"/>
                </a:solidFill>
                <a:cs typeface="Times New Roman" pitchFamily="18" charset="0"/>
              </a:rPr>
              <a:t>is</a:t>
            </a:r>
            <a:r>
              <a:rPr lang="en-US">
                <a:solidFill>
                  <a:srgbClr val="FFFF00"/>
                </a:solidFill>
                <a:cs typeface="Times New Roman" pitchFamily="18" charset="0"/>
              </a:rPr>
              <a:t> the induced emf</a:t>
            </a:r>
            <a:r>
              <a:rPr lang="en-US"/>
              <a:t>.</a:t>
            </a:r>
          </a:p>
        </p:txBody>
      </p:sp>
      <p:sp>
        <p:nvSpPr>
          <p:cNvPr id="4" name="Content Placeholder 3"/>
          <p:cNvSpPr>
            <a:spLocks noGrp="1"/>
          </p:cNvSpPr>
          <p:nvPr>
            <p:ph sz="half" idx="2"/>
          </p:nvPr>
        </p:nvSpPr>
        <p:spPr/>
        <p:txBody>
          <a:bodyPr>
            <a:normAutofit lnSpcReduction="10000"/>
          </a:bodyPr>
          <a:lstStyle/>
          <a:p>
            <a:r>
              <a:rPr lang="en-US">
                <a:solidFill>
                  <a:schemeClr val="bg2">
                    <a:lumMod val="50000"/>
                  </a:schemeClr>
                </a:solidFill>
              </a:rPr>
              <a:t>.</a:t>
            </a:r>
          </a:p>
        </p:txBody>
      </p:sp>
      <p:grpSp>
        <p:nvGrpSpPr>
          <p:cNvPr id="159" name="Group 158"/>
          <p:cNvGrpSpPr/>
          <p:nvPr/>
        </p:nvGrpSpPr>
        <p:grpSpPr>
          <a:xfrm>
            <a:off x="5118847" y="2093258"/>
            <a:ext cx="3810000" cy="3067110"/>
            <a:chOff x="5105400" y="1864659"/>
            <a:chExt cx="3810000" cy="3067110"/>
          </a:xfrm>
        </p:grpSpPr>
        <p:grpSp>
          <p:nvGrpSpPr>
            <p:cNvPr id="5" name="Group 157"/>
            <p:cNvGrpSpPr/>
            <p:nvPr/>
          </p:nvGrpSpPr>
          <p:grpSpPr>
            <a:xfrm>
              <a:off x="5105400" y="1864659"/>
              <a:ext cx="3810000" cy="3067110"/>
              <a:chOff x="4953000" y="1962090"/>
              <a:chExt cx="3810000" cy="3067110"/>
            </a:xfrm>
          </p:grpSpPr>
          <p:grpSp>
            <p:nvGrpSpPr>
              <p:cNvPr id="6" name="Group 4"/>
              <p:cNvGrpSpPr/>
              <p:nvPr/>
            </p:nvGrpSpPr>
            <p:grpSpPr>
              <a:xfrm>
                <a:off x="4953000" y="2438400"/>
                <a:ext cx="2590800" cy="2590800"/>
                <a:chOff x="3505200" y="533400"/>
                <a:chExt cx="4876800" cy="5791216"/>
              </a:xfrm>
            </p:grpSpPr>
            <p:grpSp>
              <p:nvGrpSpPr>
                <p:cNvPr id="7" name="Group 37"/>
                <p:cNvGrpSpPr/>
                <p:nvPr/>
              </p:nvGrpSpPr>
              <p:grpSpPr>
                <a:xfrm>
                  <a:off x="6250161" y="1447800"/>
                  <a:ext cx="2131839" cy="304808"/>
                  <a:chOff x="3506961" y="1447792"/>
                  <a:chExt cx="2131839" cy="304808"/>
                </a:xfrm>
              </p:grpSpPr>
              <p:grpSp>
                <p:nvGrpSpPr>
                  <p:cNvPr id="8" name="Group 58"/>
                  <p:cNvGrpSpPr/>
                  <p:nvPr/>
                </p:nvGrpSpPr>
                <p:grpSpPr>
                  <a:xfrm>
                    <a:off x="3506961" y="1447792"/>
                    <a:ext cx="304800" cy="304800"/>
                    <a:chOff x="3502198" y="1524000"/>
                    <a:chExt cx="304800" cy="304800"/>
                  </a:xfrm>
                </p:grpSpPr>
                <p:cxnSp>
                  <p:nvCxnSpPr>
                    <p:cNvPr id="145" name="Straight Connector 6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6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59"/>
                  <p:cNvGrpSpPr/>
                  <p:nvPr/>
                </p:nvGrpSpPr>
                <p:grpSpPr>
                  <a:xfrm>
                    <a:off x="4419600" y="1447800"/>
                    <a:ext cx="304800" cy="304800"/>
                    <a:chOff x="3502198" y="1524000"/>
                    <a:chExt cx="304800" cy="304800"/>
                  </a:xfrm>
                </p:grpSpPr>
                <p:cxnSp>
                  <p:nvCxnSpPr>
                    <p:cNvPr id="143" name="Straight Connector 6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6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60"/>
                  <p:cNvGrpSpPr/>
                  <p:nvPr/>
                </p:nvGrpSpPr>
                <p:grpSpPr>
                  <a:xfrm>
                    <a:off x="5334000" y="1447800"/>
                    <a:ext cx="304800" cy="304800"/>
                    <a:chOff x="3502198" y="1524000"/>
                    <a:chExt cx="304800" cy="304800"/>
                  </a:xfrm>
                </p:grpSpPr>
                <p:cxnSp>
                  <p:nvCxnSpPr>
                    <p:cNvPr id="141" name="Straight Connector 140"/>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62"/>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Group 38"/>
                <p:cNvGrpSpPr/>
                <p:nvPr/>
              </p:nvGrpSpPr>
              <p:grpSpPr>
                <a:xfrm>
                  <a:off x="6248400" y="2362208"/>
                  <a:ext cx="2131839" cy="304808"/>
                  <a:chOff x="3506961" y="1447792"/>
                  <a:chExt cx="2131839" cy="304808"/>
                </a:xfrm>
              </p:grpSpPr>
              <p:grpSp>
                <p:nvGrpSpPr>
                  <p:cNvPr id="12" name="Group 49"/>
                  <p:cNvGrpSpPr/>
                  <p:nvPr/>
                </p:nvGrpSpPr>
                <p:grpSpPr>
                  <a:xfrm>
                    <a:off x="3506961" y="1447792"/>
                    <a:ext cx="304800" cy="304800"/>
                    <a:chOff x="3502198" y="1524000"/>
                    <a:chExt cx="304800" cy="304800"/>
                  </a:xfrm>
                </p:grpSpPr>
                <p:cxnSp>
                  <p:nvCxnSpPr>
                    <p:cNvPr id="136" name="Straight Connector 56"/>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57"/>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50"/>
                  <p:cNvGrpSpPr/>
                  <p:nvPr/>
                </p:nvGrpSpPr>
                <p:grpSpPr>
                  <a:xfrm>
                    <a:off x="4419600" y="1447800"/>
                    <a:ext cx="304800" cy="304800"/>
                    <a:chOff x="3502198" y="1524000"/>
                    <a:chExt cx="304800" cy="304800"/>
                  </a:xfrm>
                </p:grpSpPr>
                <p:cxnSp>
                  <p:nvCxnSpPr>
                    <p:cNvPr id="134" name="Straight Connector 54"/>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55"/>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51"/>
                  <p:cNvGrpSpPr/>
                  <p:nvPr/>
                </p:nvGrpSpPr>
                <p:grpSpPr>
                  <a:xfrm>
                    <a:off x="5334000" y="1447800"/>
                    <a:ext cx="304800" cy="304800"/>
                    <a:chOff x="3502198" y="1524000"/>
                    <a:chExt cx="304800" cy="304800"/>
                  </a:xfrm>
                </p:grpSpPr>
                <p:cxnSp>
                  <p:nvCxnSpPr>
                    <p:cNvPr id="132" name="Straight Connector 131"/>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53"/>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 name="Group 39"/>
                <p:cNvGrpSpPr/>
                <p:nvPr/>
              </p:nvGrpSpPr>
              <p:grpSpPr>
                <a:xfrm>
                  <a:off x="6248400" y="3276608"/>
                  <a:ext cx="2131839" cy="304808"/>
                  <a:chOff x="3506961" y="1447792"/>
                  <a:chExt cx="2131839" cy="304808"/>
                </a:xfrm>
              </p:grpSpPr>
              <p:grpSp>
                <p:nvGrpSpPr>
                  <p:cNvPr id="16" name="Group 40"/>
                  <p:cNvGrpSpPr/>
                  <p:nvPr/>
                </p:nvGrpSpPr>
                <p:grpSpPr>
                  <a:xfrm>
                    <a:off x="3506961" y="1447792"/>
                    <a:ext cx="304800" cy="304800"/>
                    <a:chOff x="3502198" y="1524000"/>
                    <a:chExt cx="304800" cy="304800"/>
                  </a:xfrm>
                </p:grpSpPr>
                <p:cxnSp>
                  <p:nvCxnSpPr>
                    <p:cNvPr id="127" name="Straight Connector 47"/>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48"/>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41"/>
                  <p:cNvGrpSpPr/>
                  <p:nvPr/>
                </p:nvGrpSpPr>
                <p:grpSpPr>
                  <a:xfrm>
                    <a:off x="4419600" y="1447800"/>
                    <a:ext cx="304800" cy="304800"/>
                    <a:chOff x="3502198" y="1524000"/>
                    <a:chExt cx="304800" cy="304800"/>
                  </a:xfrm>
                </p:grpSpPr>
                <p:cxnSp>
                  <p:nvCxnSpPr>
                    <p:cNvPr id="125" name="Straight Connector 4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4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42"/>
                  <p:cNvGrpSpPr/>
                  <p:nvPr/>
                </p:nvGrpSpPr>
                <p:grpSpPr>
                  <a:xfrm>
                    <a:off x="5334000" y="1447800"/>
                    <a:ext cx="304800" cy="304800"/>
                    <a:chOff x="3502198" y="1524000"/>
                    <a:chExt cx="304800" cy="304800"/>
                  </a:xfrm>
                </p:grpSpPr>
                <p:cxnSp>
                  <p:nvCxnSpPr>
                    <p:cNvPr id="123" name="Straight Connector 122"/>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4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 name="Group 68"/>
                <p:cNvGrpSpPr/>
                <p:nvPr/>
              </p:nvGrpSpPr>
              <p:grpSpPr>
                <a:xfrm>
                  <a:off x="6250161" y="4191000"/>
                  <a:ext cx="2131839" cy="304808"/>
                  <a:chOff x="3506961" y="1447792"/>
                  <a:chExt cx="2131839" cy="304808"/>
                </a:xfrm>
              </p:grpSpPr>
              <p:grpSp>
                <p:nvGrpSpPr>
                  <p:cNvPr id="20" name="Group 89"/>
                  <p:cNvGrpSpPr/>
                  <p:nvPr/>
                </p:nvGrpSpPr>
                <p:grpSpPr>
                  <a:xfrm>
                    <a:off x="3506961" y="1447792"/>
                    <a:ext cx="304800" cy="304800"/>
                    <a:chOff x="3502198" y="1524000"/>
                    <a:chExt cx="304800" cy="304800"/>
                  </a:xfrm>
                </p:grpSpPr>
                <p:cxnSp>
                  <p:nvCxnSpPr>
                    <p:cNvPr id="118" name="Straight Connector 117"/>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90"/>
                  <p:cNvGrpSpPr/>
                  <p:nvPr/>
                </p:nvGrpSpPr>
                <p:grpSpPr>
                  <a:xfrm>
                    <a:off x="4419600" y="1447800"/>
                    <a:ext cx="304800" cy="304800"/>
                    <a:chOff x="3502198" y="1524000"/>
                    <a:chExt cx="304800" cy="304800"/>
                  </a:xfrm>
                </p:grpSpPr>
                <p:cxnSp>
                  <p:nvCxnSpPr>
                    <p:cNvPr id="116" name="Straight Connector 11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91"/>
                  <p:cNvGrpSpPr/>
                  <p:nvPr/>
                </p:nvGrpSpPr>
                <p:grpSpPr>
                  <a:xfrm>
                    <a:off x="5334000" y="1447800"/>
                    <a:ext cx="304800" cy="304800"/>
                    <a:chOff x="3502198" y="1524000"/>
                    <a:chExt cx="304800" cy="304800"/>
                  </a:xfrm>
                </p:grpSpPr>
                <p:cxnSp>
                  <p:nvCxnSpPr>
                    <p:cNvPr id="114" name="Straight Connector 11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3" name="Group 69"/>
                <p:cNvGrpSpPr/>
                <p:nvPr/>
              </p:nvGrpSpPr>
              <p:grpSpPr>
                <a:xfrm>
                  <a:off x="6248400" y="5105408"/>
                  <a:ext cx="2131839" cy="304808"/>
                  <a:chOff x="3506961" y="1447792"/>
                  <a:chExt cx="2131839" cy="304808"/>
                </a:xfrm>
              </p:grpSpPr>
              <p:grpSp>
                <p:nvGrpSpPr>
                  <p:cNvPr id="30" name="Group 80"/>
                  <p:cNvGrpSpPr/>
                  <p:nvPr/>
                </p:nvGrpSpPr>
                <p:grpSpPr>
                  <a:xfrm>
                    <a:off x="3506961" y="1447792"/>
                    <a:ext cx="304800" cy="304800"/>
                    <a:chOff x="3502198" y="1524000"/>
                    <a:chExt cx="304800" cy="304800"/>
                  </a:xfrm>
                </p:grpSpPr>
                <p:cxnSp>
                  <p:nvCxnSpPr>
                    <p:cNvPr id="109" name="Straight Connector 108"/>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81"/>
                  <p:cNvGrpSpPr/>
                  <p:nvPr/>
                </p:nvGrpSpPr>
                <p:grpSpPr>
                  <a:xfrm>
                    <a:off x="4419600" y="1447800"/>
                    <a:ext cx="304800" cy="304800"/>
                    <a:chOff x="3502198" y="1524000"/>
                    <a:chExt cx="304800" cy="304800"/>
                  </a:xfrm>
                </p:grpSpPr>
                <p:cxnSp>
                  <p:nvCxnSpPr>
                    <p:cNvPr id="107" name="Straight Connector 106"/>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82"/>
                  <p:cNvGrpSpPr/>
                  <p:nvPr/>
                </p:nvGrpSpPr>
                <p:grpSpPr>
                  <a:xfrm>
                    <a:off x="5334000" y="1447800"/>
                    <a:ext cx="304800" cy="304800"/>
                    <a:chOff x="3502198" y="1524000"/>
                    <a:chExt cx="304800" cy="304800"/>
                  </a:xfrm>
                </p:grpSpPr>
                <p:cxnSp>
                  <p:nvCxnSpPr>
                    <p:cNvPr id="105" name="Straight Connector 104"/>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9" name="Group 70"/>
                <p:cNvGrpSpPr/>
                <p:nvPr/>
              </p:nvGrpSpPr>
              <p:grpSpPr>
                <a:xfrm>
                  <a:off x="6248400" y="6019808"/>
                  <a:ext cx="2131839" cy="304808"/>
                  <a:chOff x="3506961" y="1447792"/>
                  <a:chExt cx="2131839" cy="304808"/>
                </a:xfrm>
              </p:grpSpPr>
              <p:grpSp>
                <p:nvGrpSpPr>
                  <p:cNvPr id="40" name="Group 71"/>
                  <p:cNvGrpSpPr/>
                  <p:nvPr/>
                </p:nvGrpSpPr>
                <p:grpSpPr>
                  <a:xfrm>
                    <a:off x="3506961" y="1447792"/>
                    <a:ext cx="304800" cy="304800"/>
                    <a:chOff x="3502198" y="1524000"/>
                    <a:chExt cx="304800" cy="304800"/>
                  </a:xfrm>
                </p:grpSpPr>
                <p:cxnSp>
                  <p:nvCxnSpPr>
                    <p:cNvPr id="100" name="Straight Connector 9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72"/>
                  <p:cNvGrpSpPr/>
                  <p:nvPr/>
                </p:nvGrpSpPr>
                <p:grpSpPr>
                  <a:xfrm>
                    <a:off x="4419600" y="1447800"/>
                    <a:ext cx="304800" cy="304800"/>
                    <a:chOff x="3502198" y="1524000"/>
                    <a:chExt cx="304800" cy="304800"/>
                  </a:xfrm>
                </p:grpSpPr>
                <p:cxnSp>
                  <p:nvCxnSpPr>
                    <p:cNvPr id="98" name="Straight Connector 97"/>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8" name="Group 73"/>
                  <p:cNvGrpSpPr/>
                  <p:nvPr/>
                </p:nvGrpSpPr>
                <p:grpSpPr>
                  <a:xfrm>
                    <a:off x="5334000" y="1447800"/>
                    <a:ext cx="304800" cy="304800"/>
                    <a:chOff x="3502198" y="1524000"/>
                    <a:chExt cx="304800" cy="304800"/>
                  </a:xfrm>
                </p:grpSpPr>
                <p:cxnSp>
                  <p:nvCxnSpPr>
                    <p:cNvPr id="96" name="Straight Connector 9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101"/>
                <p:cNvGrpSpPr/>
                <p:nvPr/>
              </p:nvGrpSpPr>
              <p:grpSpPr>
                <a:xfrm>
                  <a:off x="3505200" y="6019808"/>
                  <a:ext cx="2131839" cy="304808"/>
                  <a:chOff x="3506961" y="1447792"/>
                  <a:chExt cx="2131839" cy="304808"/>
                </a:xfrm>
              </p:grpSpPr>
              <p:grpSp>
                <p:nvGrpSpPr>
                  <p:cNvPr id="50" name="Group 102"/>
                  <p:cNvGrpSpPr/>
                  <p:nvPr/>
                </p:nvGrpSpPr>
                <p:grpSpPr>
                  <a:xfrm>
                    <a:off x="3506961" y="1447792"/>
                    <a:ext cx="304800" cy="304800"/>
                    <a:chOff x="3502198" y="1524000"/>
                    <a:chExt cx="304800" cy="304800"/>
                  </a:xfrm>
                </p:grpSpPr>
                <p:cxnSp>
                  <p:nvCxnSpPr>
                    <p:cNvPr id="91" name="Straight Connector 90"/>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103"/>
                  <p:cNvGrpSpPr/>
                  <p:nvPr/>
                </p:nvGrpSpPr>
                <p:grpSpPr>
                  <a:xfrm>
                    <a:off x="4419600" y="1447800"/>
                    <a:ext cx="304800" cy="304800"/>
                    <a:chOff x="3502198" y="1524000"/>
                    <a:chExt cx="304800" cy="304800"/>
                  </a:xfrm>
                </p:grpSpPr>
                <p:cxnSp>
                  <p:nvCxnSpPr>
                    <p:cNvPr id="89" name="Straight Connector 88"/>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104"/>
                  <p:cNvGrpSpPr/>
                  <p:nvPr/>
                </p:nvGrpSpPr>
                <p:grpSpPr>
                  <a:xfrm>
                    <a:off x="5334000" y="1447800"/>
                    <a:ext cx="304800" cy="304800"/>
                    <a:chOff x="3502198" y="1524000"/>
                    <a:chExt cx="304800" cy="304800"/>
                  </a:xfrm>
                </p:grpSpPr>
                <p:cxnSp>
                  <p:nvCxnSpPr>
                    <p:cNvPr id="87" name="Straight Connector 86"/>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9" name="Group 25"/>
                <p:cNvGrpSpPr/>
                <p:nvPr/>
              </p:nvGrpSpPr>
              <p:grpSpPr>
                <a:xfrm>
                  <a:off x="3505200" y="3276600"/>
                  <a:ext cx="2131839" cy="304808"/>
                  <a:chOff x="3506961" y="1447792"/>
                  <a:chExt cx="2131839" cy="304808"/>
                </a:xfrm>
              </p:grpSpPr>
              <p:grpSp>
                <p:nvGrpSpPr>
                  <p:cNvPr id="66" name="Group 26"/>
                  <p:cNvGrpSpPr/>
                  <p:nvPr/>
                </p:nvGrpSpPr>
                <p:grpSpPr>
                  <a:xfrm>
                    <a:off x="3506961" y="1447792"/>
                    <a:ext cx="304800" cy="304800"/>
                    <a:chOff x="3502198" y="1524000"/>
                    <a:chExt cx="304800" cy="304800"/>
                  </a:xfrm>
                </p:grpSpPr>
                <p:cxnSp>
                  <p:nvCxnSpPr>
                    <p:cNvPr id="82" name="Straight Connector 3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3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27"/>
                  <p:cNvGrpSpPr/>
                  <p:nvPr/>
                </p:nvGrpSpPr>
                <p:grpSpPr>
                  <a:xfrm>
                    <a:off x="4419600" y="1447800"/>
                    <a:ext cx="304800" cy="304800"/>
                    <a:chOff x="3502198" y="1524000"/>
                    <a:chExt cx="304800" cy="304800"/>
                  </a:xfrm>
                </p:grpSpPr>
                <p:cxnSp>
                  <p:nvCxnSpPr>
                    <p:cNvPr id="80" name="Straight Connector 31"/>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32"/>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28"/>
                  <p:cNvGrpSpPr/>
                  <p:nvPr/>
                </p:nvGrpSpPr>
                <p:grpSpPr>
                  <a:xfrm>
                    <a:off x="5334000" y="1447800"/>
                    <a:ext cx="304800" cy="304800"/>
                    <a:chOff x="3502198" y="1524000"/>
                    <a:chExt cx="304800" cy="304800"/>
                  </a:xfrm>
                </p:grpSpPr>
                <p:cxnSp>
                  <p:nvCxnSpPr>
                    <p:cNvPr id="78" name="Straight Connector 2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30"/>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99"/>
                <p:cNvGrpSpPr/>
                <p:nvPr/>
              </p:nvGrpSpPr>
              <p:grpSpPr>
                <a:xfrm>
                  <a:off x="3506961" y="4191000"/>
                  <a:ext cx="2131839" cy="304808"/>
                  <a:chOff x="3506961" y="1447792"/>
                  <a:chExt cx="2131839" cy="304808"/>
                </a:xfrm>
              </p:grpSpPr>
              <p:grpSp>
                <p:nvGrpSpPr>
                  <p:cNvPr id="76" name="Group 120"/>
                  <p:cNvGrpSpPr/>
                  <p:nvPr/>
                </p:nvGrpSpPr>
                <p:grpSpPr>
                  <a:xfrm>
                    <a:off x="3506961" y="1447792"/>
                    <a:ext cx="304800" cy="304800"/>
                    <a:chOff x="3502198" y="1524000"/>
                    <a:chExt cx="304800" cy="304800"/>
                  </a:xfrm>
                </p:grpSpPr>
                <p:cxnSp>
                  <p:nvCxnSpPr>
                    <p:cNvPr id="73" name="Straight Connector 72"/>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121"/>
                  <p:cNvGrpSpPr/>
                  <p:nvPr/>
                </p:nvGrpSpPr>
                <p:grpSpPr>
                  <a:xfrm>
                    <a:off x="4419600" y="1447800"/>
                    <a:ext cx="304800" cy="304800"/>
                    <a:chOff x="3502198" y="1524000"/>
                    <a:chExt cx="304800" cy="304800"/>
                  </a:xfrm>
                </p:grpSpPr>
                <p:cxnSp>
                  <p:nvCxnSpPr>
                    <p:cNvPr id="71" name="Straight Connector 70"/>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122"/>
                  <p:cNvGrpSpPr/>
                  <p:nvPr/>
                </p:nvGrpSpPr>
                <p:grpSpPr>
                  <a:xfrm>
                    <a:off x="5334000" y="1447800"/>
                    <a:ext cx="304800" cy="304800"/>
                    <a:chOff x="3502198" y="1524000"/>
                    <a:chExt cx="304800" cy="304800"/>
                  </a:xfrm>
                </p:grpSpPr>
                <p:cxnSp>
                  <p:nvCxnSpPr>
                    <p:cNvPr id="69" name="Straight Connector 68"/>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5" name="Group 100"/>
                <p:cNvGrpSpPr/>
                <p:nvPr/>
              </p:nvGrpSpPr>
              <p:grpSpPr>
                <a:xfrm>
                  <a:off x="3505200" y="5105408"/>
                  <a:ext cx="2131839" cy="304808"/>
                  <a:chOff x="3506961" y="1447792"/>
                  <a:chExt cx="2131839" cy="304808"/>
                </a:xfrm>
              </p:grpSpPr>
              <p:grpSp>
                <p:nvGrpSpPr>
                  <p:cNvPr id="86" name="Group 111"/>
                  <p:cNvGrpSpPr/>
                  <p:nvPr/>
                </p:nvGrpSpPr>
                <p:grpSpPr>
                  <a:xfrm>
                    <a:off x="3506961" y="1447792"/>
                    <a:ext cx="304800" cy="304800"/>
                    <a:chOff x="3502198" y="1524000"/>
                    <a:chExt cx="304800" cy="304800"/>
                  </a:xfrm>
                </p:grpSpPr>
                <p:cxnSp>
                  <p:nvCxnSpPr>
                    <p:cNvPr id="64" name="Straight Connector 6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3" name="Group 112"/>
                  <p:cNvGrpSpPr/>
                  <p:nvPr/>
                </p:nvGrpSpPr>
                <p:grpSpPr>
                  <a:xfrm>
                    <a:off x="4419600" y="1447800"/>
                    <a:ext cx="304800" cy="304800"/>
                    <a:chOff x="3502198" y="1524000"/>
                    <a:chExt cx="304800" cy="304800"/>
                  </a:xfrm>
                </p:grpSpPr>
                <p:cxnSp>
                  <p:nvCxnSpPr>
                    <p:cNvPr id="62" name="Straight Connector 61"/>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oup 113"/>
                  <p:cNvGrpSpPr/>
                  <p:nvPr/>
                </p:nvGrpSpPr>
                <p:grpSpPr>
                  <a:xfrm>
                    <a:off x="5334000" y="1447800"/>
                    <a:ext cx="304800" cy="304800"/>
                    <a:chOff x="3502198" y="1524000"/>
                    <a:chExt cx="304800" cy="304800"/>
                  </a:xfrm>
                </p:grpSpPr>
                <p:cxnSp>
                  <p:nvCxnSpPr>
                    <p:cNvPr id="60" name="Straight Connector 5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14"/>
                <p:cNvGrpSpPr/>
                <p:nvPr/>
              </p:nvGrpSpPr>
              <p:grpSpPr>
                <a:xfrm>
                  <a:off x="3506961" y="1447792"/>
                  <a:ext cx="2131839" cy="304808"/>
                  <a:chOff x="3506961" y="1447792"/>
                  <a:chExt cx="2131839" cy="304808"/>
                </a:xfrm>
              </p:grpSpPr>
              <p:grpSp>
                <p:nvGrpSpPr>
                  <p:cNvPr id="102" name="Group 7"/>
                  <p:cNvGrpSpPr/>
                  <p:nvPr/>
                </p:nvGrpSpPr>
                <p:grpSpPr>
                  <a:xfrm>
                    <a:off x="3506961" y="1447792"/>
                    <a:ext cx="304800" cy="304800"/>
                    <a:chOff x="3502198" y="1524000"/>
                    <a:chExt cx="304800" cy="304800"/>
                  </a:xfrm>
                </p:grpSpPr>
                <p:cxnSp>
                  <p:nvCxnSpPr>
                    <p:cNvPr id="55" name="Straight Connector 4"/>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3" name="Group 8"/>
                  <p:cNvGrpSpPr/>
                  <p:nvPr/>
                </p:nvGrpSpPr>
                <p:grpSpPr>
                  <a:xfrm>
                    <a:off x="4419600" y="1447800"/>
                    <a:ext cx="304800" cy="304800"/>
                    <a:chOff x="3502198" y="1524000"/>
                    <a:chExt cx="304800" cy="304800"/>
                  </a:xfrm>
                </p:grpSpPr>
                <p:cxnSp>
                  <p:nvCxnSpPr>
                    <p:cNvPr id="53" name="Straight Connector 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10"/>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4" name="Group 11"/>
                  <p:cNvGrpSpPr/>
                  <p:nvPr/>
                </p:nvGrpSpPr>
                <p:grpSpPr>
                  <a:xfrm>
                    <a:off x="5334000" y="1447800"/>
                    <a:ext cx="304800" cy="304800"/>
                    <a:chOff x="3502198" y="1524000"/>
                    <a:chExt cx="304800" cy="304800"/>
                  </a:xfrm>
                </p:grpSpPr>
                <p:cxnSp>
                  <p:nvCxnSpPr>
                    <p:cNvPr id="51" name="Straight Connector 12"/>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13"/>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1" name="Group 15"/>
                <p:cNvGrpSpPr/>
                <p:nvPr/>
              </p:nvGrpSpPr>
              <p:grpSpPr>
                <a:xfrm>
                  <a:off x="3505200" y="2362200"/>
                  <a:ext cx="2131839" cy="304808"/>
                  <a:chOff x="3506961" y="1447792"/>
                  <a:chExt cx="2131839" cy="304808"/>
                </a:xfrm>
              </p:grpSpPr>
              <p:grpSp>
                <p:nvGrpSpPr>
                  <p:cNvPr id="112" name="Group 16"/>
                  <p:cNvGrpSpPr/>
                  <p:nvPr/>
                </p:nvGrpSpPr>
                <p:grpSpPr>
                  <a:xfrm>
                    <a:off x="3506961" y="1447792"/>
                    <a:ext cx="304800" cy="304800"/>
                    <a:chOff x="3502198" y="1524000"/>
                    <a:chExt cx="304800" cy="304800"/>
                  </a:xfrm>
                </p:grpSpPr>
                <p:cxnSp>
                  <p:nvCxnSpPr>
                    <p:cNvPr id="46" name="Straight Connector 4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3" name="Group 17"/>
                  <p:cNvGrpSpPr/>
                  <p:nvPr/>
                </p:nvGrpSpPr>
                <p:grpSpPr>
                  <a:xfrm>
                    <a:off x="4419600" y="1447800"/>
                    <a:ext cx="304800" cy="304800"/>
                    <a:chOff x="3502198" y="1524000"/>
                    <a:chExt cx="304800" cy="304800"/>
                  </a:xfrm>
                </p:grpSpPr>
                <p:cxnSp>
                  <p:nvCxnSpPr>
                    <p:cNvPr id="44" name="Straight Connector 4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0" name="Group 18"/>
                  <p:cNvGrpSpPr/>
                  <p:nvPr/>
                </p:nvGrpSpPr>
                <p:grpSpPr>
                  <a:xfrm>
                    <a:off x="5334000" y="1447800"/>
                    <a:ext cx="304800" cy="304800"/>
                    <a:chOff x="3502198" y="1524000"/>
                    <a:chExt cx="304800" cy="304800"/>
                  </a:xfrm>
                </p:grpSpPr>
                <p:cxnSp>
                  <p:nvCxnSpPr>
                    <p:cNvPr id="42" name="Straight Connector 19"/>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1" name="Group 151"/>
                <p:cNvGrpSpPr/>
                <p:nvPr/>
              </p:nvGrpSpPr>
              <p:grpSpPr>
                <a:xfrm>
                  <a:off x="3505200" y="533400"/>
                  <a:ext cx="4875039" cy="304808"/>
                  <a:chOff x="3505200" y="533400"/>
                  <a:chExt cx="4875039" cy="304808"/>
                </a:xfrm>
              </p:grpSpPr>
              <p:grpSp>
                <p:nvGrpSpPr>
                  <p:cNvPr id="122" name="Group 129"/>
                  <p:cNvGrpSpPr/>
                  <p:nvPr/>
                </p:nvGrpSpPr>
                <p:grpSpPr>
                  <a:xfrm>
                    <a:off x="3505200" y="533400"/>
                    <a:ext cx="2131839" cy="304808"/>
                    <a:chOff x="3506961" y="1447792"/>
                    <a:chExt cx="2131839" cy="304808"/>
                  </a:xfrm>
                </p:grpSpPr>
                <p:grpSp>
                  <p:nvGrpSpPr>
                    <p:cNvPr id="129" name="Group 130"/>
                    <p:cNvGrpSpPr/>
                    <p:nvPr/>
                  </p:nvGrpSpPr>
                  <p:grpSpPr>
                    <a:xfrm>
                      <a:off x="3506961" y="1447792"/>
                      <a:ext cx="304800" cy="304800"/>
                      <a:chOff x="3502198" y="1524000"/>
                      <a:chExt cx="304800" cy="304800"/>
                    </a:xfrm>
                  </p:grpSpPr>
                  <p:cxnSp>
                    <p:nvCxnSpPr>
                      <p:cNvPr id="37" name="Straight Connector 36"/>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31"/>
                    <p:cNvGrpSpPr/>
                    <p:nvPr/>
                  </p:nvGrpSpPr>
                  <p:grpSpPr>
                    <a:xfrm>
                      <a:off x="4419600" y="1447800"/>
                      <a:ext cx="304800" cy="304800"/>
                      <a:chOff x="3502198" y="1524000"/>
                      <a:chExt cx="304800" cy="304800"/>
                    </a:xfrm>
                  </p:grpSpPr>
                  <p:cxnSp>
                    <p:nvCxnSpPr>
                      <p:cNvPr id="35" name="Straight Connector 34"/>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1" name="Group 132"/>
                    <p:cNvGrpSpPr/>
                    <p:nvPr/>
                  </p:nvGrpSpPr>
                  <p:grpSpPr>
                    <a:xfrm>
                      <a:off x="5334000" y="1447800"/>
                      <a:ext cx="304800" cy="304800"/>
                      <a:chOff x="3502198" y="1524000"/>
                      <a:chExt cx="304800" cy="304800"/>
                    </a:xfrm>
                  </p:grpSpPr>
                  <p:cxnSp>
                    <p:nvCxnSpPr>
                      <p:cNvPr id="33" name="Straight Connector 32"/>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8" name="Group 139"/>
                  <p:cNvGrpSpPr/>
                  <p:nvPr/>
                </p:nvGrpSpPr>
                <p:grpSpPr>
                  <a:xfrm>
                    <a:off x="6248400" y="533400"/>
                    <a:ext cx="2131839" cy="304808"/>
                    <a:chOff x="3506961" y="1447792"/>
                    <a:chExt cx="2131839" cy="304808"/>
                  </a:xfrm>
                </p:grpSpPr>
                <p:grpSp>
                  <p:nvGrpSpPr>
                    <p:cNvPr id="139" name="Group 140"/>
                    <p:cNvGrpSpPr/>
                    <p:nvPr/>
                  </p:nvGrpSpPr>
                  <p:grpSpPr>
                    <a:xfrm>
                      <a:off x="3506961" y="1447792"/>
                      <a:ext cx="304800" cy="304800"/>
                      <a:chOff x="3502198" y="1524000"/>
                      <a:chExt cx="304800" cy="304800"/>
                    </a:xfrm>
                  </p:grpSpPr>
                  <p:cxnSp>
                    <p:nvCxnSpPr>
                      <p:cNvPr id="28" name="Straight Connector 27"/>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0" name="Group 141"/>
                    <p:cNvGrpSpPr/>
                    <p:nvPr/>
                  </p:nvGrpSpPr>
                  <p:grpSpPr>
                    <a:xfrm>
                      <a:off x="4419600" y="1447800"/>
                      <a:ext cx="304800" cy="304800"/>
                      <a:chOff x="3502198" y="1524000"/>
                      <a:chExt cx="304800" cy="304800"/>
                    </a:xfrm>
                  </p:grpSpPr>
                  <p:cxnSp>
                    <p:nvCxnSpPr>
                      <p:cNvPr id="26" name="Straight Connector 25"/>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8" name="Group 142"/>
                    <p:cNvGrpSpPr/>
                    <p:nvPr/>
                  </p:nvGrpSpPr>
                  <p:grpSpPr>
                    <a:xfrm>
                      <a:off x="5334000" y="1447800"/>
                      <a:ext cx="304800" cy="304800"/>
                      <a:chOff x="3502198" y="1524000"/>
                      <a:chExt cx="304800" cy="304800"/>
                    </a:xfrm>
                  </p:grpSpPr>
                  <p:cxnSp>
                    <p:nvCxnSpPr>
                      <p:cNvPr id="24" name="Straight Connector 23"/>
                      <p:cNvCxnSpPr/>
                      <p:nvPr/>
                    </p:nvCxnSpPr>
                    <p:spPr>
                      <a:xfrm rot="2700000">
                        <a:off x="3505200" y="1676400"/>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8100000">
                        <a:off x="3502198" y="1669868"/>
                        <a:ext cx="304800" cy="0"/>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sp>
            <p:nvSpPr>
              <p:cNvPr id="147" name="Rectangle 146"/>
              <p:cNvSpPr/>
              <p:nvPr/>
            </p:nvSpPr>
            <p:spPr>
              <a:xfrm>
                <a:off x="6705600" y="3025588"/>
                <a:ext cx="1905000" cy="1676400"/>
              </a:xfrm>
              <a:prstGeom prst="rect">
                <a:avLst/>
              </a:prstGeom>
              <a:noFill/>
              <a:ln w="38100">
                <a:solidFill>
                  <a:srgbClr val="F54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Arrow Connector 148"/>
              <p:cNvCxnSpPr/>
              <p:nvPr/>
            </p:nvCxnSpPr>
            <p:spPr>
              <a:xfrm rot="5400000">
                <a:off x="5435391" y="3859703"/>
                <a:ext cx="1783182" cy="1588"/>
              </a:xfrm>
              <a:prstGeom prst="straightConnector1">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7772400" y="2770094"/>
                <a:ext cx="9144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7696200" y="2356537"/>
                <a:ext cx="1066800" cy="400110"/>
              </a:xfrm>
              <a:prstGeom prst="rect">
                <a:avLst/>
              </a:prstGeom>
              <a:noFill/>
            </p:spPr>
            <p:txBody>
              <a:bodyPr wrap="square" rtlCol="0">
                <a:spAutoFit/>
              </a:bodyPr>
              <a:lstStyle/>
              <a:p>
                <a:r>
                  <a:rPr lang="en-US" sz="2000">
                    <a:solidFill>
                      <a:srgbClr val="FFFF00"/>
                    </a:solidFill>
                  </a:rPr>
                  <a:t>speed </a:t>
                </a:r>
                <a:r>
                  <a:rPr lang="en-US" sz="2000" i="1">
                    <a:solidFill>
                      <a:srgbClr val="FFFF00"/>
                    </a:solidFill>
                    <a:latin typeface="Times New Roman" pitchFamily="18" charset="0"/>
                    <a:cs typeface="Times New Roman" pitchFamily="18" charset="0"/>
                  </a:rPr>
                  <a:t>v</a:t>
                </a:r>
              </a:p>
            </p:txBody>
          </p:sp>
          <p:sp>
            <p:nvSpPr>
              <p:cNvPr id="155" name="TextBox 154"/>
              <p:cNvSpPr txBox="1"/>
              <p:nvPr/>
            </p:nvSpPr>
            <p:spPr>
              <a:xfrm>
                <a:off x="6028764" y="3541059"/>
                <a:ext cx="457200" cy="400110"/>
              </a:xfrm>
              <a:prstGeom prst="rect">
                <a:avLst/>
              </a:prstGeom>
              <a:noFill/>
            </p:spPr>
            <p:txBody>
              <a:bodyPr wrap="square" rtlCol="0">
                <a:spAutoFit/>
              </a:bodyPr>
              <a:lstStyle/>
              <a:p>
                <a:r>
                  <a:rPr lang="en-US" sz="2000" i="1">
                    <a:latin typeface="Times New Roman" pitchFamily="18" charset="0"/>
                    <a:cs typeface="Times New Roman" pitchFamily="18" charset="0"/>
                  </a:rPr>
                  <a:t>d</a:t>
                </a:r>
              </a:p>
            </p:txBody>
          </p:sp>
          <p:sp>
            <p:nvSpPr>
              <p:cNvPr id="156" name="TextBox 155"/>
              <p:cNvSpPr txBox="1"/>
              <p:nvPr/>
            </p:nvSpPr>
            <p:spPr>
              <a:xfrm>
                <a:off x="5029200" y="1962090"/>
                <a:ext cx="2895600" cy="400110"/>
              </a:xfrm>
              <a:prstGeom prst="rect">
                <a:avLst/>
              </a:prstGeom>
              <a:noFill/>
            </p:spPr>
            <p:txBody>
              <a:bodyPr wrap="square" rtlCol="0">
                <a:spAutoFit/>
              </a:bodyPr>
              <a:lstStyle/>
              <a:p>
                <a:r>
                  <a:rPr lang="en-US" sz="2000" i="1">
                    <a:solidFill>
                      <a:srgbClr val="FFFF00"/>
                    </a:solidFill>
                    <a:latin typeface="Times New Roman" pitchFamily="18" charset="0"/>
                    <a:cs typeface="Times New Roman" pitchFamily="18" charset="0"/>
                  </a:rPr>
                  <a:t>B </a:t>
                </a:r>
                <a:r>
                  <a:rPr lang="en-US" sz="2000">
                    <a:solidFill>
                      <a:srgbClr val="FFFF00"/>
                    </a:solidFill>
                    <a:cs typeface="Times New Roman" pitchFamily="18" charset="0"/>
                  </a:rPr>
                  <a:t>perpendicular down </a:t>
                </a:r>
              </a:p>
            </p:txBody>
          </p:sp>
        </p:grpSp>
        <p:cxnSp>
          <p:nvCxnSpPr>
            <p:cNvPr id="160" name="Straight Arrow Connector 159"/>
            <p:cNvCxnSpPr/>
            <p:nvPr/>
          </p:nvCxnSpPr>
          <p:spPr>
            <a:xfrm rot="10800000">
              <a:off x="8077200" y="4598895"/>
              <a:ext cx="381000" cy="1588"/>
            </a:xfrm>
            <a:prstGeom prst="straightConnector1">
              <a:avLst/>
            </a:prstGeom>
            <a:ln w="38100">
              <a:solidFill>
                <a:srgbClr val="F54717"/>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8" name="Object 157"/>
          <p:cNvGraphicFramePr>
            <a:graphicFrameLocks noChangeAspect="1"/>
          </p:cNvGraphicFramePr>
          <p:nvPr/>
        </p:nvGraphicFramePr>
        <p:xfrm>
          <a:off x="1416216" y="3980329"/>
          <a:ext cx="945984" cy="528638"/>
        </p:xfrm>
        <a:graphic>
          <a:graphicData uri="http://schemas.openxmlformats.org/presentationml/2006/ole">
            <mc:AlternateContent xmlns:mc="http://schemas.openxmlformats.org/markup-compatibility/2006">
              <mc:Choice xmlns:v="urn:schemas-microsoft-com:vml" Requires="v">
                <p:oleObj spid="_x0000_s68627" name="Equation" r:id="rId4" imgW="431640" imgH="241200" progId="Equation.DSMT4">
                  <p:embed/>
                </p:oleObj>
              </mc:Choice>
              <mc:Fallback>
                <p:oleObj name="Equation" r:id="rId4" imgW="43164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216" y="3980329"/>
                        <a:ext cx="945984"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Current Loops and Atomic Currents</a:t>
            </a:r>
          </a:p>
        </p:txBody>
      </p:sp>
      <p:sp>
        <p:nvSpPr>
          <p:cNvPr id="3" name="Content Placeholder 2"/>
          <p:cNvSpPr>
            <a:spLocks noGrp="1"/>
          </p:cNvSpPr>
          <p:nvPr>
            <p:ph idx="1"/>
          </p:nvPr>
        </p:nvSpPr>
        <p:spPr>
          <a:xfrm>
            <a:off x="304800" y="1600200"/>
            <a:ext cx="8382000" cy="4800600"/>
          </a:xfrm>
        </p:spPr>
        <p:txBody>
          <a:bodyPr>
            <a:normAutofit/>
          </a:bodyPr>
          <a:lstStyle/>
          <a:p>
            <a:r>
              <a:rPr lang="en-US"/>
              <a:t>An approaching magnet generates an opposing current in a wire loop, but the current encounters resistance and soon dies away.</a:t>
            </a:r>
          </a:p>
          <a:p>
            <a:r>
              <a:rPr lang="en-US"/>
              <a:t>An approaching magnet also causes electric current in atomic orbitals to oppose it—this effect is small, but does </a:t>
            </a:r>
            <a:r>
              <a:rPr lang="en-US">
                <a:solidFill>
                  <a:srgbClr val="FFFF00"/>
                </a:solidFill>
              </a:rPr>
              <a:t>not</a:t>
            </a:r>
            <a:r>
              <a:rPr lang="en-US"/>
              <a:t> die away—there is permanent repulsion. It’s called </a:t>
            </a:r>
            <a:r>
              <a:rPr lang="en-US">
                <a:solidFill>
                  <a:srgbClr val="FFFF00"/>
                </a:solidFill>
              </a:rPr>
              <a:t>diamagnetism</a:t>
            </a:r>
            <a:r>
              <a:rPr lang="en-US"/>
              <a:t>, and is present in all materials.</a:t>
            </a:r>
          </a:p>
        </p:txBody>
      </p:sp>
    </p:spTree>
    <p:extLst>
      <p:ext uri="{BB962C8B-B14F-4D97-AF65-F5344CB8AC3E}">
        <p14:creationId xmlns:p14="http://schemas.microsoft.com/office/powerpoint/2010/main" val="289547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Paramagnetism and Diamagnetism</a:t>
            </a:r>
          </a:p>
        </p:txBody>
      </p:sp>
      <p:sp>
        <p:nvSpPr>
          <p:cNvPr id="3" name="Content Placeholder 2"/>
          <p:cNvSpPr>
            <a:spLocks noGrp="1"/>
          </p:cNvSpPr>
          <p:nvPr>
            <p:ph idx="1"/>
          </p:nvPr>
        </p:nvSpPr>
        <p:spPr>
          <a:xfrm>
            <a:off x="228600" y="1219200"/>
            <a:ext cx="8534400" cy="5334000"/>
          </a:xfrm>
        </p:spPr>
        <p:txBody>
          <a:bodyPr>
            <a:normAutofit/>
          </a:bodyPr>
          <a:lstStyle/>
          <a:p>
            <a:r>
              <a:rPr lang="en-US"/>
              <a:t>If the atoms of a substance are individually magnetic, they will tend to line up with an outside magnetic field – this is paramagnetism, and </a:t>
            </a:r>
            <a:r>
              <a:rPr lang="en-US">
                <a:solidFill>
                  <a:srgbClr val="FFFF00"/>
                </a:solidFill>
              </a:rPr>
              <a:t>it will dominate over the weaker diamagnetism</a:t>
            </a:r>
            <a:r>
              <a:rPr lang="en-US"/>
              <a:t>. Examples include Al, Mg, Ca, O</a:t>
            </a:r>
            <a:r>
              <a:rPr lang="en-US" baseline="-25000"/>
              <a:t>2</a:t>
            </a:r>
            <a:r>
              <a:rPr lang="en-US"/>
              <a:t>.</a:t>
            </a:r>
          </a:p>
          <a:p>
            <a:r>
              <a:rPr lang="en-US"/>
              <a:t>For a few materials, nonmagnetic quantum forces align neighboring magnetic atoms, so the little magnets all work together: these are the ferromagnets, like iron.</a:t>
            </a:r>
          </a:p>
        </p:txBody>
      </p:sp>
    </p:spTree>
    <p:extLst>
      <p:ext uri="{BB962C8B-B14F-4D97-AF65-F5344CB8AC3E}">
        <p14:creationId xmlns:p14="http://schemas.microsoft.com/office/powerpoint/2010/main" val="82468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solidFill>
                  <a:srgbClr val="FFFF00"/>
                </a:solidFill>
              </a:rPr>
              <a:t>Magnetic Permeability </a:t>
            </a:r>
            <a:r>
              <a:rPr lang="en-US" i="1">
                <a:solidFill>
                  <a:srgbClr val="FFFF00"/>
                </a:solidFill>
                <a:sym typeface="Symbol"/>
              </a:rPr>
              <a:t></a:t>
            </a:r>
            <a:endParaRPr lang="en-US" i="1">
              <a:solidFill>
                <a:srgbClr val="FFFF00"/>
              </a:solidFill>
            </a:endParaRPr>
          </a:p>
        </p:txBody>
      </p:sp>
      <p:sp>
        <p:nvSpPr>
          <p:cNvPr id="3" name="Content Placeholder 2"/>
          <p:cNvSpPr>
            <a:spLocks noGrp="1"/>
          </p:cNvSpPr>
          <p:nvPr>
            <p:ph idx="1"/>
          </p:nvPr>
        </p:nvSpPr>
        <p:spPr>
          <a:xfrm>
            <a:off x="228600" y="1828800"/>
            <a:ext cx="8610600" cy="4114800"/>
          </a:xfrm>
        </p:spPr>
        <p:txBody>
          <a:bodyPr>
            <a:normAutofit/>
          </a:bodyPr>
          <a:lstStyle/>
          <a:p>
            <a:r>
              <a:rPr lang="en-US"/>
              <a:t>The field inside a long hollow solenoid is: </a:t>
            </a:r>
          </a:p>
          <a:p>
            <a:pPr marL="0" indent="0" algn="ctr">
              <a:buNone/>
            </a:pPr>
            <a:r>
              <a:rPr lang="en-US" i="1">
                <a:latin typeface="Times New Roman" pitchFamily="18" charset="0"/>
                <a:cs typeface="Times New Roman" pitchFamily="18" charset="0"/>
              </a:rPr>
              <a:t>B</a:t>
            </a:r>
            <a:r>
              <a:rPr lang="en-US" baseline="-25000">
                <a:latin typeface="Times New Roman" pitchFamily="18" charset="0"/>
                <a:cs typeface="Times New Roman" pitchFamily="18" charset="0"/>
              </a:rPr>
              <a:t>0</a:t>
            </a:r>
            <a:r>
              <a:rPr lang="en-US" i="1">
                <a:latin typeface="Times New Roman" pitchFamily="18" charset="0"/>
                <a:cs typeface="Times New Roman" pitchFamily="18" charset="0"/>
              </a:rPr>
              <a:t> = </a:t>
            </a:r>
            <a:r>
              <a:rPr lang="en-US" i="1">
                <a:latin typeface="Times New Roman" pitchFamily="18" charset="0"/>
                <a:cs typeface="Times New Roman" pitchFamily="18" charset="0"/>
                <a:sym typeface="Symbol"/>
              </a:rPr>
              <a:t></a:t>
            </a:r>
            <a:r>
              <a:rPr lang="en-US" baseline="-25000">
                <a:latin typeface="Times New Roman" pitchFamily="18" charset="0"/>
                <a:cs typeface="Times New Roman" pitchFamily="18" charset="0"/>
                <a:sym typeface="Symbol"/>
              </a:rPr>
              <a:t>0</a:t>
            </a:r>
            <a:r>
              <a:rPr lang="en-US" i="1">
                <a:latin typeface="Times New Roman" pitchFamily="18" charset="0"/>
                <a:cs typeface="Times New Roman" pitchFamily="18" charset="0"/>
                <a:sym typeface="Symbol"/>
              </a:rPr>
              <a:t>nI</a:t>
            </a:r>
          </a:p>
          <a:p>
            <a:r>
              <a:rPr lang="en-US">
                <a:cs typeface="Times New Roman" pitchFamily="18" charset="0"/>
                <a:sym typeface="Symbol"/>
              </a:rPr>
              <a:t>For a solenoid with magnetic material inside</a:t>
            </a:r>
          </a:p>
          <a:p>
            <a:pPr marL="0" indent="0" algn="ctr">
              <a:buNone/>
            </a:pPr>
            <a:r>
              <a:rPr lang="en-US" i="1">
                <a:solidFill>
                  <a:srgbClr val="FFFF00"/>
                </a:solidFill>
                <a:latin typeface="Times New Roman" pitchFamily="18" charset="0"/>
                <a:cs typeface="Times New Roman" pitchFamily="18" charset="0"/>
              </a:rPr>
              <a:t>B = </a:t>
            </a:r>
            <a:r>
              <a:rPr lang="en-US" i="1">
                <a:solidFill>
                  <a:srgbClr val="FFFF00"/>
                </a:solidFill>
                <a:latin typeface="Times New Roman" pitchFamily="18" charset="0"/>
                <a:cs typeface="Times New Roman" pitchFamily="18" charset="0"/>
                <a:sym typeface="Symbol"/>
              </a:rPr>
              <a:t></a:t>
            </a:r>
            <a:r>
              <a:rPr lang="en-US" i="1" baseline="30000">
                <a:solidFill>
                  <a:srgbClr val="FFFF00"/>
                </a:solidFill>
                <a:latin typeface="Times New Roman" pitchFamily="18" charset="0"/>
                <a:cs typeface="Times New Roman" pitchFamily="18" charset="0"/>
                <a:sym typeface="Symbol"/>
              </a:rPr>
              <a:t> </a:t>
            </a:r>
            <a:r>
              <a:rPr lang="en-US" i="1">
                <a:solidFill>
                  <a:srgbClr val="FFFF00"/>
                </a:solidFill>
                <a:latin typeface="Times New Roman" pitchFamily="18" charset="0"/>
                <a:cs typeface="Times New Roman" pitchFamily="18" charset="0"/>
                <a:sym typeface="Symbol"/>
              </a:rPr>
              <a:t>nI</a:t>
            </a:r>
          </a:p>
          <a:p>
            <a:r>
              <a:rPr lang="en-US">
                <a:cs typeface="Times New Roman" pitchFamily="18" charset="0"/>
                <a:sym typeface="Symbol"/>
              </a:rPr>
              <a:t>This </a:t>
            </a:r>
            <a:r>
              <a:rPr lang="en-US">
                <a:solidFill>
                  <a:srgbClr val="FFFF00"/>
                </a:solidFill>
                <a:cs typeface="Times New Roman" pitchFamily="18" charset="0"/>
                <a:sym typeface="Symbol"/>
              </a:rPr>
              <a:t>defines</a:t>
            </a:r>
            <a:r>
              <a:rPr lang="en-US">
                <a:cs typeface="Times New Roman" pitchFamily="18" charset="0"/>
                <a:sym typeface="Symbol"/>
              </a:rPr>
              <a:t> the </a:t>
            </a:r>
            <a:r>
              <a:rPr lang="en-US">
                <a:solidFill>
                  <a:srgbClr val="FFFF00"/>
                </a:solidFill>
                <a:cs typeface="Times New Roman" pitchFamily="18" charset="0"/>
                <a:sym typeface="Symbol"/>
              </a:rPr>
              <a:t>permeability</a:t>
            </a:r>
            <a:r>
              <a:rPr lang="en-US">
                <a:cs typeface="Times New Roman" pitchFamily="18" charset="0"/>
                <a:sym typeface="Symbol"/>
              </a:rPr>
              <a:t> </a:t>
            </a:r>
            <a:r>
              <a:rPr lang="en-US" i="1">
                <a:solidFill>
                  <a:srgbClr val="FFFF00"/>
                </a:solidFill>
                <a:cs typeface="Times New Roman" pitchFamily="18" charset="0"/>
                <a:sym typeface="Symbol"/>
              </a:rPr>
              <a:t></a:t>
            </a:r>
            <a:r>
              <a:rPr lang="en-US">
                <a:cs typeface="Times New Roman" pitchFamily="18" charset="0"/>
                <a:sym typeface="Symbol"/>
              </a:rPr>
              <a:t>.  For ferrous materials used in magnets, it can be </a:t>
            </a:r>
            <a:r>
              <a:rPr lang="en-US">
                <a:solidFill>
                  <a:srgbClr val="FFFF00"/>
                </a:solidFill>
                <a:cs typeface="Times New Roman" pitchFamily="18" charset="0"/>
                <a:sym typeface="Symbol"/>
              </a:rPr>
              <a:t> 10</a:t>
            </a:r>
            <a:r>
              <a:rPr lang="en-US" baseline="30000">
                <a:solidFill>
                  <a:srgbClr val="FFFF00"/>
                </a:solidFill>
                <a:cs typeface="Times New Roman" pitchFamily="18" charset="0"/>
                <a:sym typeface="Symbol"/>
              </a:rPr>
              <a:t>3</a:t>
            </a:r>
            <a:r>
              <a:rPr lang="en-US">
                <a:solidFill>
                  <a:srgbClr val="FFFF00"/>
                </a:solidFill>
                <a:cs typeface="Times New Roman" pitchFamily="18" charset="0"/>
                <a:sym typeface="Symbol"/>
              </a:rPr>
              <a:t> – 10</a:t>
            </a:r>
            <a:r>
              <a:rPr lang="en-US" baseline="30000">
                <a:solidFill>
                  <a:srgbClr val="FFFF00"/>
                </a:solidFill>
                <a:cs typeface="Times New Roman" pitchFamily="18" charset="0"/>
                <a:sym typeface="Symbol"/>
              </a:rPr>
              <a:t>4</a:t>
            </a:r>
            <a:r>
              <a:rPr lang="en-US">
                <a:solidFill>
                  <a:srgbClr val="FFFF00"/>
                </a:solidFill>
                <a:cs typeface="Times New Roman" pitchFamily="18" charset="0"/>
                <a:sym typeface="Symbol"/>
              </a:rPr>
              <a:t>.</a:t>
            </a:r>
            <a:endParaRPr lang="en-US" baseline="30000">
              <a:cs typeface="Times New Roman" pitchFamily="18" charset="0"/>
              <a:sym typeface="Symbol"/>
            </a:endParaRPr>
          </a:p>
          <a:p>
            <a:endParaRPr lang="en-US" i="1">
              <a:latin typeface="Times New Roman" pitchFamily="18" charset="0"/>
              <a:cs typeface="Times New Roman" pitchFamily="18" charset="0"/>
            </a:endParaRPr>
          </a:p>
        </p:txBody>
      </p:sp>
      <p:sp>
        <p:nvSpPr>
          <p:cNvPr id="4" name="TextBox 3"/>
          <p:cNvSpPr txBox="1"/>
          <p:nvPr/>
        </p:nvSpPr>
        <p:spPr>
          <a:xfrm>
            <a:off x="152400" y="76200"/>
            <a:ext cx="2971800" cy="461665"/>
          </a:xfrm>
          <a:prstGeom prst="rect">
            <a:avLst/>
          </a:prstGeom>
          <a:noFill/>
        </p:spPr>
        <p:txBody>
          <a:bodyPr wrap="square" rtlCol="0">
            <a:spAutoFit/>
          </a:bodyPr>
          <a:lstStyle/>
          <a:p>
            <a:r>
              <a:rPr lang="en-US" sz="2400" i="1">
                <a:solidFill>
                  <a:srgbClr val="FF0000"/>
                </a:solidFill>
              </a:rPr>
              <a:t>Reminder:</a:t>
            </a:r>
          </a:p>
        </p:txBody>
      </p:sp>
    </p:spTree>
    <p:extLst>
      <p:ext uri="{BB962C8B-B14F-4D97-AF65-F5344CB8AC3E}">
        <p14:creationId xmlns:p14="http://schemas.microsoft.com/office/powerpoint/2010/main" val="161808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Paramagnetism and Diamagnetism</a:t>
            </a:r>
          </a:p>
        </p:txBody>
      </p:sp>
      <p:sp>
        <p:nvSpPr>
          <p:cNvPr id="3" name="Content Placeholder 2"/>
          <p:cNvSpPr>
            <a:spLocks noGrp="1"/>
          </p:cNvSpPr>
          <p:nvPr>
            <p:ph idx="1"/>
          </p:nvPr>
        </p:nvSpPr>
        <p:spPr>
          <a:xfrm>
            <a:off x="228600" y="1219200"/>
            <a:ext cx="8534400" cy="5334000"/>
          </a:xfrm>
        </p:spPr>
        <p:txBody>
          <a:bodyPr>
            <a:normAutofit/>
          </a:bodyPr>
          <a:lstStyle/>
          <a:p>
            <a:r>
              <a:rPr lang="en-US"/>
              <a:t>The magnetic </a:t>
            </a:r>
            <a:r>
              <a:rPr lang="en-US" u="sng">
                <a:solidFill>
                  <a:srgbClr val="FFFF00"/>
                </a:solidFill>
              </a:rPr>
              <a:t>susceptibility</a:t>
            </a:r>
            <a:r>
              <a:rPr lang="en-US"/>
              <a:t> </a:t>
            </a:r>
            <a:r>
              <a:rPr lang="en-US" i="1">
                <a:solidFill>
                  <a:srgbClr val="FFFF00"/>
                </a:solidFill>
                <a:sym typeface="Symbol"/>
              </a:rPr>
              <a:t></a:t>
            </a:r>
            <a:r>
              <a:rPr lang="en-US" i="1" baseline="-25000">
                <a:solidFill>
                  <a:srgbClr val="FFFF00"/>
                </a:solidFill>
                <a:latin typeface="Times New Roman" pitchFamily="18" charset="0"/>
                <a:cs typeface="Times New Roman" pitchFamily="18" charset="0"/>
                <a:sym typeface="Symbol"/>
              </a:rPr>
              <a:t>m</a:t>
            </a:r>
            <a:r>
              <a:rPr lang="en-US"/>
              <a:t> is defined in terms of the permeability </a:t>
            </a:r>
            <a:r>
              <a:rPr lang="en-US" i="1">
                <a:solidFill>
                  <a:srgbClr val="FFFF00"/>
                </a:solidFill>
                <a:sym typeface="Symbol"/>
              </a:rPr>
              <a:t></a:t>
            </a:r>
            <a:r>
              <a:rPr lang="en-US">
                <a:sym typeface="Symbol"/>
              </a:rPr>
              <a:t> by:</a:t>
            </a:r>
          </a:p>
          <a:p>
            <a:endParaRPr lang="en-US">
              <a:sym typeface="Symbol"/>
            </a:endParaRPr>
          </a:p>
          <a:p>
            <a:endParaRPr lang="en-US">
              <a:sym typeface="Symbol"/>
            </a:endParaRPr>
          </a:p>
          <a:p>
            <a:endParaRPr lang="en-US"/>
          </a:p>
          <a:p>
            <a:r>
              <a:rPr lang="en-US"/>
              <a:t>If </a:t>
            </a:r>
            <a:r>
              <a:rPr lang="en-US" i="1">
                <a:solidFill>
                  <a:srgbClr val="FFFF00"/>
                </a:solidFill>
                <a:sym typeface="Symbol"/>
              </a:rPr>
              <a:t></a:t>
            </a:r>
            <a:r>
              <a:rPr lang="en-US" i="1" baseline="-25000">
                <a:solidFill>
                  <a:srgbClr val="FFFF00"/>
                </a:solidFill>
                <a:latin typeface="Times New Roman" pitchFamily="18" charset="0"/>
                <a:cs typeface="Times New Roman" pitchFamily="18" charset="0"/>
                <a:sym typeface="Symbol"/>
              </a:rPr>
              <a:t>m</a:t>
            </a:r>
            <a:r>
              <a:rPr lang="en-US"/>
              <a:t> is </a:t>
            </a:r>
            <a:r>
              <a:rPr lang="en-US">
                <a:solidFill>
                  <a:srgbClr val="FFFF00"/>
                </a:solidFill>
              </a:rPr>
              <a:t>positive</a:t>
            </a:r>
            <a:r>
              <a:rPr lang="en-US"/>
              <a:t>, the material is termed </a:t>
            </a:r>
            <a:r>
              <a:rPr lang="en-US">
                <a:solidFill>
                  <a:srgbClr val="FFFF00"/>
                </a:solidFill>
              </a:rPr>
              <a:t>paramagnetic</a:t>
            </a:r>
            <a:r>
              <a:rPr lang="en-US"/>
              <a:t>.  Typically,  </a:t>
            </a:r>
          </a:p>
          <a:p>
            <a:r>
              <a:rPr lang="en-US"/>
              <a:t>If </a:t>
            </a:r>
            <a:r>
              <a:rPr lang="en-US" i="1">
                <a:solidFill>
                  <a:srgbClr val="FFFF00"/>
                </a:solidFill>
                <a:sym typeface="Symbol"/>
              </a:rPr>
              <a:t></a:t>
            </a:r>
            <a:r>
              <a:rPr lang="en-US" i="1" baseline="-25000">
                <a:solidFill>
                  <a:srgbClr val="FFFF00"/>
                </a:solidFill>
                <a:latin typeface="Times New Roman" pitchFamily="18" charset="0"/>
                <a:cs typeface="Times New Roman" pitchFamily="18" charset="0"/>
                <a:sym typeface="Symbol"/>
              </a:rPr>
              <a:t>m</a:t>
            </a:r>
            <a:r>
              <a:rPr lang="en-US">
                <a:sym typeface="Symbol"/>
              </a:rPr>
              <a:t> is </a:t>
            </a:r>
            <a:r>
              <a:rPr lang="en-US">
                <a:solidFill>
                  <a:srgbClr val="FFFF00"/>
                </a:solidFill>
                <a:sym typeface="Symbol"/>
              </a:rPr>
              <a:t>negative</a:t>
            </a:r>
            <a:r>
              <a:rPr lang="en-US">
                <a:sym typeface="Symbol"/>
              </a:rPr>
              <a:t>, the material is </a:t>
            </a:r>
            <a:r>
              <a:rPr lang="en-US">
                <a:solidFill>
                  <a:srgbClr val="FFFF00"/>
                </a:solidFill>
                <a:sym typeface="Symbol"/>
              </a:rPr>
              <a:t>diamagnetic</a:t>
            </a:r>
            <a:r>
              <a:rPr lang="en-US">
                <a:sym typeface="Symbol"/>
              </a:rPr>
              <a:t>, examples include Cu, Au, Pb.                    . </a:t>
            </a:r>
            <a:r>
              <a:rPr lang="en-US"/>
              <a:t>  </a:t>
            </a:r>
          </a:p>
        </p:txBody>
      </p:sp>
      <p:graphicFrame>
        <p:nvGraphicFramePr>
          <p:cNvPr id="4" name="Object 3"/>
          <p:cNvGraphicFramePr>
            <a:graphicFrameLocks noChangeAspect="1"/>
          </p:cNvGraphicFramePr>
          <p:nvPr>
            <p:extLst>
              <p:ext uri="{D42A27DB-BD31-4B8C-83A1-F6EECF244321}">
                <p14:modId xmlns:p14="http://schemas.microsoft.com/office/powerpoint/2010/main" val="365106177"/>
              </p:ext>
            </p:extLst>
          </p:nvPr>
        </p:nvGraphicFramePr>
        <p:xfrm>
          <a:off x="3311229" y="2472138"/>
          <a:ext cx="2022771" cy="1109262"/>
        </p:xfrm>
        <a:graphic>
          <a:graphicData uri="http://schemas.openxmlformats.org/presentationml/2006/ole">
            <mc:AlternateContent xmlns:mc="http://schemas.openxmlformats.org/markup-compatibility/2006">
              <mc:Choice xmlns:v="urn:schemas-microsoft-com:vml" Requires="v">
                <p:oleObj spid="_x0000_s70691" name="Equation" r:id="rId4" imgW="787320" imgH="431640" progId="Equation.DSMT4">
                  <p:embed/>
                </p:oleObj>
              </mc:Choice>
              <mc:Fallback>
                <p:oleObj name="Equation" r:id="rId4" imgW="787320" imgH="431640" progId="Equation.DSMT4">
                  <p:embed/>
                  <p:pic>
                    <p:nvPicPr>
                      <p:cNvPr id="0" name=""/>
                      <p:cNvPicPr/>
                      <p:nvPr/>
                    </p:nvPicPr>
                    <p:blipFill>
                      <a:blip r:embed="rId5"/>
                      <a:stretch>
                        <a:fillRect/>
                      </a:stretch>
                    </p:blipFill>
                    <p:spPr>
                      <a:xfrm>
                        <a:off x="3311229" y="2472138"/>
                        <a:ext cx="2022771" cy="110926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29590816"/>
              </p:ext>
            </p:extLst>
          </p:nvPr>
        </p:nvGraphicFramePr>
        <p:xfrm>
          <a:off x="4800600" y="4495800"/>
          <a:ext cx="1572126" cy="622300"/>
        </p:xfrm>
        <a:graphic>
          <a:graphicData uri="http://schemas.openxmlformats.org/presentationml/2006/ole">
            <mc:AlternateContent xmlns:mc="http://schemas.openxmlformats.org/markup-compatibility/2006">
              <mc:Choice xmlns:v="urn:schemas-microsoft-com:vml" Requires="v">
                <p:oleObj spid="_x0000_s70692" name="Equation" r:id="rId6" imgW="609480" imgH="241200" progId="Equation.DSMT4">
                  <p:embed/>
                </p:oleObj>
              </mc:Choice>
              <mc:Fallback>
                <p:oleObj name="Equation" r:id="rId6" imgW="609480" imgH="241200" progId="Equation.DSMT4">
                  <p:embed/>
                  <p:pic>
                    <p:nvPicPr>
                      <p:cNvPr id="0" name=""/>
                      <p:cNvPicPr/>
                      <p:nvPr/>
                    </p:nvPicPr>
                    <p:blipFill>
                      <a:blip r:embed="rId7"/>
                      <a:stretch>
                        <a:fillRect/>
                      </a:stretch>
                    </p:blipFill>
                    <p:spPr>
                      <a:xfrm>
                        <a:off x="4800600" y="4495800"/>
                        <a:ext cx="1572126" cy="6223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23680962"/>
              </p:ext>
            </p:extLst>
          </p:nvPr>
        </p:nvGraphicFramePr>
        <p:xfrm>
          <a:off x="5469179" y="5602941"/>
          <a:ext cx="1796715" cy="609600"/>
        </p:xfrm>
        <a:graphic>
          <a:graphicData uri="http://schemas.openxmlformats.org/presentationml/2006/ole">
            <mc:AlternateContent xmlns:mc="http://schemas.openxmlformats.org/markup-compatibility/2006">
              <mc:Choice xmlns:v="urn:schemas-microsoft-com:vml" Requires="v">
                <p:oleObj spid="_x0000_s70693" name="Equation" r:id="rId8" imgW="711000" imgH="241200" progId="Equation.DSMT4">
                  <p:embed/>
                </p:oleObj>
              </mc:Choice>
              <mc:Fallback>
                <p:oleObj name="Equation" r:id="rId8" imgW="711000" imgH="241200" progId="Equation.DSMT4">
                  <p:embed/>
                  <p:pic>
                    <p:nvPicPr>
                      <p:cNvPr id="0" name=""/>
                      <p:cNvPicPr/>
                      <p:nvPr/>
                    </p:nvPicPr>
                    <p:blipFill>
                      <a:blip r:embed="rId9"/>
                      <a:stretch>
                        <a:fillRect/>
                      </a:stretch>
                    </p:blipFill>
                    <p:spPr>
                      <a:xfrm>
                        <a:off x="5469179" y="5602941"/>
                        <a:ext cx="1796715" cy="609600"/>
                      </a:xfrm>
                      <a:prstGeom prst="rect">
                        <a:avLst/>
                      </a:prstGeom>
                    </p:spPr>
                  </p:pic>
                </p:oleObj>
              </mc:Fallback>
            </mc:AlternateContent>
          </a:graphicData>
        </a:graphic>
      </p:graphicFrame>
      <p:sp>
        <p:nvSpPr>
          <p:cNvPr id="7" name="Rectangle 6"/>
          <p:cNvSpPr/>
          <p:nvPr/>
        </p:nvSpPr>
        <p:spPr>
          <a:xfrm>
            <a:off x="3200400" y="2514600"/>
            <a:ext cx="22098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06988" y="2832847"/>
            <a:ext cx="1752600" cy="707886"/>
          </a:xfrm>
          <a:prstGeom prst="rect">
            <a:avLst/>
          </a:prstGeom>
          <a:noFill/>
          <a:ln w="28575">
            <a:solidFill>
              <a:srgbClr val="FF0000"/>
            </a:solidFill>
          </a:ln>
        </p:spPr>
        <p:txBody>
          <a:bodyPr wrap="square" rtlCol="0">
            <a:spAutoFit/>
          </a:bodyPr>
          <a:lstStyle/>
          <a:p>
            <a:r>
              <a:rPr lang="en-US" sz="2000"/>
              <a:t>So the vacuum has </a:t>
            </a:r>
            <a:r>
              <a:rPr lang="en-US" sz="2000" i="1">
                <a:solidFill>
                  <a:srgbClr val="FFFF00"/>
                </a:solidFill>
                <a:sym typeface="Symbol"/>
              </a:rPr>
              <a:t></a:t>
            </a:r>
            <a:r>
              <a:rPr lang="en-US" sz="2000" i="1" baseline="-25000">
                <a:solidFill>
                  <a:srgbClr val="FFFF00"/>
                </a:solidFill>
                <a:latin typeface="Times New Roman" pitchFamily="18" charset="0"/>
                <a:cs typeface="Times New Roman" pitchFamily="18" charset="0"/>
                <a:sym typeface="Symbol"/>
              </a:rPr>
              <a:t>m</a:t>
            </a:r>
            <a:r>
              <a:rPr lang="en-US" sz="2000">
                <a:sym typeface="Symbol"/>
              </a:rPr>
              <a:t> = 0.</a:t>
            </a:r>
            <a:endParaRPr lang="en-US" sz="2000"/>
          </a:p>
        </p:txBody>
      </p:sp>
    </p:spTree>
    <p:extLst>
      <p:ext uri="{BB962C8B-B14F-4D97-AF65-F5344CB8AC3E}">
        <p14:creationId xmlns:p14="http://schemas.microsoft.com/office/powerpoint/2010/main" val="204595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solidFill>
                  <a:srgbClr val="FFFF00"/>
                </a:solidFill>
              </a:rPr>
              <a:t>Today’s Topics</a:t>
            </a:r>
          </a:p>
        </p:txBody>
      </p:sp>
      <p:sp>
        <p:nvSpPr>
          <p:cNvPr id="3" name="Content Placeholder 2"/>
          <p:cNvSpPr>
            <a:spLocks noGrp="1"/>
          </p:cNvSpPr>
          <p:nvPr>
            <p:ph idx="1"/>
          </p:nvPr>
        </p:nvSpPr>
        <p:spPr>
          <a:xfrm>
            <a:off x="990600" y="2743200"/>
            <a:ext cx="7772400" cy="2738716"/>
          </a:xfrm>
        </p:spPr>
        <p:txBody>
          <a:bodyPr>
            <a:normAutofit/>
          </a:bodyPr>
          <a:lstStyle/>
          <a:p>
            <a:r>
              <a:rPr lang="en-US"/>
              <a:t>Magnetic Permeability</a:t>
            </a:r>
          </a:p>
          <a:p>
            <a:r>
              <a:rPr lang="en-US"/>
              <a:t>Faraday’s Law of Induction</a:t>
            </a:r>
          </a:p>
          <a:p>
            <a:r>
              <a:rPr lang="en-US"/>
              <a:t>Lenz’s Law</a:t>
            </a:r>
          </a:p>
          <a:p>
            <a:r>
              <a:rPr lang="en-US"/>
              <a:t>Paramagnets and Diamagnets</a:t>
            </a:r>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sz="half" idx="1"/>
          </p:nvPr>
        </p:nvSpPr>
        <p:spPr>
          <a:xfrm>
            <a:off x="533400" y="1752600"/>
            <a:ext cx="5562600" cy="3886200"/>
          </a:xfrm>
        </p:spPr>
        <p:txBody>
          <a:bodyPr>
            <a:normAutofit/>
          </a:bodyPr>
          <a:lstStyle/>
          <a:p>
            <a:r>
              <a:rPr lang="en-US" dirty="0"/>
              <a:t>A small magnet hangs below a large magnet as shown, magnetic attraction balancing gravity.</a:t>
            </a:r>
          </a:p>
          <a:p>
            <a:r>
              <a:rPr lang="en-US" dirty="0"/>
              <a:t>Is this equilibrium</a:t>
            </a:r>
          </a:p>
          <a:p>
            <a:pPr marL="514350" indent="-514350">
              <a:buAutoNum type="alphaUcPeriod"/>
            </a:pPr>
            <a:r>
              <a:rPr lang="en-US" dirty="0"/>
              <a:t>Stable?</a:t>
            </a:r>
          </a:p>
          <a:p>
            <a:pPr marL="514350" indent="-514350">
              <a:buAutoNum type="alphaUcPeriod"/>
            </a:pPr>
            <a:r>
              <a:rPr lang="en-US" dirty="0"/>
              <a:t>Unstable?</a:t>
            </a:r>
          </a:p>
          <a:p>
            <a:pPr marL="514350" indent="-514350">
              <a:buAutoNum type="alphaUcPeriod"/>
            </a:pPr>
            <a:r>
              <a:rPr lang="en-US" dirty="0"/>
              <a:t>Not enough information to know</a:t>
            </a:r>
          </a:p>
        </p:txBody>
      </p:sp>
      <p:sp>
        <p:nvSpPr>
          <p:cNvPr id="4" name="Content Placeholder 3"/>
          <p:cNvSpPr>
            <a:spLocks noGrp="1"/>
          </p:cNvSpPr>
          <p:nvPr>
            <p:ph sz="half" idx="2"/>
          </p:nvPr>
        </p:nvSpPr>
        <p:spPr>
          <a:xfrm>
            <a:off x="7010400" y="1600201"/>
            <a:ext cx="1676400" cy="3581400"/>
          </a:xfrm>
        </p:spPr>
        <p:txBody>
          <a:bodyPr>
            <a:normAutofit/>
          </a:bodyPr>
          <a:lstStyle/>
          <a:p>
            <a:r>
              <a:rPr lang="en-US">
                <a:solidFill>
                  <a:schemeClr val="bg2">
                    <a:lumMod val="50000"/>
                  </a:schemeClr>
                </a:solidFill>
              </a:rPr>
              <a:t>.</a:t>
            </a:r>
            <a:r>
              <a:rPr lang="en-US"/>
              <a:t> </a:t>
            </a:r>
          </a:p>
        </p:txBody>
      </p:sp>
      <p:grpSp>
        <p:nvGrpSpPr>
          <p:cNvPr id="15" name="Group 14"/>
          <p:cNvGrpSpPr/>
          <p:nvPr/>
        </p:nvGrpSpPr>
        <p:grpSpPr>
          <a:xfrm>
            <a:off x="8022570" y="2209800"/>
            <a:ext cx="386324" cy="3048000"/>
            <a:chOff x="8022570" y="1600200"/>
            <a:chExt cx="386324" cy="3048000"/>
          </a:xfrm>
        </p:grpSpPr>
        <p:grpSp>
          <p:nvGrpSpPr>
            <p:cNvPr id="5" name="Group 16"/>
            <p:cNvGrpSpPr/>
            <p:nvPr/>
          </p:nvGrpSpPr>
          <p:grpSpPr>
            <a:xfrm>
              <a:off x="8179452" y="4148149"/>
              <a:ext cx="81524" cy="500051"/>
              <a:chOff x="6471676" y="4419600"/>
              <a:chExt cx="386324" cy="1519518"/>
            </a:xfrm>
          </p:grpSpPr>
          <p:sp>
            <p:nvSpPr>
              <p:cNvPr id="6" name="Rectangle 5"/>
              <p:cNvSpPr/>
              <p:nvPr/>
            </p:nvSpPr>
            <p:spPr>
              <a:xfrm>
                <a:off x="6477000" y="4419600"/>
                <a:ext cx="381000" cy="76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1676" y="5177118"/>
                <a:ext cx="381000" cy="7620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6"/>
            <p:cNvGrpSpPr/>
            <p:nvPr/>
          </p:nvGrpSpPr>
          <p:grpSpPr>
            <a:xfrm>
              <a:off x="8022570" y="1600200"/>
              <a:ext cx="386324" cy="1595519"/>
              <a:chOff x="6471676" y="4386251"/>
              <a:chExt cx="386324" cy="1595519"/>
            </a:xfrm>
          </p:grpSpPr>
          <p:sp>
            <p:nvSpPr>
              <p:cNvPr id="11" name="Rectangle 10"/>
              <p:cNvSpPr/>
              <p:nvPr/>
            </p:nvSpPr>
            <p:spPr>
              <a:xfrm>
                <a:off x="6477000" y="4419600"/>
                <a:ext cx="381000" cy="76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71676" y="5177118"/>
                <a:ext cx="381000" cy="7620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96052" y="4386251"/>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N</a:t>
                </a:r>
              </a:p>
            </p:txBody>
          </p:sp>
          <p:sp>
            <p:nvSpPr>
              <p:cNvPr id="14" name="TextBox 13"/>
              <p:cNvSpPr txBox="1"/>
              <p:nvPr/>
            </p:nvSpPr>
            <p:spPr>
              <a:xfrm>
                <a:off x="6510325" y="5581660"/>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S</a:t>
                </a:r>
              </a:p>
            </p:txBody>
          </p:sp>
        </p:grpSp>
      </p:grpSp>
    </p:spTree>
    <p:extLst>
      <p:ext uri="{BB962C8B-B14F-4D97-AF65-F5344CB8AC3E}">
        <p14:creationId xmlns:p14="http://schemas.microsoft.com/office/powerpoint/2010/main" val="97982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Answer</a:t>
            </a:r>
          </a:p>
        </p:txBody>
      </p:sp>
      <p:sp>
        <p:nvSpPr>
          <p:cNvPr id="3" name="Content Placeholder 2"/>
          <p:cNvSpPr>
            <a:spLocks noGrp="1"/>
          </p:cNvSpPr>
          <p:nvPr>
            <p:ph sz="half" idx="1"/>
          </p:nvPr>
        </p:nvSpPr>
        <p:spPr>
          <a:xfrm>
            <a:off x="533400" y="1981200"/>
            <a:ext cx="5943600" cy="4572000"/>
          </a:xfrm>
        </p:spPr>
        <p:txBody>
          <a:bodyPr>
            <a:normAutofit lnSpcReduction="10000"/>
          </a:bodyPr>
          <a:lstStyle/>
          <a:p>
            <a:r>
              <a:rPr lang="en-US"/>
              <a:t>A small magnet hangs below a large magnet as shown, magnetic attraction balancing gravity.</a:t>
            </a:r>
          </a:p>
          <a:p>
            <a:r>
              <a:rPr lang="en-US"/>
              <a:t>Is this equilibrium</a:t>
            </a:r>
          </a:p>
          <a:p>
            <a:pPr marL="514350" indent="-514350">
              <a:buAutoNum type="alphaUcPeriod"/>
            </a:pPr>
            <a:r>
              <a:rPr lang="en-US"/>
              <a:t>Stable</a:t>
            </a:r>
          </a:p>
          <a:p>
            <a:pPr marL="514350" indent="-514350">
              <a:buAutoNum type="alphaUcPeriod"/>
            </a:pPr>
            <a:r>
              <a:rPr lang="en-US"/>
              <a:t>Unstable</a:t>
            </a:r>
          </a:p>
          <a:p>
            <a:pPr marL="514350" indent="-514350">
              <a:buNone/>
            </a:pPr>
            <a:r>
              <a:rPr lang="en-US"/>
              <a:t>  Because a small motion downwards will weaken the upward force, a small motion upwards will strengthen the upward force. </a:t>
            </a:r>
          </a:p>
        </p:txBody>
      </p:sp>
      <p:sp>
        <p:nvSpPr>
          <p:cNvPr id="4" name="Content Placeholder 3"/>
          <p:cNvSpPr>
            <a:spLocks noGrp="1"/>
          </p:cNvSpPr>
          <p:nvPr>
            <p:ph sz="half" idx="2"/>
          </p:nvPr>
        </p:nvSpPr>
        <p:spPr>
          <a:xfrm>
            <a:off x="7010400" y="1600201"/>
            <a:ext cx="1676400" cy="3581400"/>
          </a:xfrm>
        </p:spPr>
        <p:txBody>
          <a:bodyPr>
            <a:normAutofit lnSpcReduction="10000"/>
          </a:bodyPr>
          <a:lstStyle/>
          <a:p>
            <a:r>
              <a:rPr lang="en-US">
                <a:solidFill>
                  <a:schemeClr val="bg2">
                    <a:lumMod val="50000"/>
                  </a:schemeClr>
                </a:solidFill>
              </a:rPr>
              <a:t>.</a:t>
            </a:r>
            <a:r>
              <a:rPr lang="en-US"/>
              <a:t> </a:t>
            </a:r>
          </a:p>
        </p:txBody>
      </p:sp>
      <p:grpSp>
        <p:nvGrpSpPr>
          <p:cNvPr id="5" name="Group 14"/>
          <p:cNvGrpSpPr/>
          <p:nvPr/>
        </p:nvGrpSpPr>
        <p:grpSpPr>
          <a:xfrm>
            <a:off x="8022570" y="2209800"/>
            <a:ext cx="386324" cy="3048000"/>
            <a:chOff x="8022570" y="1600200"/>
            <a:chExt cx="386324" cy="3048000"/>
          </a:xfrm>
        </p:grpSpPr>
        <p:grpSp>
          <p:nvGrpSpPr>
            <p:cNvPr id="8" name="Group 16"/>
            <p:cNvGrpSpPr/>
            <p:nvPr/>
          </p:nvGrpSpPr>
          <p:grpSpPr>
            <a:xfrm>
              <a:off x="8179452" y="4148149"/>
              <a:ext cx="81524" cy="500051"/>
              <a:chOff x="6471676" y="4419600"/>
              <a:chExt cx="386324" cy="1519518"/>
            </a:xfrm>
          </p:grpSpPr>
          <p:sp>
            <p:nvSpPr>
              <p:cNvPr id="6" name="Rectangle 5"/>
              <p:cNvSpPr/>
              <p:nvPr/>
            </p:nvSpPr>
            <p:spPr>
              <a:xfrm>
                <a:off x="6477000" y="4419600"/>
                <a:ext cx="381000" cy="76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1676" y="5177118"/>
                <a:ext cx="381000" cy="7620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8022570" y="1600200"/>
              <a:ext cx="386324" cy="1595519"/>
              <a:chOff x="6471676" y="4386251"/>
              <a:chExt cx="386324" cy="1595519"/>
            </a:xfrm>
          </p:grpSpPr>
          <p:sp>
            <p:nvSpPr>
              <p:cNvPr id="11" name="Rectangle 10"/>
              <p:cNvSpPr/>
              <p:nvPr/>
            </p:nvSpPr>
            <p:spPr>
              <a:xfrm>
                <a:off x="6477000" y="4419600"/>
                <a:ext cx="381000" cy="76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71676" y="5177118"/>
                <a:ext cx="381000" cy="7620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96052" y="4386251"/>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N</a:t>
                </a:r>
              </a:p>
            </p:txBody>
          </p:sp>
          <p:sp>
            <p:nvSpPr>
              <p:cNvPr id="14" name="TextBox 13"/>
              <p:cNvSpPr txBox="1"/>
              <p:nvPr/>
            </p:nvSpPr>
            <p:spPr>
              <a:xfrm>
                <a:off x="6510325" y="5581660"/>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S</a:t>
                </a:r>
              </a:p>
            </p:txBody>
          </p:sp>
        </p:grpSp>
      </p:grpSp>
      <p:cxnSp>
        <p:nvCxnSpPr>
          <p:cNvPr id="16" name="Straight Arrow Connector 15"/>
          <p:cNvCxnSpPr/>
          <p:nvPr/>
        </p:nvCxnSpPr>
        <p:spPr>
          <a:xfrm rot="10800000">
            <a:off x="2590801" y="4397188"/>
            <a:ext cx="1219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99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Stabilizing the Equilibrium</a:t>
            </a:r>
          </a:p>
        </p:txBody>
      </p:sp>
      <p:sp>
        <p:nvSpPr>
          <p:cNvPr id="3" name="Content Placeholder 2"/>
          <p:cNvSpPr>
            <a:spLocks noGrp="1"/>
          </p:cNvSpPr>
          <p:nvPr>
            <p:ph sz="half" idx="1"/>
          </p:nvPr>
        </p:nvSpPr>
        <p:spPr>
          <a:xfrm>
            <a:off x="533400" y="1981200"/>
            <a:ext cx="5943600" cy="3810000"/>
          </a:xfrm>
        </p:spPr>
        <p:txBody>
          <a:bodyPr>
            <a:normAutofit/>
          </a:bodyPr>
          <a:lstStyle/>
          <a:p>
            <a:r>
              <a:rPr lang="en-US" dirty="0"/>
              <a:t>We place disks of </a:t>
            </a:r>
            <a:r>
              <a:rPr lang="en-US" dirty="0">
                <a:solidFill>
                  <a:srgbClr val="FF6699"/>
                </a:solidFill>
              </a:rPr>
              <a:t>bismuth</a:t>
            </a:r>
            <a:r>
              <a:rPr lang="en-US" dirty="0"/>
              <a:t> above and below the small magnet.</a:t>
            </a:r>
          </a:p>
          <a:p>
            <a:r>
              <a:rPr lang="en-US" dirty="0"/>
              <a:t>Bismuth is </a:t>
            </a:r>
            <a:r>
              <a:rPr lang="en-US" dirty="0">
                <a:solidFill>
                  <a:srgbClr val="FFFF00"/>
                </a:solidFill>
              </a:rPr>
              <a:t>strongly diamagnetic</a:t>
            </a:r>
            <a:r>
              <a:rPr lang="en-US" dirty="0"/>
              <a:t>: as the small magnet approaches, it will readjust bismuth atomic orbitals to generate significant repulsion. </a:t>
            </a:r>
          </a:p>
          <a:p>
            <a:pPr marL="0" indent="0">
              <a:buNone/>
            </a:pPr>
            <a:endParaRPr lang="en-US" dirty="0"/>
          </a:p>
        </p:txBody>
      </p:sp>
      <p:sp>
        <p:nvSpPr>
          <p:cNvPr id="4" name="Content Placeholder 3"/>
          <p:cNvSpPr>
            <a:spLocks noGrp="1"/>
          </p:cNvSpPr>
          <p:nvPr>
            <p:ph sz="half" idx="2"/>
          </p:nvPr>
        </p:nvSpPr>
        <p:spPr>
          <a:xfrm>
            <a:off x="7010400" y="1600201"/>
            <a:ext cx="1676400" cy="3581400"/>
          </a:xfrm>
        </p:spPr>
        <p:txBody>
          <a:bodyPr>
            <a:normAutofit/>
          </a:bodyPr>
          <a:lstStyle/>
          <a:p>
            <a:r>
              <a:rPr lang="en-US">
                <a:solidFill>
                  <a:schemeClr val="bg2">
                    <a:lumMod val="50000"/>
                  </a:schemeClr>
                </a:solidFill>
              </a:rPr>
              <a:t>.</a:t>
            </a:r>
            <a:r>
              <a:rPr lang="en-US"/>
              <a:t> </a:t>
            </a:r>
          </a:p>
        </p:txBody>
      </p:sp>
      <p:grpSp>
        <p:nvGrpSpPr>
          <p:cNvPr id="5" name="Group 14"/>
          <p:cNvGrpSpPr/>
          <p:nvPr/>
        </p:nvGrpSpPr>
        <p:grpSpPr>
          <a:xfrm>
            <a:off x="8022570" y="2209800"/>
            <a:ext cx="386324" cy="3048000"/>
            <a:chOff x="8022570" y="1600200"/>
            <a:chExt cx="386324" cy="3048000"/>
          </a:xfrm>
        </p:grpSpPr>
        <p:grpSp>
          <p:nvGrpSpPr>
            <p:cNvPr id="8" name="Group 16"/>
            <p:cNvGrpSpPr/>
            <p:nvPr/>
          </p:nvGrpSpPr>
          <p:grpSpPr>
            <a:xfrm>
              <a:off x="8179452" y="4148149"/>
              <a:ext cx="81524" cy="500051"/>
              <a:chOff x="6471676" y="4419600"/>
              <a:chExt cx="386324" cy="1519518"/>
            </a:xfrm>
          </p:grpSpPr>
          <p:sp>
            <p:nvSpPr>
              <p:cNvPr id="6" name="Rectangle 5"/>
              <p:cNvSpPr/>
              <p:nvPr/>
            </p:nvSpPr>
            <p:spPr>
              <a:xfrm>
                <a:off x="6477000" y="4419600"/>
                <a:ext cx="381000" cy="76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1676" y="5177118"/>
                <a:ext cx="381000" cy="7620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8022570" y="1600200"/>
              <a:ext cx="386324" cy="1595519"/>
              <a:chOff x="6471676" y="4386251"/>
              <a:chExt cx="386324" cy="1595519"/>
            </a:xfrm>
          </p:grpSpPr>
          <p:sp>
            <p:nvSpPr>
              <p:cNvPr id="11" name="Rectangle 10"/>
              <p:cNvSpPr/>
              <p:nvPr/>
            </p:nvSpPr>
            <p:spPr>
              <a:xfrm>
                <a:off x="6477000" y="4419600"/>
                <a:ext cx="381000" cy="762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71676" y="5177118"/>
                <a:ext cx="381000" cy="762000"/>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96052" y="4386251"/>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N</a:t>
                </a:r>
              </a:p>
            </p:txBody>
          </p:sp>
          <p:sp>
            <p:nvSpPr>
              <p:cNvPr id="14" name="TextBox 13"/>
              <p:cNvSpPr txBox="1"/>
              <p:nvPr/>
            </p:nvSpPr>
            <p:spPr>
              <a:xfrm>
                <a:off x="6510325" y="5581660"/>
                <a:ext cx="304800" cy="400110"/>
              </a:xfrm>
              <a:prstGeom prst="rect">
                <a:avLst/>
              </a:prstGeom>
              <a:noFill/>
            </p:spPr>
            <p:txBody>
              <a:bodyPr wrap="square" rtlCol="0">
                <a:spAutoFit/>
              </a:bodyPr>
              <a:lstStyle/>
              <a:p>
                <a:r>
                  <a:rPr lang="en-US" sz="2000">
                    <a:solidFill>
                      <a:schemeClr val="bg1"/>
                    </a:solidFill>
                    <a:latin typeface="Times New Roman" pitchFamily="18" charset="0"/>
                    <a:cs typeface="Times New Roman" pitchFamily="18" charset="0"/>
                  </a:rPr>
                  <a:t>S</a:t>
                </a:r>
              </a:p>
            </p:txBody>
          </p:sp>
        </p:grpSp>
      </p:grpSp>
      <p:sp>
        <p:nvSpPr>
          <p:cNvPr id="15" name="Rectangle 14"/>
          <p:cNvSpPr/>
          <p:nvPr/>
        </p:nvSpPr>
        <p:spPr>
          <a:xfrm>
            <a:off x="7682753" y="4419600"/>
            <a:ext cx="1066800" cy="76200"/>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91718" y="5562600"/>
            <a:ext cx="1066800" cy="76200"/>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61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8" y="0"/>
            <a:ext cx="8229600" cy="1143000"/>
          </a:xfrm>
        </p:spPr>
        <p:txBody>
          <a:bodyPr/>
          <a:lstStyle/>
          <a:p>
            <a:r>
              <a:rPr lang="en-US">
                <a:solidFill>
                  <a:srgbClr val="FFFF00"/>
                </a:solidFill>
              </a:rPr>
              <a:t>A Strong Diamagnet: Bismuth</a:t>
            </a:r>
          </a:p>
        </p:txBody>
      </p:sp>
      <p:sp>
        <p:nvSpPr>
          <p:cNvPr id="3" name="Content Placeholder 2"/>
          <p:cNvSpPr>
            <a:spLocks noGrp="1"/>
          </p:cNvSpPr>
          <p:nvPr>
            <p:ph sz="half" idx="1"/>
          </p:nvPr>
        </p:nvSpPr>
        <p:spPr>
          <a:xfrm>
            <a:off x="363071" y="1492624"/>
            <a:ext cx="4953000" cy="5105400"/>
          </a:xfrm>
        </p:spPr>
        <p:txBody>
          <a:bodyPr/>
          <a:lstStyle/>
          <a:p>
            <a:r>
              <a:rPr lang="en-US"/>
              <a:t>Bismuth has </a:t>
            </a:r>
            <a:r>
              <a:rPr lang="en-US" i="1">
                <a:sym typeface="Symbol"/>
              </a:rPr>
              <a:t></a:t>
            </a:r>
            <a:r>
              <a:rPr lang="en-US" i="1" baseline="-25000">
                <a:latin typeface="Times New Roman" pitchFamily="18" charset="0"/>
                <a:cs typeface="Times New Roman" pitchFamily="18" charset="0"/>
                <a:sym typeface="Symbol"/>
              </a:rPr>
              <a:t>m</a:t>
            </a:r>
            <a:r>
              <a:rPr lang="en-US">
                <a:sym typeface="Symbol"/>
              </a:rPr>
              <a:t> = -1.66x10</a:t>
            </a:r>
            <a:r>
              <a:rPr lang="en-US" baseline="30000">
                <a:sym typeface="Symbol"/>
              </a:rPr>
              <a:t>-4</a:t>
            </a:r>
            <a:r>
              <a:rPr lang="en-US">
                <a:sym typeface="Symbol"/>
              </a:rPr>
              <a:t>, </a:t>
            </a:r>
            <a:r>
              <a:rPr lang="en-US">
                <a:solidFill>
                  <a:srgbClr val="FFFF00"/>
                </a:solidFill>
                <a:sym typeface="Symbol"/>
              </a:rPr>
              <a:t>ten times stronger </a:t>
            </a:r>
            <a:r>
              <a:rPr lang="en-US">
                <a:sym typeface="Symbol"/>
              </a:rPr>
              <a:t>than most other materials. </a:t>
            </a:r>
          </a:p>
          <a:p>
            <a:r>
              <a:rPr lang="en-US">
                <a:sym typeface="Symbol"/>
              </a:rPr>
              <a:t>A magnet attracts iron, it aligns the domains so that poles form in the iron.</a:t>
            </a:r>
          </a:p>
          <a:p>
            <a:r>
              <a:rPr lang="en-US">
                <a:sym typeface="Symbol"/>
              </a:rPr>
              <a:t>For a diamagnetic material, the opposite happens—poles form to </a:t>
            </a:r>
            <a:r>
              <a:rPr lang="en-US">
                <a:solidFill>
                  <a:srgbClr val="FFFF00"/>
                </a:solidFill>
                <a:sym typeface="Symbol"/>
              </a:rPr>
              <a:t>repel</a:t>
            </a:r>
            <a:r>
              <a:rPr lang="en-US">
                <a:sym typeface="Symbol"/>
              </a:rPr>
              <a:t> the magnet!</a:t>
            </a:r>
          </a:p>
          <a:p>
            <a:r>
              <a:rPr lang="en-US">
                <a:sym typeface="Symbol"/>
              </a:rPr>
              <a:t>This repulsion can be used to hold a small magnet in place.</a:t>
            </a:r>
          </a:p>
        </p:txBody>
      </p:sp>
      <p:sp>
        <p:nvSpPr>
          <p:cNvPr id="4" name="Content Placeholder 3"/>
          <p:cNvSpPr>
            <a:spLocks noGrp="1"/>
          </p:cNvSpPr>
          <p:nvPr>
            <p:ph sz="half" idx="2"/>
          </p:nvPr>
        </p:nvSpPr>
        <p:spPr>
          <a:xfrm>
            <a:off x="5715000" y="1600200"/>
            <a:ext cx="2971800" cy="5105400"/>
          </a:xfrm>
        </p:spPr>
        <p:txBody>
          <a:bodyPr/>
          <a:lstStyle/>
          <a:p>
            <a:r>
              <a:rPr lang="en-US">
                <a:solidFill>
                  <a:schemeClr val="bg2">
                    <a:lumMod val="50000"/>
                  </a:schemeClr>
                </a:solidFill>
              </a:rPr>
              <a:t>.</a:t>
            </a:r>
          </a:p>
        </p:txBody>
      </p:sp>
      <p:pic>
        <p:nvPicPr>
          <p:cNvPr id="5017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756" y="1066800"/>
            <a:ext cx="2743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descr="http://demolab.phys.virginia.edu/demos/pictures/5g30-26b.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9137" y="4876800"/>
            <a:ext cx="2816714" cy="17554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5334000"/>
            <a:ext cx="533400" cy="461665"/>
          </a:xfrm>
          <a:prstGeom prst="rect">
            <a:avLst/>
          </a:prstGeom>
          <a:noFill/>
          <a:ln w="28575">
            <a:solidFill>
              <a:srgbClr val="FF0000"/>
            </a:solidFill>
          </a:ln>
        </p:spPr>
        <p:txBody>
          <a:bodyPr wrap="square" rtlCol="0">
            <a:spAutoFit/>
          </a:bodyPr>
          <a:lstStyle/>
          <a:p>
            <a:r>
              <a:rPr lang="en-US" sz="2400"/>
              <a:t>Bi</a:t>
            </a:r>
          </a:p>
        </p:txBody>
      </p:sp>
      <p:cxnSp>
        <p:nvCxnSpPr>
          <p:cNvPr id="7" name="Straight Arrow Connector 6"/>
          <p:cNvCxnSpPr/>
          <p:nvPr/>
        </p:nvCxnSpPr>
        <p:spPr>
          <a:xfrm flipV="1">
            <a:off x="5638800" y="5334000"/>
            <a:ext cx="990600" cy="2308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5638800" y="5564833"/>
            <a:ext cx="1371600" cy="5311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953000" y="5795665"/>
            <a:ext cx="2133600" cy="4527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124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normAutofit fontScale="90000"/>
          </a:bodyPr>
          <a:lstStyle/>
          <a:p>
            <a:r>
              <a:rPr lang="en-US" i="1">
                <a:solidFill>
                  <a:srgbClr val="FFFF00"/>
                </a:solidFill>
              </a:rPr>
              <a:t>Perfect</a:t>
            </a:r>
            <a:r>
              <a:rPr lang="en-US">
                <a:solidFill>
                  <a:srgbClr val="FFFF00"/>
                </a:solidFill>
              </a:rPr>
              <a:t> Diamagnetism: Superconductivity</a:t>
            </a:r>
          </a:p>
        </p:txBody>
      </p:sp>
      <p:sp>
        <p:nvSpPr>
          <p:cNvPr id="3" name="Content Placeholder 2"/>
          <p:cNvSpPr>
            <a:spLocks noGrp="1"/>
          </p:cNvSpPr>
          <p:nvPr>
            <p:ph idx="1"/>
          </p:nvPr>
        </p:nvSpPr>
        <p:spPr>
          <a:xfrm>
            <a:off x="457200" y="1371600"/>
            <a:ext cx="8229600" cy="5334000"/>
          </a:xfrm>
        </p:spPr>
        <p:txBody>
          <a:bodyPr>
            <a:normAutofit/>
          </a:bodyPr>
          <a:lstStyle/>
          <a:p>
            <a:r>
              <a:rPr lang="en-US" dirty="0"/>
              <a:t>If  a superconductor is moved into a magnetic field, the magnetic force on the moving charges generates currents at the surface of the superconductor—these currents produce a magnetic field exactly canceling the original field inside the superconductor.  So </a:t>
            </a:r>
            <a:r>
              <a:rPr lang="en-US" i="1" dirty="0">
                <a:solidFill>
                  <a:srgbClr val="FFFF00"/>
                </a:solidFill>
                <a:sym typeface="Symbol"/>
              </a:rPr>
              <a:t></a:t>
            </a:r>
            <a:r>
              <a:rPr lang="en-US" i="1" baseline="-25000" dirty="0">
                <a:solidFill>
                  <a:srgbClr val="FFFF00"/>
                </a:solidFill>
                <a:latin typeface="Times New Roman" pitchFamily="18" charset="0"/>
                <a:cs typeface="Times New Roman" pitchFamily="18" charset="0"/>
                <a:sym typeface="Symbol"/>
              </a:rPr>
              <a:t>m</a:t>
            </a:r>
            <a:r>
              <a:rPr lang="en-US" dirty="0">
                <a:solidFill>
                  <a:srgbClr val="FFFF00"/>
                </a:solidFill>
                <a:sym typeface="Symbol"/>
              </a:rPr>
              <a:t> = -1</a:t>
            </a:r>
            <a:r>
              <a:rPr lang="en-US" dirty="0">
                <a:sym typeface="Symbol"/>
              </a:rPr>
              <a:t>.</a:t>
            </a:r>
          </a:p>
          <a:p>
            <a:r>
              <a:rPr lang="en-US" dirty="0">
                <a:sym typeface="Symbol"/>
              </a:rPr>
              <a:t>The superconductor repels the magnet.</a:t>
            </a:r>
          </a:p>
          <a:p>
            <a:r>
              <a:rPr lang="en-US" sz="2400" dirty="0">
                <a:solidFill>
                  <a:srgbClr val="FF0000"/>
                </a:solidFill>
                <a:sym typeface="Symbol"/>
              </a:rPr>
              <a:t>Note: this is quite different from bismuth, etc., where the atoms are diamagnetic, no macroscopic currents arise.</a:t>
            </a:r>
          </a:p>
          <a:p>
            <a:r>
              <a:rPr lang="en-US" sz="2400" dirty="0">
                <a:solidFill>
                  <a:srgbClr val="FF0000"/>
                </a:solidFill>
                <a:sym typeface="Symbol"/>
                <a:hlinkClick r:id="rId3"/>
              </a:rPr>
              <a:t>Superconducting levitating train model</a:t>
            </a:r>
            <a:r>
              <a:rPr lang="en-US" sz="2400" dirty="0">
                <a:solidFill>
                  <a:srgbClr val="FF0000"/>
                </a:solidFill>
                <a:sym typeface="Symbol"/>
              </a:rPr>
              <a:t>    </a:t>
            </a:r>
            <a:r>
              <a:rPr lang="en-US" sz="2400" dirty="0">
                <a:solidFill>
                  <a:srgbClr val="FF0000"/>
                </a:solidFill>
                <a:sym typeface="Symbol"/>
                <a:hlinkClick r:id="rId4"/>
              </a:rPr>
              <a:t>Another one.</a:t>
            </a:r>
            <a:endParaRPr lang="en-US" sz="2400" dirty="0">
              <a:solidFill>
                <a:srgbClr val="FF0000"/>
              </a:solidFill>
            </a:endParaRPr>
          </a:p>
        </p:txBody>
      </p:sp>
    </p:spTree>
    <p:extLst>
      <p:ext uri="{BB962C8B-B14F-4D97-AF65-F5344CB8AC3E}">
        <p14:creationId xmlns:p14="http://schemas.microsoft.com/office/powerpoint/2010/main" val="2788528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More Diamagnetic Levitation…</a:t>
            </a:r>
          </a:p>
        </p:txBody>
      </p:sp>
      <p:sp>
        <p:nvSpPr>
          <p:cNvPr id="3" name="Content Placeholder 2"/>
          <p:cNvSpPr>
            <a:spLocks noGrp="1"/>
          </p:cNvSpPr>
          <p:nvPr>
            <p:ph sz="half" idx="1"/>
          </p:nvPr>
        </p:nvSpPr>
        <p:spPr>
          <a:xfrm>
            <a:off x="304800" y="1646237"/>
            <a:ext cx="4572000" cy="4830763"/>
          </a:xfrm>
        </p:spPr>
        <p:txBody>
          <a:bodyPr>
            <a:normAutofit/>
          </a:bodyPr>
          <a:lstStyle/>
          <a:p>
            <a:r>
              <a:rPr lang="en-US" sz="3200" dirty="0"/>
              <a:t>Diamagnetism is usually weak, but a strong enough field (in this case 16 Tesla) can levitate ordinary material, for example a </a:t>
            </a:r>
            <a:r>
              <a:rPr lang="en-US" sz="3200" dirty="0">
                <a:hlinkClick r:id="rId3"/>
              </a:rPr>
              <a:t>frog</a:t>
            </a:r>
            <a:r>
              <a:rPr lang="en-US" sz="3200" dirty="0"/>
              <a:t>, making an appearance here inside a solenoid (in Holland).</a:t>
            </a:r>
          </a:p>
        </p:txBody>
      </p:sp>
      <p:sp>
        <p:nvSpPr>
          <p:cNvPr id="4" name="Content Placeholder 3"/>
          <p:cNvSpPr>
            <a:spLocks noGrp="1"/>
          </p:cNvSpPr>
          <p:nvPr>
            <p:ph sz="half" idx="2"/>
          </p:nvPr>
        </p:nvSpPr>
        <p:spPr>
          <a:xfrm>
            <a:off x="5105400" y="1600200"/>
            <a:ext cx="4038600" cy="4525963"/>
          </a:xfrm>
        </p:spPr>
        <p:txBody>
          <a:bodyPr>
            <a:normAutofit/>
          </a:bodyPr>
          <a:lstStyle/>
          <a:p>
            <a:r>
              <a:rPr lang="en-US" dirty="0">
                <a:solidFill>
                  <a:schemeClr val="bg2">
                    <a:lumMod val="50000"/>
                  </a:schemeClr>
                </a:solidFill>
              </a:rPr>
              <a:t>.</a:t>
            </a:r>
          </a:p>
        </p:txBody>
      </p:sp>
      <p:pic>
        <p:nvPicPr>
          <p:cNvPr id="5120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263" y="1828800"/>
            <a:ext cx="354793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45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Electromagnets</a:t>
            </a:r>
          </a:p>
        </p:txBody>
      </p:sp>
      <p:sp>
        <p:nvSpPr>
          <p:cNvPr id="3" name="Content Placeholder 2"/>
          <p:cNvSpPr>
            <a:spLocks noGrp="1"/>
          </p:cNvSpPr>
          <p:nvPr>
            <p:ph sz="half" idx="1"/>
          </p:nvPr>
        </p:nvSpPr>
        <p:spPr>
          <a:xfrm>
            <a:off x="304800" y="1600200"/>
            <a:ext cx="5486400" cy="4876800"/>
          </a:xfrm>
        </p:spPr>
        <p:txBody>
          <a:bodyPr>
            <a:normAutofit lnSpcReduction="10000"/>
          </a:bodyPr>
          <a:lstStyle/>
          <a:p>
            <a:r>
              <a:rPr lang="en-US"/>
              <a:t>Electromagnets are solenoids with iron inside to magnify the magnetic field. </a:t>
            </a:r>
          </a:p>
          <a:p>
            <a:r>
              <a:rPr lang="en-US"/>
              <a:t>In the electromagnetic doorbell, pressing the button closes the circuit, the magnet pulls the bar and small hammer forward to ring the bell—and also to break the circuit, which passes along the bar to a contact at the top. The cycle repeats as long as the button is pressed.</a:t>
            </a:r>
          </a:p>
        </p:txBody>
      </p:sp>
      <p:sp>
        <p:nvSpPr>
          <p:cNvPr id="4" name="Content Placeholder 3"/>
          <p:cNvSpPr>
            <a:spLocks noGrp="1"/>
          </p:cNvSpPr>
          <p:nvPr>
            <p:ph sz="half" idx="2"/>
          </p:nvPr>
        </p:nvSpPr>
        <p:spPr>
          <a:xfrm>
            <a:off x="5867400" y="1600200"/>
            <a:ext cx="2819400" cy="4525963"/>
          </a:xfrm>
        </p:spPr>
        <p:txBody>
          <a:bodyPr>
            <a:normAutofit lnSpcReduction="10000"/>
          </a:bodyPr>
          <a:lstStyle/>
          <a:p>
            <a:r>
              <a:rPr lang="en-US"/>
              <a:t>.</a:t>
            </a:r>
          </a:p>
        </p:txBody>
      </p:sp>
      <p:pic>
        <p:nvPicPr>
          <p:cNvPr id="5" name="Picture 4" descr="File:Electromagnet E-16 (PSF).png">
            <a:hlinkClick r:id="rId3"/>
          </p:cNvPr>
          <p:cNvPicPr/>
          <p:nvPr/>
        </p:nvPicPr>
        <p:blipFill>
          <a:blip r:embed="rId4" cstate="print"/>
          <a:srcRect/>
          <a:stretch>
            <a:fillRect/>
          </a:stretch>
        </p:blipFill>
        <p:spPr bwMode="auto">
          <a:xfrm>
            <a:off x="6308063" y="4048125"/>
            <a:ext cx="2378737" cy="2581275"/>
          </a:xfrm>
          <a:prstGeom prst="rect">
            <a:avLst/>
          </a:prstGeom>
          <a:noFill/>
          <a:ln w="9525">
            <a:noFill/>
            <a:miter lim="800000"/>
            <a:headEnd/>
            <a:tailEnd/>
          </a:ln>
        </p:spPr>
      </p:pic>
      <p:pic>
        <p:nvPicPr>
          <p:cNvPr id="67586" name="Picture 2" descr="Solenoid"/>
          <p:cNvPicPr>
            <a:picLocks noChangeAspect="1" noChangeArrowheads="1"/>
          </p:cNvPicPr>
          <p:nvPr/>
        </p:nvPicPr>
        <p:blipFill>
          <a:blip r:embed="rId5" cstate="print"/>
          <a:srcRect/>
          <a:stretch>
            <a:fillRect/>
          </a:stretch>
        </p:blipFill>
        <p:spPr bwMode="auto">
          <a:xfrm>
            <a:off x="5953125" y="1447800"/>
            <a:ext cx="2733675" cy="2047876"/>
          </a:xfrm>
          <a:prstGeom prst="rect">
            <a:avLst/>
          </a:prstGeom>
          <a:noFill/>
        </p:spPr>
      </p:pic>
    </p:spTree>
    <p:extLst>
      <p:ext uri="{BB962C8B-B14F-4D97-AF65-F5344CB8AC3E}">
        <p14:creationId xmlns:p14="http://schemas.microsoft.com/office/powerpoint/2010/main" val="27872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solidFill>
                  <a:srgbClr val="FFFF00"/>
                </a:solidFill>
              </a:rPr>
              <a:t>Magnetic Permeability </a:t>
            </a:r>
            <a:r>
              <a:rPr lang="en-US" i="1">
                <a:solidFill>
                  <a:srgbClr val="FFFF00"/>
                </a:solidFill>
                <a:sym typeface="Symbol"/>
              </a:rPr>
              <a:t></a:t>
            </a:r>
            <a:endParaRPr lang="en-US" i="1">
              <a:solidFill>
                <a:srgbClr val="FFFF00"/>
              </a:solidFill>
            </a:endParaRPr>
          </a:p>
        </p:txBody>
      </p:sp>
      <p:sp>
        <p:nvSpPr>
          <p:cNvPr id="3" name="Content Placeholder 2"/>
          <p:cNvSpPr>
            <a:spLocks noGrp="1"/>
          </p:cNvSpPr>
          <p:nvPr>
            <p:ph idx="1"/>
          </p:nvPr>
        </p:nvSpPr>
        <p:spPr>
          <a:xfrm>
            <a:off x="228600" y="1219200"/>
            <a:ext cx="8610600" cy="5257800"/>
          </a:xfrm>
        </p:spPr>
        <p:txBody>
          <a:bodyPr>
            <a:normAutofit fontScale="92500" lnSpcReduction="10000"/>
          </a:bodyPr>
          <a:lstStyle/>
          <a:p>
            <a:r>
              <a:rPr lang="en-US"/>
              <a:t>Putting iron inside the solenoid increases the magnetic field strength because the magnetic domains in the iron line up with the field (to some extent) and so add their magnetism to that of the solenoid.</a:t>
            </a:r>
          </a:p>
          <a:p>
            <a:r>
              <a:rPr lang="en-US"/>
              <a:t>The field inside a long hollow solenoid is: </a:t>
            </a:r>
          </a:p>
          <a:p>
            <a:pPr marL="0" indent="0" algn="ctr">
              <a:buNone/>
            </a:pPr>
            <a:r>
              <a:rPr lang="en-US" i="1">
                <a:latin typeface="Times New Roman" pitchFamily="18" charset="0"/>
                <a:cs typeface="Times New Roman" pitchFamily="18" charset="0"/>
              </a:rPr>
              <a:t>B</a:t>
            </a:r>
            <a:r>
              <a:rPr lang="en-US" baseline="-25000">
                <a:latin typeface="Times New Roman" pitchFamily="18" charset="0"/>
                <a:cs typeface="Times New Roman" pitchFamily="18" charset="0"/>
              </a:rPr>
              <a:t>0</a:t>
            </a:r>
            <a:r>
              <a:rPr lang="en-US" i="1">
                <a:latin typeface="Times New Roman" pitchFamily="18" charset="0"/>
                <a:cs typeface="Times New Roman" pitchFamily="18" charset="0"/>
              </a:rPr>
              <a:t> = </a:t>
            </a:r>
            <a:r>
              <a:rPr lang="en-US" i="1">
                <a:latin typeface="Times New Roman" pitchFamily="18" charset="0"/>
                <a:cs typeface="Times New Roman" pitchFamily="18" charset="0"/>
                <a:sym typeface="Symbol"/>
              </a:rPr>
              <a:t></a:t>
            </a:r>
            <a:r>
              <a:rPr lang="en-US" baseline="-25000">
                <a:latin typeface="Times New Roman" pitchFamily="18" charset="0"/>
                <a:cs typeface="Times New Roman" pitchFamily="18" charset="0"/>
                <a:sym typeface="Symbol"/>
              </a:rPr>
              <a:t>0</a:t>
            </a:r>
            <a:r>
              <a:rPr lang="en-US" i="1">
                <a:latin typeface="Times New Roman" pitchFamily="18" charset="0"/>
                <a:cs typeface="Times New Roman" pitchFamily="18" charset="0"/>
                <a:sym typeface="Symbol"/>
              </a:rPr>
              <a:t>nI</a:t>
            </a:r>
          </a:p>
          <a:p>
            <a:r>
              <a:rPr lang="en-US">
                <a:cs typeface="Times New Roman" pitchFamily="18" charset="0"/>
                <a:sym typeface="Symbol"/>
              </a:rPr>
              <a:t>For a </a:t>
            </a:r>
            <a:r>
              <a:rPr lang="en-US">
                <a:solidFill>
                  <a:srgbClr val="FFFF00"/>
                </a:solidFill>
                <a:cs typeface="Times New Roman" pitchFamily="18" charset="0"/>
                <a:sym typeface="Symbol"/>
              </a:rPr>
              <a:t>solenoid filled with magnetic material:</a:t>
            </a:r>
          </a:p>
          <a:p>
            <a:pPr marL="0" indent="0" algn="ctr">
              <a:buNone/>
            </a:pPr>
            <a:r>
              <a:rPr lang="en-US" i="1">
                <a:solidFill>
                  <a:srgbClr val="FFFF00"/>
                </a:solidFill>
                <a:latin typeface="Times New Roman" pitchFamily="18" charset="0"/>
                <a:cs typeface="Times New Roman" pitchFamily="18" charset="0"/>
              </a:rPr>
              <a:t>B = </a:t>
            </a:r>
            <a:r>
              <a:rPr lang="en-US" i="1">
                <a:solidFill>
                  <a:srgbClr val="FFFF00"/>
                </a:solidFill>
                <a:latin typeface="Times New Roman" pitchFamily="18" charset="0"/>
                <a:cs typeface="Times New Roman" pitchFamily="18" charset="0"/>
                <a:sym typeface="Symbol"/>
              </a:rPr>
              <a:t></a:t>
            </a:r>
            <a:r>
              <a:rPr lang="en-US" i="1" baseline="30000">
                <a:solidFill>
                  <a:srgbClr val="FFFF00"/>
                </a:solidFill>
                <a:latin typeface="Times New Roman" pitchFamily="18" charset="0"/>
                <a:cs typeface="Times New Roman" pitchFamily="18" charset="0"/>
                <a:sym typeface="Symbol"/>
              </a:rPr>
              <a:t> </a:t>
            </a:r>
            <a:r>
              <a:rPr lang="en-US" i="1">
                <a:solidFill>
                  <a:srgbClr val="FFFF00"/>
                </a:solidFill>
                <a:latin typeface="Times New Roman" pitchFamily="18" charset="0"/>
                <a:cs typeface="Times New Roman" pitchFamily="18" charset="0"/>
                <a:sym typeface="Symbol"/>
              </a:rPr>
              <a:t>nI</a:t>
            </a:r>
          </a:p>
          <a:p>
            <a:r>
              <a:rPr lang="en-US">
                <a:cs typeface="Times New Roman" pitchFamily="18" charset="0"/>
                <a:sym typeface="Symbol"/>
              </a:rPr>
              <a:t>This </a:t>
            </a:r>
            <a:r>
              <a:rPr lang="en-US">
                <a:solidFill>
                  <a:srgbClr val="FFFF00"/>
                </a:solidFill>
                <a:cs typeface="Times New Roman" pitchFamily="18" charset="0"/>
                <a:sym typeface="Symbol"/>
              </a:rPr>
              <a:t>defines</a:t>
            </a:r>
            <a:r>
              <a:rPr lang="en-US">
                <a:cs typeface="Times New Roman" pitchFamily="18" charset="0"/>
                <a:sym typeface="Symbol"/>
              </a:rPr>
              <a:t> the </a:t>
            </a:r>
            <a:r>
              <a:rPr lang="en-US">
                <a:solidFill>
                  <a:srgbClr val="FFFF00"/>
                </a:solidFill>
                <a:cs typeface="Times New Roman" pitchFamily="18" charset="0"/>
                <a:sym typeface="Symbol"/>
              </a:rPr>
              <a:t>permeability</a:t>
            </a:r>
            <a:r>
              <a:rPr lang="en-US">
                <a:cs typeface="Times New Roman" pitchFamily="18" charset="0"/>
                <a:sym typeface="Symbol"/>
              </a:rPr>
              <a:t> </a:t>
            </a:r>
            <a:r>
              <a:rPr lang="en-US" i="1">
                <a:solidFill>
                  <a:srgbClr val="FFFF00"/>
                </a:solidFill>
                <a:cs typeface="Times New Roman" pitchFamily="18" charset="0"/>
                <a:sym typeface="Symbol"/>
              </a:rPr>
              <a:t></a:t>
            </a:r>
            <a:r>
              <a:rPr lang="en-US">
                <a:cs typeface="Times New Roman" pitchFamily="18" charset="0"/>
                <a:sym typeface="Symbol"/>
              </a:rPr>
              <a:t>.  For the ferrous materials used in magnets, it can be </a:t>
            </a:r>
            <a:r>
              <a:rPr lang="en-US">
                <a:solidFill>
                  <a:srgbClr val="FFFF00"/>
                </a:solidFill>
                <a:cs typeface="Times New Roman" pitchFamily="18" charset="0"/>
                <a:sym typeface="Symbol"/>
              </a:rPr>
              <a:t> 10</a:t>
            </a:r>
            <a:r>
              <a:rPr lang="en-US" baseline="30000">
                <a:solidFill>
                  <a:srgbClr val="FFFF00"/>
                </a:solidFill>
                <a:cs typeface="Times New Roman" pitchFamily="18" charset="0"/>
                <a:sym typeface="Symbol"/>
              </a:rPr>
              <a:t>3</a:t>
            </a:r>
            <a:r>
              <a:rPr lang="en-US">
                <a:solidFill>
                  <a:srgbClr val="FFFF00"/>
                </a:solidFill>
                <a:cs typeface="Times New Roman" pitchFamily="18" charset="0"/>
                <a:sym typeface="Symbol"/>
              </a:rPr>
              <a:t> – 10</a:t>
            </a:r>
            <a:r>
              <a:rPr lang="en-US" baseline="30000">
                <a:solidFill>
                  <a:srgbClr val="FFFF00"/>
                </a:solidFill>
                <a:cs typeface="Times New Roman" pitchFamily="18" charset="0"/>
                <a:sym typeface="Symbol"/>
              </a:rPr>
              <a:t>4</a:t>
            </a:r>
            <a:r>
              <a:rPr lang="en-US">
                <a:solidFill>
                  <a:srgbClr val="FFFF00"/>
                </a:solidFill>
                <a:cs typeface="Times New Roman" pitchFamily="18" charset="0"/>
                <a:sym typeface="Symbol"/>
              </a:rPr>
              <a:t>.</a:t>
            </a:r>
            <a:endParaRPr lang="en-US" baseline="30000">
              <a:cs typeface="Times New Roman" pitchFamily="18" charset="0"/>
              <a:sym typeface="Symbol"/>
            </a:endParaRPr>
          </a:p>
          <a:p>
            <a:endParaRPr lang="en-US" i="1">
              <a:latin typeface="Times New Roman" pitchFamily="18" charset="0"/>
              <a:cs typeface="Times New Roman" pitchFamily="18" charset="0"/>
            </a:endParaRPr>
          </a:p>
        </p:txBody>
      </p:sp>
    </p:spTree>
    <p:extLst>
      <p:ext uri="{BB962C8B-B14F-4D97-AF65-F5344CB8AC3E}">
        <p14:creationId xmlns:p14="http://schemas.microsoft.com/office/powerpoint/2010/main" val="289343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24400" y="1524000"/>
            <a:ext cx="4038600" cy="4724400"/>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235" y="152400"/>
            <a:ext cx="8991600" cy="1143000"/>
          </a:xfrm>
        </p:spPr>
        <p:txBody>
          <a:bodyPr>
            <a:normAutofit fontScale="90000"/>
          </a:bodyPr>
          <a:lstStyle/>
          <a:p>
            <a:r>
              <a:rPr lang="en-US">
                <a:solidFill>
                  <a:srgbClr val="FFFF00"/>
                </a:solidFill>
              </a:rPr>
              <a:t>Soft Iron Strengthens and Directs the Field</a:t>
            </a:r>
          </a:p>
        </p:txBody>
      </p:sp>
      <p:sp>
        <p:nvSpPr>
          <p:cNvPr id="3" name="Content Placeholder 2"/>
          <p:cNvSpPr>
            <a:spLocks noGrp="1"/>
          </p:cNvSpPr>
          <p:nvPr>
            <p:ph sz="half" idx="1"/>
          </p:nvPr>
        </p:nvSpPr>
        <p:spPr>
          <a:xfrm>
            <a:off x="228600" y="1600200"/>
            <a:ext cx="4267200" cy="4953000"/>
          </a:xfrm>
        </p:spPr>
        <p:txBody>
          <a:bodyPr>
            <a:normAutofit/>
          </a:bodyPr>
          <a:lstStyle/>
          <a:p>
            <a:r>
              <a:rPr lang="en-US"/>
              <a:t>All the field here is generated by the current in the red solenoid, which is wrapped around the </a:t>
            </a:r>
            <a:r>
              <a:rPr lang="en-US">
                <a:sym typeface="Symbol"/>
              </a:rPr>
              <a:t>-shaped piece of iron.</a:t>
            </a:r>
          </a:p>
          <a:p>
            <a:r>
              <a:rPr lang="en-US">
                <a:sym typeface="Symbol"/>
              </a:rPr>
              <a:t>Another bar of soft iron is held a small distance below. Notice how little field there is outside the iron, except in the gap the lines must cross.</a:t>
            </a:r>
            <a:endParaRPr lang="en-US"/>
          </a:p>
        </p:txBody>
      </p:sp>
      <p:sp>
        <p:nvSpPr>
          <p:cNvPr id="4" name="Content Placeholder 3"/>
          <p:cNvSpPr>
            <a:spLocks noGrp="1"/>
          </p:cNvSpPr>
          <p:nvPr>
            <p:ph sz="half" idx="2"/>
          </p:nvPr>
        </p:nvSpPr>
        <p:spPr/>
        <p:txBody>
          <a:bodyPr>
            <a:normAutofit/>
          </a:bodyPr>
          <a:lstStyle/>
          <a:p>
            <a:r>
              <a:rPr lang="en-US"/>
              <a:t>.</a:t>
            </a:r>
          </a:p>
        </p:txBody>
      </p:sp>
      <p:pic>
        <p:nvPicPr>
          <p:cNvPr id="5" name="Picture 4" descr="http://upload.wikimedia.org/wikipedia/commons/thumb/d/d0/Electromagnet_with_gap.svg/400px-Electromagnet_with_gap.svg.png">
            <a:hlinkClick r:id="rId3"/>
          </p:cNvPr>
          <p:cNvPicPr/>
          <p:nvPr/>
        </p:nvPicPr>
        <p:blipFill>
          <a:blip r:embed="rId4" cstate="print"/>
          <a:srcRect/>
          <a:stretch>
            <a:fillRect/>
          </a:stretch>
        </p:blipFill>
        <p:spPr bwMode="auto">
          <a:xfrm>
            <a:off x="4800600" y="1676400"/>
            <a:ext cx="3810000" cy="4191000"/>
          </a:xfrm>
          <a:prstGeom prst="rect">
            <a:avLst/>
          </a:prstGeom>
          <a:noFill/>
          <a:ln w="9525">
            <a:noFill/>
            <a:miter lim="800000"/>
            <a:headEnd/>
            <a:tailEnd/>
          </a:ln>
        </p:spPr>
      </p:pic>
      <p:sp>
        <p:nvSpPr>
          <p:cNvPr id="7" name="TextBox 6"/>
          <p:cNvSpPr txBox="1"/>
          <p:nvPr/>
        </p:nvSpPr>
        <p:spPr>
          <a:xfrm>
            <a:off x="4953000" y="6360459"/>
            <a:ext cx="3657600" cy="369332"/>
          </a:xfrm>
          <a:prstGeom prst="rect">
            <a:avLst/>
          </a:prstGeom>
          <a:noFill/>
        </p:spPr>
        <p:txBody>
          <a:bodyPr wrap="square" rtlCol="0">
            <a:spAutoFit/>
          </a:bodyPr>
          <a:lstStyle/>
          <a:p>
            <a:r>
              <a:rPr lang="en-US">
                <a:solidFill>
                  <a:srgbClr val="92D050"/>
                </a:solidFill>
              </a:rPr>
              <a:t>Typical electromagnet configuration</a:t>
            </a:r>
          </a:p>
        </p:txBody>
      </p:sp>
    </p:spTree>
    <p:extLst>
      <p:ext uri="{BB962C8B-B14F-4D97-AF65-F5344CB8AC3E}">
        <p14:creationId xmlns:p14="http://schemas.microsoft.com/office/powerpoint/2010/main" val="109661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rgbClr val="FFFF00"/>
                </a:solidFill>
              </a:rPr>
              <a:t>                   Faraday’s Idea </a:t>
            </a:r>
          </a:p>
        </p:txBody>
      </p:sp>
      <p:sp>
        <p:nvSpPr>
          <p:cNvPr id="3" name="Content Placeholder 2"/>
          <p:cNvSpPr>
            <a:spLocks noGrp="1"/>
          </p:cNvSpPr>
          <p:nvPr>
            <p:ph sz="half" idx="1"/>
          </p:nvPr>
        </p:nvSpPr>
        <p:spPr>
          <a:xfrm>
            <a:off x="228600" y="1447800"/>
            <a:ext cx="4724400" cy="5181600"/>
          </a:xfrm>
        </p:spPr>
        <p:txBody>
          <a:bodyPr>
            <a:normAutofit fontScale="92500"/>
          </a:bodyPr>
          <a:lstStyle/>
          <a:p>
            <a:r>
              <a:rPr lang="en-US"/>
              <a:t>Faraday theorized that since an electric current could generate a powerful magnetic field, </a:t>
            </a:r>
            <a:r>
              <a:rPr lang="en-US">
                <a:solidFill>
                  <a:srgbClr val="FFFF00"/>
                </a:solidFill>
              </a:rPr>
              <a:t>maybe a magnetic field could generate a current? </a:t>
            </a:r>
          </a:p>
          <a:p>
            <a:r>
              <a:rPr lang="en-US"/>
              <a:t>He  tested this theory by winding </a:t>
            </a:r>
            <a:r>
              <a:rPr lang="en-US" i="1"/>
              <a:t>two</a:t>
            </a:r>
            <a:r>
              <a:rPr lang="en-US"/>
              <a:t> solenoids around the same doughnut shape of soft iron.</a:t>
            </a:r>
          </a:p>
          <a:p>
            <a:r>
              <a:rPr lang="en-US">
                <a:solidFill>
                  <a:srgbClr val="FFFF00"/>
                </a:solidFill>
              </a:rPr>
              <a:t>He ran a large current in one, looked for a current in the other—and didn’t find it.  </a:t>
            </a:r>
          </a:p>
        </p:txBody>
      </p:sp>
      <p:sp>
        <p:nvSpPr>
          <p:cNvPr id="4" name="Content Placeholder 3"/>
          <p:cNvSpPr>
            <a:spLocks noGrp="1"/>
          </p:cNvSpPr>
          <p:nvPr>
            <p:ph sz="half" idx="2"/>
          </p:nvPr>
        </p:nvSpPr>
        <p:spPr/>
        <p:txBody>
          <a:bodyPr>
            <a:normAutofit fontScale="92500"/>
          </a:bodyPr>
          <a:lstStyle/>
          <a:p>
            <a:r>
              <a:rPr lang="en-US">
                <a:solidFill>
                  <a:schemeClr val="bg2">
                    <a:lumMod val="50000"/>
                  </a:schemeClr>
                </a:solidFill>
              </a:rPr>
              <a:t>.</a:t>
            </a:r>
          </a:p>
        </p:txBody>
      </p:sp>
      <p:pic>
        <p:nvPicPr>
          <p:cNvPr id="5" name="Picture 4" descr="Faraday's induction ring"/>
          <p:cNvPicPr/>
          <p:nvPr/>
        </p:nvPicPr>
        <p:blipFill>
          <a:blip r:embed="rId3" cstate="print"/>
          <a:srcRect/>
          <a:stretch>
            <a:fillRect/>
          </a:stretch>
        </p:blipFill>
        <p:spPr bwMode="auto">
          <a:xfrm>
            <a:off x="5334000" y="3962400"/>
            <a:ext cx="2971800" cy="2528888"/>
          </a:xfrm>
          <a:prstGeom prst="rect">
            <a:avLst/>
          </a:prstGeom>
          <a:noFill/>
          <a:ln w="9525">
            <a:noFill/>
            <a:miter lim="800000"/>
            <a:headEnd/>
            <a:tailEnd/>
          </a:ln>
        </p:spPr>
      </p:pic>
      <p:pic>
        <p:nvPicPr>
          <p:cNvPr id="6" name="Picture 5" descr="http://www.physics.umd.edu/~redish/Money/faraday.gif">
            <a:hlinkClick r:id="rId4"/>
          </p:cNvPr>
          <p:cNvPicPr/>
          <p:nvPr/>
        </p:nvPicPr>
        <p:blipFill>
          <a:blip r:embed="rId5" cstate="print"/>
          <a:srcRect/>
          <a:stretch>
            <a:fillRect/>
          </a:stretch>
        </p:blipFill>
        <p:spPr bwMode="auto">
          <a:xfrm>
            <a:off x="685800" y="381000"/>
            <a:ext cx="1524000" cy="838200"/>
          </a:xfrm>
          <a:prstGeom prst="rect">
            <a:avLst/>
          </a:prstGeom>
          <a:noFill/>
          <a:ln w="9525">
            <a:noFill/>
            <a:miter lim="800000"/>
            <a:headEnd/>
            <a:tailEnd/>
          </a:ln>
        </p:spPr>
      </p:pic>
      <p:grpSp>
        <p:nvGrpSpPr>
          <p:cNvPr id="7" name="Group 6"/>
          <p:cNvGrpSpPr/>
          <p:nvPr/>
        </p:nvGrpSpPr>
        <p:grpSpPr>
          <a:xfrm>
            <a:off x="5486400" y="1676400"/>
            <a:ext cx="2743200" cy="1905000"/>
            <a:chOff x="3200400" y="2286000"/>
            <a:chExt cx="4191000" cy="2819400"/>
          </a:xfrm>
        </p:grpSpPr>
        <p:sp>
          <p:nvSpPr>
            <p:cNvPr id="8" name="Oval 7"/>
            <p:cNvSpPr/>
            <p:nvPr/>
          </p:nvSpPr>
          <p:spPr>
            <a:xfrm>
              <a:off x="3886200" y="2286000"/>
              <a:ext cx="2819400" cy="2819400"/>
            </a:xfrm>
            <a:prstGeom prst="ellipse">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95600"/>
              <a:ext cx="1600200" cy="1600200"/>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
            <p:cNvGrpSpPr/>
            <p:nvPr/>
          </p:nvGrpSpPr>
          <p:grpSpPr>
            <a:xfrm>
              <a:off x="3872753" y="3345315"/>
              <a:ext cx="732580" cy="819065"/>
              <a:chOff x="3872753" y="3345315"/>
              <a:chExt cx="732580" cy="819065"/>
            </a:xfrm>
          </p:grpSpPr>
          <p:sp>
            <p:nvSpPr>
              <p:cNvPr id="26" name="Freeform 25"/>
              <p:cNvSpPr/>
              <p:nvPr/>
            </p:nvSpPr>
            <p:spPr>
              <a:xfrm>
                <a:off x="3872753" y="3657599"/>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4"/>
              <p:cNvSpPr/>
              <p:nvPr/>
            </p:nvSpPr>
            <p:spPr>
              <a:xfrm>
                <a:off x="3877235" y="35842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5"/>
              <p:cNvSpPr/>
              <p:nvPr/>
            </p:nvSpPr>
            <p:spPr>
              <a:xfrm rot="180000">
                <a:off x="3886761" y="35080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6"/>
              <p:cNvSpPr/>
              <p:nvPr/>
            </p:nvSpPr>
            <p:spPr>
              <a:xfrm rot="300000">
                <a:off x="3915339" y="34318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7"/>
              <p:cNvSpPr/>
              <p:nvPr/>
            </p:nvSpPr>
            <p:spPr>
              <a:xfrm rot="600000">
                <a:off x="3930741" y="334531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8"/>
              <p:cNvSpPr/>
              <p:nvPr/>
            </p:nvSpPr>
            <p:spPr>
              <a:xfrm rot="-240000">
                <a:off x="3910007" y="3824281"/>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9"/>
              <p:cNvSpPr/>
              <p:nvPr/>
            </p:nvSpPr>
            <p:spPr>
              <a:xfrm>
                <a:off x="3886200" y="3733800"/>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10"/>
              <p:cNvSpPr/>
              <p:nvPr/>
            </p:nvSpPr>
            <p:spPr>
              <a:xfrm rot="-360000">
                <a:off x="3919541" y="3895726"/>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11"/>
              <p:cNvSpPr/>
              <p:nvPr/>
            </p:nvSpPr>
            <p:spPr>
              <a:xfrm rot="-660000">
                <a:off x="3953435" y="3989012"/>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12"/>
              <p:cNvSpPr/>
              <p:nvPr/>
            </p:nvSpPr>
            <p:spPr>
              <a:xfrm rot="-900000">
                <a:off x="3986768" y="409098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4"/>
            <p:cNvGrpSpPr/>
            <p:nvPr/>
          </p:nvGrpSpPr>
          <p:grpSpPr>
            <a:xfrm flipH="1">
              <a:off x="5983941" y="3352800"/>
              <a:ext cx="732580" cy="819065"/>
              <a:chOff x="3872753" y="3345315"/>
              <a:chExt cx="732580" cy="819065"/>
            </a:xfrm>
          </p:grpSpPr>
          <p:sp>
            <p:nvSpPr>
              <p:cNvPr id="16" name="Freeform 15"/>
              <p:cNvSpPr/>
              <p:nvPr/>
            </p:nvSpPr>
            <p:spPr>
              <a:xfrm>
                <a:off x="3872753" y="3657599"/>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877235" y="35842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180000">
                <a:off x="3886761" y="35080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300000">
                <a:off x="3915339" y="34318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rot="600000">
                <a:off x="3930741" y="334531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rot="-240000">
                <a:off x="3910007" y="3824281"/>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886200" y="3733800"/>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rot="-360000">
                <a:off x="3919541" y="3895726"/>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rot="-660000">
                <a:off x="3953435" y="3989012"/>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rot="-900000">
                <a:off x="3986768" y="409098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2" name="Straight Connector 11"/>
            <p:cNvCxnSpPr/>
            <p:nvPr/>
          </p:nvCxnSpPr>
          <p:spPr>
            <a:xfrm>
              <a:off x="3200400" y="3361765"/>
              <a:ext cx="71717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4343400"/>
              <a:ext cx="7620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78706" y="3388659"/>
              <a:ext cx="6858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71130" y="4343400"/>
              <a:ext cx="82027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Faraday’s Discovery </a:t>
            </a:r>
          </a:p>
        </p:txBody>
      </p:sp>
      <p:sp>
        <p:nvSpPr>
          <p:cNvPr id="3" name="Content Placeholder 2"/>
          <p:cNvSpPr>
            <a:spLocks noGrp="1"/>
          </p:cNvSpPr>
          <p:nvPr>
            <p:ph sz="half" idx="1"/>
          </p:nvPr>
        </p:nvSpPr>
        <p:spPr>
          <a:xfrm>
            <a:off x="152400" y="1447800"/>
            <a:ext cx="4800600" cy="5181600"/>
          </a:xfrm>
        </p:spPr>
        <p:txBody>
          <a:bodyPr>
            <a:normAutofit/>
          </a:bodyPr>
          <a:lstStyle/>
          <a:p>
            <a:r>
              <a:rPr lang="en-US"/>
              <a:t>He ran a large current in one, looked for a current in the other—and didn’t find it.</a:t>
            </a:r>
          </a:p>
          <a:p>
            <a:r>
              <a:rPr lang="en-US" u="sng">
                <a:solidFill>
                  <a:srgbClr val="FFFF00"/>
                </a:solidFill>
              </a:rPr>
              <a:t>  But he did find something!</a:t>
            </a:r>
          </a:p>
          <a:p>
            <a:r>
              <a:rPr lang="en-US"/>
              <a:t>He found a </a:t>
            </a:r>
            <a:r>
              <a:rPr lang="en-US">
                <a:solidFill>
                  <a:srgbClr val="FFFF00"/>
                </a:solidFill>
              </a:rPr>
              <a:t>transient </a:t>
            </a:r>
            <a:r>
              <a:rPr lang="en-US"/>
              <a:t>current appeared in the second coil </a:t>
            </a:r>
            <a:r>
              <a:rPr lang="en-US">
                <a:solidFill>
                  <a:srgbClr val="FFFF00"/>
                </a:solidFill>
              </a:rPr>
              <a:t>at the moment the current in the first coil was turned on</a:t>
            </a:r>
            <a:r>
              <a:rPr lang="en-US"/>
              <a:t>, then a transient opposite current when it was turned off.</a:t>
            </a:r>
          </a:p>
        </p:txBody>
      </p:sp>
      <p:sp>
        <p:nvSpPr>
          <p:cNvPr id="4" name="Content Placeholder 3"/>
          <p:cNvSpPr>
            <a:spLocks noGrp="1"/>
          </p:cNvSpPr>
          <p:nvPr>
            <p:ph sz="half" idx="2"/>
          </p:nvPr>
        </p:nvSpPr>
        <p:spPr>
          <a:xfrm>
            <a:off x="4800600" y="1524000"/>
            <a:ext cx="4038600" cy="4525963"/>
          </a:xfrm>
        </p:spPr>
        <p:txBody>
          <a:bodyPr>
            <a:normAutofit/>
          </a:bodyPr>
          <a:lstStyle/>
          <a:p>
            <a:r>
              <a:rPr lang="en-US">
                <a:solidFill>
                  <a:schemeClr val="bg2">
                    <a:lumMod val="50000"/>
                  </a:schemeClr>
                </a:solidFill>
              </a:rPr>
              <a:t>.</a:t>
            </a:r>
          </a:p>
        </p:txBody>
      </p:sp>
      <p:grpSp>
        <p:nvGrpSpPr>
          <p:cNvPr id="63" name="Group 62"/>
          <p:cNvGrpSpPr/>
          <p:nvPr/>
        </p:nvGrpSpPr>
        <p:grpSpPr>
          <a:xfrm>
            <a:off x="5029200" y="1905000"/>
            <a:ext cx="3919541" cy="2438400"/>
            <a:chOff x="5048252" y="1295400"/>
            <a:chExt cx="3919541" cy="2438400"/>
          </a:xfrm>
        </p:grpSpPr>
        <p:grpSp>
          <p:nvGrpSpPr>
            <p:cNvPr id="7" name="Group 6"/>
            <p:cNvGrpSpPr/>
            <p:nvPr/>
          </p:nvGrpSpPr>
          <p:grpSpPr>
            <a:xfrm>
              <a:off x="5253037" y="1295400"/>
              <a:ext cx="3500437" cy="2438400"/>
              <a:chOff x="3200400" y="2286000"/>
              <a:chExt cx="4185304" cy="2819400"/>
            </a:xfrm>
          </p:grpSpPr>
          <p:cxnSp>
            <p:nvCxnSpPr>
              <p:cNvPr id="15" name="Straight Connector 14"/>
              <p:cNvCxnSpPr/>
              <p:nvPr/>
            </p:nvCxnSpPr>
            <p:spPr>
              <a:xfrm>
                <a:off x="6542655" y="4343400"/>
                <a:ext cx="843049"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16338" y="4312444"/>
                <a:ext cx="8382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886200" y="2286000"/>
                <a:ext cx="2819400" cy="2819400"/>
              </a:xfrm>
              <a:prstGeom prst="ellipse">
                <a:avLst/>
              </a:prstGeom>
              <a:solidFill>
                <a:schemeClr val="tx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95600"/>
                <a:ext cx="1600200" cy="1600200"/>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
              <p:cNvGrpSpPr/>
              <p:nvPr/>
            </p:nvGrpSpPr>
            <p:grpSpPr>
              <a:xfrm>
                <a:off x="3872753" y="3345315"/>
                <a:ext cx="732580" cy="819065"/>
                <a:chOff x="3872753" y="3345315"/>
                <a:chExt cx="732580" cy="819065"/>
              </a:xfrm>
            </p:grpSpPr>
            <p:sp>
              <p:nvSpPr>
                <p:cNvPr id="26" name="Freeform 25"/>
                <p:cNvSpPr/>
                <p:nvPr/>
              </p:nvSpPr>
              <p:spPr>
                <a:xfrm>
                  <a:off x="3872753" y="3657599"/>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4"/>
                <p:cNvSpPr/>
                <p:nvPr/>
              </p:nvSpPr>
              <p:spPr>
                <a:xfrm>
                  <a:off x="3877235" y="35842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5"/>
                <p:cNvSpPr/>
                <p:nvPr/>
              </p:nvSpPr>
              <p:spPr>
                <a:xfrm rot="180000">
                  <a:off x="3886761" y="35080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6"/>
                <p:cNvSpPr/>
                <p:nvPr/>
              </p:nvSpPr>
              <p:spPr>
                <a:xfrm rot="300000">
                  <a:off x="3915339" y="34318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7"/>
                <p:cNvSpPr/>
                <p:nvPr/>
              </p:nvSpPr>
              <p:spPr>
                <a:xfrm rot="600000">
                  <a:off x="3930741" y="334531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8"/>
                <p:cNvSpPr/>
                <p:nvPr/>
              </p:nvSpPr>
              <p:spPr>
                <a:xfrm rot="-240000">
                  <a:off x="3910007" y="3824281"/>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9"/>
                <p:cNvSpPr/>
                <p:nvPr/>
              </p:nvSpPr>
              <p:spPr>
                <a:xfrm>
                  <a:off x="3886200" y="3733800"/>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10"/>
                <p:cNvSpPr/>
                <p:nvPr/>
              </p:nvSpPr>
              <p:spPr>
                <a:xfrm rot="-360000">
                  <a:off x="3919541" y="3895726"/>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11"/>
                <p:cNvSpPr/>
                <p:nvPr/>
              </p:nvSpPr>
              <p:spPr>
                <a:xfrm rot="-660000">
                  <a:off x="3953435" y="3989012"/>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12"/>
                <p:cNvSpPr/>
                <p:nvPr/>
              </p:nvSpPr>
              <p:spPr>
                <a:xfrm rot="-900000">
                  <a:off x="3986768" y="409098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4"/>
              <p:cNvGrpSpPr/>
              <p:nvPr/>
            </p:nvGrpSpPr>
            <p:grpSpPr>
              <a:xfrm flipH="1">
                <a:off x="5983941" y="3352800"/>
                <a:ext cx="732580" cy="819065"/>
                <a:chOff x="3872753" y="3345315"/>
                <a:chExt cx="732580" cy="819065"/>
              </a:xfrm>
            </p:grpSpPr>
            <p:sp>
              <p:nvSpPr>
                <p:cNvPr id="16" name="Freeform 15"/>
                <p:cNvSpPr/>
                <p:nvPr/>
              </p:nvSpPr>
              <p:spPr>
                <a:xfrm>
                  <a:off x="3872753" y="3657599"/>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3877235" y="35842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rot="180000">
                  <a:off x="3886761" y="35080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rot="300000">
                  <a:off x="3915339" y="343180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rot="600000">
                  <a:off x="3930741" y="334531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rot="-240000">
                  <a:off x="3910007" y="3824281"/>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3886200" y="3733800"/>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rot="-360000">
                  <a:off x="3919541" y="3895726"/>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rot="-660000">
                  <a:off x="3953435" y="3989012"/>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rot="-900000">
                  <a:off x="3986768" y="4090985"/>
                  <a:ext cx="618565" cy="73395"/>
                </a:xfrm>
                <a:custGeom>
                  <a:avLst/>
                  <a:gdLst>
                    <a:gd name="connsiteX0" fmla="*/ 0 w 618565"/>
                    <a:gd name="connsiteY0" fmla="*/ 76201 h 76201"/>
                    <a:gd name="connsiteX1" fmla="*/ 215153 w 618565"/>
                    <a:gd name="connsiteY1" fmla="*/ 22412 h 76201"/>
                    <a:gd name="connsiteX2" fmla="*/ 416859 w 618565"/>
                    <a:gd name="connsiteY2" fmla="*/ 8965 h 76201"/>
                    <a:gd name="connsiteX3" fmla="*/ 618565 w 618565"/>
                    <a:gd name="connsiteY3" fmla="*/ 76201 h 76201"/>
                    <a:gd name="connsiteX4" fmla="*/ 618565 w 618565"/>
                    <a:gd name="connsiteY4" fmla="*/ 76201 h 76201"/>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1658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74707 h 74707"/>
                    <a:gd name="connsiteX1" fmla="*/ 242047 w 618565"/>
                    <a:gd name="connsiteY1" fmla="*/ 29883 h 74707"/>
                    <a:gd name="connsiteX2" fmla="*/ 416859 w 618565"/>
                    <a:gd name="connsiteY2" fmla="*/ 7471 h 74707"/>
                    <a:gd name="connsiteX3" fmla="*/ 618565 w 618565"/>
                    <a:gd name="connsiteY3" fmla="*/ 74707 h 74707"/>
                    <a:gd name="connsiteX4" fmla="*/ 618565 w 618565"/>
                    <a:gd name="connsiteY4" fmla="*/ 74707 h 74707"/>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103655 h 103655"/>
                    <a:gd name="connsiteX1" fmla="*/ 242047 w 618565"/>
                    <a:gd name="connsiteY1" fmla="*/ 58831 h 103655"/>
                    <a:gd name="connsiteX2" fmla="*/ 416859 w 618565"/>
                    <a:gd name="connsiteY2" fmla="*/ 36419 h 103655"/>
                    <a:gd name="connsiteX3" fmla="*/ 618565 w 618565"/>
                    <a:gd name="connsiteY3" fmla="*/ 103655 h 103655"/>
                    <a:gd name="connsiteX4" fmla="*/ 618565 w 618565"/>
                    <a:gd name="connsiteY4" fmla="*/ 103655 h 103655"/>
                    <a:gd name="connsiteX0" fmla="*/ 0 w 618565"/>
                    <a:gd name="connsiteY0" fmla="*/ 69944 h 69944"/>
                    <a:gd name="connsiteX1" fmla="*/ 242047 w 618565"/>
                    <a:gd name="connsiteY1" fmla="*/ 25120 h 69944"/>
                    <a:gd name="connsiteX2" fmla="*/ 416859 w 618565"/>
                    <a:gd name="connsiteY2" fmla="*/ 2708 h 69944"/>
                    <a:gd name="connsiteX3" fmla="*/ 618565 w 618565"/>
                    <a:gd name="connsiteY3" fmla="*/ 69944 h 69944"/>
                    <a:gd name="connsiteX4" fmla="*/ 618565 w 618565"/>
                    <a:gd name="connsiteY4" fmla="*/ 69944 h 69944"/>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16859 w 618565"/>
                    <a:gd name="connsiteY2" fmla="*/ 12602 h 79838"/>
                    <a:gd name="connsiteX3" fmla="*/ 618565 w 618565"/>
                    <a:gd name="connsiteY3" fmla="*/ 79838 h 79838"/>
                    <a:gd name="connsiteX4" fmla="*/ 618565 w 618565"/>
                    <a:gd name="connsiteY4" fmla="*/ 79838 h 79838"/>
                    <a:gd name="connsiteX0" fmla="*/ 0 w 618565"/>
                    <a:gd name="connsiteY0" fmla="*/ 79838 h 79838"/>
                    <a:gd name="connsiteX1" fmla="*/ 242047 w 618565"/>
                    <a:gd name="connsiteY1" fmla="*/ 6443 h 79838"/>
                    <a:gd name="connsiteX2" fmla="*/ 470647 w 618565"/>
                    <a:gd name="connsiteY2" fmla="*/ 6443 h 79838"/>
                    <a:gd name="connsiteX3" fmla="*/ 618565 w 618565"/>
                    <a:gd name="connsiteY3" fmla="*/ 79838 h 79838"/>
                    <a:gd name="connsiteX4" fmla="*/ 618565 w 618565"/>
                    <a:gd name="connsiteY4" fmla="*/ 79838 h 79838"/>
                    <a:gd name="connsiteX0" fmla="*/ 0 w 618565"/>
                    <a:gd name="connsiteY0" fmla="*/ 85627 h 85627"/>
                    <a:gd name="connsiteX1" fmla="*/ 242047 w 618565"/>
                    <a:gd name="connsiteY1" fmla="*/ 12232 h 85627"/>
                    <a:gd name="connsiteX2" fmla="*/ 318247 w 618565"/>
                    <a:gd name="connsiteY2" fmla="*/ 12232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182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242047 w 618565"/>
                    <a:gd name="connsiteY1" fmla="*/ 12232 h 85627"/>
                    <a:gd name="connsiteX2" fmla="*/ 394447 w 618565"/>
                    <a:gd name="connsiteY2" fmla="*/ 12233 h 85627"/>
                    <a:gd name="connsiteX3" fmla="*/ 470647 w 618565"/>
                    <a:gd name="connsiteY3" fmla="*/ 12232 h 85627"/>
                    <a:gd name="connsiteX4" fmla="*/ 618565 w 618565"/>
                    <a:gd name="connsiteY4" fmla="*/ 85627 h 85627"/>
                    <a:gd name="connsiteX5" fmla="*/ 618565 w 618565"/>
                    <a:gd name="connsiteY5" fmla="*/ 85627 h 85627"/>
                    <a:gd name="connsiteX0" fmla="*/ 0 w 618565"/>
                    <a:gd name="connsiteY0" fmla="*/ 85627 h 85627"/>
                    <a:gd name="connsiteX1" fmla="*/ 394447 w 618565"/>
                    <a:gd name="connsiteY1" fmla="*/ 12233 h 85627"/>
                    <a:gd name="connsiteX2" fmla="*/ 470647 w 618565"/>
                    <a:gd name="connsiteY2" fmla="*/ 12232 h 85627"/>
                    <a:gd name="connsiteX3" fmla="*/ 618565 w 618565"/>
                    <a:gd name="connsiteY3" fmla="*/ 85627 h 85627"/>
                    <a:gd name="connsiteX4" fmla="*/ 618565 w 618565"/>
                    <a:gd name="connsiteY4" fmla="*/ 85627 h 85627"/>
                    <a:gd name="connsiteX0" fmla="*/ 0 w 618565"/>
                    <a:gd name="connsiteY0" fmla="*/ 73394 h 73394"/>
                    <a:gd name="connsiteX1" fmla="*/ 394447 w 618565"/>
                    <a:gd name="connsiteY1" fmla="*/ 0 h 73394"/>
                    <a:gd name="connsiteX2" fmla="*/ 618565 w 618565"/>
                    <a:gd name="connsiteY2" fmla="*/ 73394 h 73394"/>
                    <a:gd name="connsiteX3" fmla="*/ 618565 w 618565"/>
                    <a:gd name="connsiteY3" fmla="*/ 73394 h 73394"/>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 name="connsiteX0" fmla="*/ 0 w 618565"/>
                    <a:gd name="connsiteY0" fmla="*/ 73395 h 73395"/>
                    <a:gd name="connsiteX1" fmla="*/ 318247 w 618565"/>
                    <a:gd name="connsiteY1" fmla="*/ 0 h 73395"/>
                    <a:gd name="connsiteX2" fmla="*/ 618565 w 618565"/>
                    <a:gd name="connsiteY2" fmla="*/ 73395 h 73395"/>
                    <a:gd name="connsiteX3" fmla="*/ 618565 w 618565"/>
                    <a:gd name="connsiteY3" fmla="*/ 73395 h 73395"/>
                  </a:gdLst>
                  <a:ahLst/>
                  <a:cxnLst>
                    <a:cxn ang="0">
                      <a:pos x="connsiteX0" y="connsiteY0"/>
                    </a:cxn>
                    <a:cxn ang="0">
                      <a:pos x="connsiteX1" y="connsiteY1"/>
                    </a:cxn>
                    <a:cxn ang="0">
                      <a:pos x="connsiteX2" y="connsiteY2"/>
                    </a:cxn>
                    <a:cxn ang="0">
                      <a:pos x="connsiteX3" y="connsiteY3"/>
                    </a:cxn>
                  </a:cxnLst>
                  <a:rect l="l" t="t" r="r" b="b"/>
                  <a:pathLst>
                    <a:path w="618565" h="73395">
                      <a:moveTo>
                        <a:pt x="0" y="73395"/>
                      </a:moveTo>
                      <a:cubicBezTo>
                        <a:pt x="106082" y="48930"/>
                        <a:pt x="45478" y="29228"/>
                        <a:pt x="318247" y="0"/>
                      </a:cubicBezTo>
                      <a:cubicBezTo>
                        <a:pt x="497541" y="4763"/>
                        <a:pt x="581212" y="61163"/>
                        <a:pt x="618565" y="73395"/>
                      </a:cubicBezTo>
                      <a:lnTo>
                        <a:pt x="618565" y="73395"/>
                      </a:lnTo>
                    </a:path>
                  </a:pathLst>
                </a:cu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2" name="Straight Connector 11"/>
              <p:cNvCxnSpPr/>
              <p:nvPr/>
            </p:nvCxnSpPr>
            <p:spPr>
              <a:xfrm>
                <a:off x="3200400" y="3361765"/>
                <a:ext cx="71717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78706" y="3388659"/>
                <a:ext cx="6858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5400000">
              <a:off x="8615367" y="2352678"/>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8620122" y="2962270"/>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224463" y="2986085"/>
              <a:ext cx="12383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157789" y="2324092"/>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8100000">
              <a:off x="5081449" y="2504926"/>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167315" y="2724144"/>
              <a:ext cx="2286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5114914" y="2919406"/>
              <a:ext cx="3429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8501067" y="2419347"/>
              <a:ext cx="466726" cy="452437"/>
              <a:chOff x="8153400" y="3581400"/>
              <a:chExt cx="381000" cy="381000"/>
            </a:xfrm>
          </p:grpSpPr>
          <p:sp>
            <p:nvSpPr>
              <p:cNvPr id="47" name="Oval 46"/>
              <p:cNvSpPr/>
              <p:nvPr/>
            </p:nvSpPr>
            <p:spPr>
              <a:xfrm>
                <a:off x="8153400" y="3581400"/>
                <a:ext cx="381000" cy="3810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rot="4740000" flipH="1" flipV="1">
                <a:off x="8234365" y="3714754"/>
                <a:ext cx="228600" cy="381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rot="10800000">
              <a:off x="5048252" y="2819400"/>
              <a:ext cx="457200"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Induced EMF</a:t>
            </a:r>
          </a:p>
        </p:txBody>
      </p:sp>
      <p:sp>
        <p:nvSpPr>
          <p:cNvPr id="3" name="Content Placeholder 2"/>
          <p:cNvSpPr>
            <a:spLocks noGrp="1"/>
          </p:cNvSpPr>
          <p:nvPr>
            <p:ph sz="half" idx="1"/>
          </p:nvPr>
        </p:nvSpPr>
        <p:spPr>
          <a:xfrm>
            <a:off x="363071" y="1519518"/>
            <a:ext cx="4038600" cy="4525963"/>
          </a:xfrm>
        </p:spPr>
        <p:txBody>
          <a:bodyPr/>
          <a:lstStyle/>
          <a:p>
            <a:r>
              <a:rPr lang="en-US"/>
              <a:t>Faraday discovered that what he called an “</a:t>
            </a:r>
            <a:r>
              <a:rPr lang="en-US">
                <a:solidFill>
                  <a:srgbClr val="FFFF00"/>
                </a:solidFill>
              </a:rPr>
              <a:t>induced current</a:t>
            </a:r>
            <a:r>
              <a:rPr lang="en-US"/>
              <a:t>” appeared in a coil whenever the external magnetic field through the coil was </a:t>
            </a:r>
            <a:r>
              <a:rPr lang="en-US">
                <a:solidFill>
                  <a:srgbClr val="FFFF00"/>
                </a:solidFill>
              </a:rPr>
              <a:t>changing</a:t>
            </a:r>
            <a:r>
              <a:rPr lang="en-US"/>
              <a:t>.</a:t>
            </a:r>
          </a:p>
          <a:p>
            <a:r>
              <a:rPr lang="en-US"/>
              <a:t>We say there is an </a:t>
            </a:r>
            <a:r>
              <a:rPr lang="en-US">
                <a:solidFill>
                  <a:srgbClr val="FFFF00"/>
                </a:solidFill>
              </a:rPr>
              <a:t>induced emf </a:t>
            </a:r>
            <a:r>
              <a:rPr lang="en-US"/>
              <a:t>driving this current.</a:t>
            </a:r>
          </a:p>
        </p:txBody>
      </p:sp>
      <p:sp>
        <p:nvSpPr>
          <p:cNvPr id="4" name="Content Placeholder 3"/>
          <p:cNvSpPr>
            <a:spLocks noGrp="1"/>
          </p:cNvSpPr>
          <p:nvPr>
            <p:ph sz="half" idx="2"/>
          </p:nvPr>
        </p:nvSpPr>
        <p:spPr/>
        <p:txBody>
          <a:bodyPr/>
          <a:lstStyle/>
          <a:p>
            <a:r>
              <a:rPr lang="en-US">
                <a:solidFill>
                  <a:schemeClr val="bg2">
                    <a:lumMod val="50000"/>
                  </a:schemeClr>
                </a:solidFill>
              </a:rPr>
              <a:t>.</a:t>
            </a:r>
          </a:p>
        </p:txBody>
      </p:sp>
      <p:pic>
        <p:nvPicPr>
          <p:cNvPr id="6" name="Picture 5" descr="http://upload.wikimedia.org/wikipedia/commons/1/1c/Induction_experiment.png">
            <a:hlinkClick r:id="rId3"/>
          </p:cNvPr>
          <p:cNvPicPr/>
          <p:nvPr/>
        </p:nvPicPr>
        <p:blipFill>
          <a:blip r:embed="rId4" cstate="print"/>
          <a:srcRect/>
          <a:stretch>
            <a:fillRect/>
          </a:stretch>
        </p:blipFill>
        <p:spPr bwMode="auto">
          <a:xfrm>
            <a:off x="4795693" y="1664914"/>
            <a:ext cx="3967307" cy="3167063"/>
          </a:xfrm>
          <a:prstGeom prst="rect">
            <a:avLst/>
          </a:prstGeom>
          <a:noFill/>
          <a:ln w="9525">
            <a:noFill/>
            <a:miter lim="800000"/>
            <a:headEnd/>
            <a:tailEnd/>
          </a:ln>
        </p:spPr>
      </p:pic>
      <p:sp>
        <p:nvSpPr>
          <p:cNvPr id="7" name="TextBox 6"/>
          <p:cNvSpPr txBox="1"/>
          <p:nvPr/>
        </p:nvSpPr>
        <p:spPr>
          <a:xfrm>
            <a:off x="4621306" y="5275730"/>
            <a:ext cx="4177553" cy="1200329"/>
          </a:xfrm>
          <a:prstGeom prst="rect">
            <a:avLst/>
          </a:prstGeom>
          <a:noFill/>
          <a:ln w="28575">
            <a:solidFill>
              <a:srgbClr val="FF0000"/>
            </a:solidFill>
          </a:ln>
        </p:spPr>
        <p:txBody>
          <a:bodyPr wrap="square" rtlCol="0">
            <a:spAutoFit/>
          </a:bodyPr>
          <a:lstStyle/>
          <a:p>
            <a:r>
              <a:rPr lang="en-US"/>
              <a:t>One of Faraday’s experiments as portrayed in an 1892 physics textbook “for advanced students”.  On the right is a battery, on the left a fancy galvanometer.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873"/>
            <a:ext cx="8229600" cy="944562"/>
          </a:xfrm>
        </p:spPr>
        <p:txBody>
          <a:bodyPr/>
          <a:lstStyle/>
          <a:p>
            <a:r>
              <a:rPr lang="en-US">
                <a:solidFill>
                  <a:srgbClr val="FFFF00"/>
                </a:solidFill>
              </a:rPr>
              <a:t>Induced emf: the Facts</a:t>
            </a:r>
          </a:p>
        </p:txBody>
      </p:sp>
      <p:sp>
        <p:nvSpPr>
          <p:cNvPr id="3" name="Content Placeholder 2"/>
          <p:cNvSpPr>
            <a:spLocks noGrp="1"/>
          </p:cNvSpPr>
          <p:nvPr>
            <p:ph idx="1"/>
          </p:nvPr>
        </p:nvSpPr>
        <p:spPr>
          <a:xfrm>
            <a:off x="304800" y="1524000"/>
            <a:ext cx="8382000" cy="5257800"/>
          </a:xfrm>
        </p:spPr>
        <p:txBody>
          <a:bodyPr>
            <a:normAutofit/>
          </a:bodyPr>
          <a:lstStyle/>
          <a:p>
            <a:r>
              <a:rPr lang="en-US"/>
              <a:t>For a coil </a:t>
            </a:r>
            <a:r>
              <a:rPr lang="en-US">
                <a:solidFill>
                  <a:srgbClr val="FFFF00"/>
                </a:solidFill>
              </a:rPr>
              <a:t>of </a:t>
            </a:r>
            <a:r>
              <a:rPr lang="en-US" i="1">
                <a:solidFill>
                  <a:srgbClr val="FFFF00"/>
                </a:solidFill>
              </a:rPr>
              <a:t>N</a:t>
            </a:r>
            <a:r>
              <a:rPr lang="en-US">
                <a:solidFill>
                  <a:srgbClr val="FFFF00"/>
                </a:solidFill>
              </a:rPr>
              <a:t> loops </a:t>
            </a:r>
            <a:r>
              <a:rPr lang="en-US"/>
              <a:t>close together, the induced emf is </a:t>
            </a:r>
            <a:r>
              <a:rPr lang="en-US" i="1">
                <a:solidFill>
                  <a:srgbClr val="FFFF00"/>
                </a:solidFill>
              </a:rPr>
              <a:t>N</a:t>
            </a:r>
            <a:r>
              <a:rPr lang="en-US">
                <a:solidFill>
                  <a:srgbClr val="FFFF00"/>
                </a:solidFill>
              </a:rPr>
              <a:t> times that for one loop </a:t>
            </a:r>
            <a:r>
              <a:rPr lang="en-US"/>
              <a:t>(meaning the </a:t>
            </a:r>
            <a:r>
              <a:rPr lang="en-US">
                <a:solidFill>
                  <a:srgbClr val="FFFF00"/>
                </a:solidFill>
              </a:rPr>
              <a:t>current will be the same </a:t>
            </a:r>
            <a:r>
              <a:rPr lang="en-US"/>
              <a:t>if there’s negligible external resistance in the circuit).</a:t>
            </a:r>
          </a:p>
          <a:p>
            <a:r>
              <a:rPr lang="en-US"/>
              <a:t>For a uniform magnetic field, the emf is proportional to the </a:t>
            </a:r>
            <a:r>
              <a:rPr lang="en-US">
                <a:solidFill>
                  <a:srgbClr val="FFFF00"/>
                </a:solidFill>
              </a:rPr>
              <a:t>area</a:t>
            </a:r>
            <a:r>
              <a:rPr lang="en-US"/>
              <a:t> of the loop.</a:t>
            </a:r>
          </a:p>
          <a:p>
            <a:r>
              <a:rPr lang="en-US"/>
              <a:t>It’s proportional to the component of magnetic </a:t>
            </a:r>
            <a:r>
              <a:rPr lang="en-US">
                <a:solidFill>
                  <a:srgbClr val="FFFF00"/>
                </a:solidFill>
              </a:rPr>
              <a:t>field perpendicular to the area</a:t>
            </a:r>
            <a:r>
              <a:rPr lang="en-US"/>
              <a:t>.</a:t>
            </a:r>
          </a:p>
          <a:p>
            <a:r>
              <a:rPr lang="en-US"/>
              <a:t>It’s proportional to the </a:t>
            </a:r>
            <a:r>
              <a:rPr lang="en-US">
                <a:solidFill>
                  <a:srgbClr val="FFFF00"/>
                </a:solidFill>
              </a:rPr>
              <a:t>rate of change </a:t>
            </a:r>
            <a:r>
              <a:rPr lang="en-US"/>
              <a:t>of field.</a:t>
            </a:r>
          </a:p>
          <a:p>
            <a:endParaRPr lang="en-US"/>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37194</TotalTime>
  <Words>1547</Words>
  <Application>Microsoft Office PowerPoint</Application>
  <PresentationFormat>On-screen Show (4:3)</PresentationFormat>
  <Paragraphs>177</Paragraphs>
  <Slides>25</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Symbol</vt:lpstr>
      <vt:lpstr>Times New Roman</vt:lpstr>
      <vt:lpstr>Calibri</vt:lpstr>
      <vt:lpstr>Arial</vt:lpstr>
      <vt:lpstr>Office Theme</vt:lpstr>
      <vt:lpstr>Equation</vt:lpstr>
      <vt:lpstr>Faraday’s Law of Induction I</vt:lpstr>
      <vt:lpstr>Today’s Topics</vt:lpstr>
      <vt:lpstr>Electromagnets</vt:lpstr>
      <vt:lpstr>Magnetic Permeability </vt:lpstr>
      <vt:lpstr>Soft Iron Strengthens and Directs the Field</vt:lpstr>
      <vt:lpstr>                   Faraday’s Idea </vt:lpstr>
      <vt:lpstr>Faraday’s Discovery </vt:lpstr>
      <vt:lpstr>Induced EMF</vt:lpstr>
      <vt:lpstr>Induced emf: the Facts</vt:lpstr>
      <vt:lpstr>Magnetic Flux through a Loop</vt:lpstr>
      <vt:lpstr>Faraday’s Law of Induction</vt:lpstr>
      <vt:lpstr>Lenz’s Law</vt:lpstr>
      <vt:lpstr>Another Way to State Lenz’s Law</vt:lpstr>
      <vt:lpstr>Pulling a Loop out of a Field</vt:lpstr>
      <vt:lpstr>Pulling a Loop out of a Field II</vt:lpstr>
      <vt:lpstr>Current Loops and Atomic Currents</vt:lpstr>
      <vt:lpstr>Paramagnetism and Diamagnetism</vt:lpstr>
      <vt:lpstr>Magnetic Permeability </vt:lpstr>
      <vt:lpstr>Paramagnetism and Diamagnetism</vt:lpstr>
      <vt:lpstr>Clicker Question</vt:lpstr>
      <vt:lpstr>Clicker Answer</vt:lpstr>
      <vt:lpstr>Stabilizing the Equilibrium</vt:lpstr>
      <vt:lpstr>A Strong Diamagnet: Bismuth</vt:lpstr>
      <vt:lpstr>Perfect Diamagnetism: Superconductivity</vt:lpstr>
      <vt:lpstr>More Diamagnetic Levitation…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Faraday's Induction Law I</dc:title>
  <dc:creator>Michael</dc:creator>
  <cp:lastModifiedBy>Fowler, Michael (mf1i)</cp:lastModifiedBy>
  <cp:revision>596</cp:revision>
  <dcterms:created xsi:type="dcterms:W3CDTF">2010-01-07T20:15:09Z</dcterms:created>
  <dcterms:modified xsi:type="dcterms:W3CDTF">2021-05-04T18:24:28Z</dcterms:modified>
</cp:coreProperties>
</file>