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56" r:id="rId2"/>
    <p:sldId id="322" r:id="rId3"/>
    <p:sldId id="424" r:id="rId4"/>
    <p:sldId id="425" r:id="rId5"/>
    <p:sldId id="445" r:id="rId6"/>
    <p:sldId id="426" r:id="rId7"/>
    <p:sldId id="459" r:id="rId8"/>
    <p:sldId id="452" r:id="rId9"/>
    <p:sldId id="453" r:id="rId10"/>
    <p:sldId id="456" r:id="rId11"/>
    <p:sldId id="457" r:id="rId12"/>
    <p:sldId id="458" r:id="rId13"/>
  </p:sldIdLst>
  <p:sldSz cx="9144000" cy="6858000" type="screen4x3"/>
  <p:notesSz cx="6858000" cy="9144000"/>
  <p:embeddedFontLst>
    <p:embeddedFont>
      <p:font typeface="Calibri" panose="020F0502020204030204"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81455"/>
    <a:srgbClr val="FF6699"/>
    <a:srgbClr val="F54717"/>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864" autoAdjust="0"/>
  </p:normalViewPr>
  <p:slideViewPr>
    <p:cSldViewPr>
      <p:cViewPr varScale="1">
        <p:scale>
          <a:sx n="79" d="100"/>
          <a:sy n="79" d="100"/>
        </p:scale>
        <p:origin x="1570" y="82"/>
      </p:cViewPr>
      <p:guideLst>
        <p:guide orient="horz" pos="2160"/>
        <p:guide pos="2880"/>
      </p:guideLst>
    </p:cSldViewPr>
  </p:slideViewPr>
  <p:outlineViewPr>
    <p:cViewPr>
      <p:scale>
        <a:sx n="33" d="100"/>
        <a:sy n="33" d="100"/>
      </p:scale>
      <p:origin x="0" y="2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6EB2E-A415-401E-AA4B-3706C1EE3429}" type="datetimeFigureOut">
              <a:rPr lang="en-US" smtClean="0"/>
              <a:pPr/>
              <a:t>5/4/2021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07F1C-9909-430E-8214-CEE8063BB467}" type="slidenum">
              <a:rPr lang="en-US" smtClean="0"/>
              <a:pPr/>
              <a:t>‹#›</a:t>
            </a:fld>
            <a:endParaRPr lang="en-US"/>
          </a:p>
        </p:txBody>
      </p:sp>
    </p:spTree>
    <p:extLst>
      <p:ext uri="{BB962C8B-B14F-4D97-AF65-F5344CB8AC3E}">
        <p14:creationId xmlns:p14="http://schemas.microsoft.com/office/powerpoint/2010/main" val="40643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07F1C-9909-430E-8214-CEE8063BB4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11</a:t>
            </a:fld>
            <a:endParaRPr lang="en-US"/>
          </a:p>
        </p:txBody>
      </p:sp>
    </p:spTree>
    <p:extLst>
      <p:ext uri="{BB962C8B-B14F-4D97-AF65-F5344CB8AC3E}">
        <p14:creationId xmlns:p14="http://schemas.microsoft.com/office/powerpoint/2010/main" val="2261742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12</a:t>
            </a:fld>
            <a:endParaRPr lang="en-US"/>
          </a:p>
        </p:txBody>
      </p:sp>
    </p:spTree>
    <p:extLst>
      <p:ext uri="{BB962C8B-B14F-4D97-AF65-F5344CB8AC3E}">
        <p14:creationId xmlns:p14="http://schemas.microsoft.com/office/powerpoint/2010/main" val="2261742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07F1C-9909-430E-8214-CEE8063BB4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31CC83-96C1-406F-A01E-66880A902F31}"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31CC83-96C1-406F-A01E-66880A902F31}"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1CC83-96C1-406F-A01E-66880A902F31}" type="datetimeFigureOut">
              <a:rPr lang="en-US" smtClean="0"/>
              <a:pPr/>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31CC83-96C1-406F-A01E-66880A902F31}" type="datetimeFigureOut">
              <a:rPr lang="en-US" smtClean="0"/>
              <a:pPr/>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1CC83-96C1-406F-A01E-66880A902F31}" type="datetimeFigureOut">
              <a:rPr lang="en-US" smtClean="0"/>
              <a:pPr/>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1CC83-96C1-406F-A01E-66880A902F31}" type="datetimeFigureOut">
              <a:rPr lang="en-US" smtClean="0"/>
              <a:pPr/>
              <a:t>5/4/2021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28800-5D87-4F20-91D2-B29F9C7BCC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10.xml"/><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8.bin"/><Relationship Id="rId10" Type="http://schemas.openxmlformats.org/officeDocument/2006/relationships/image" Target="../media/image12.wmf"/><Relationship Id="rId4" Type="http://schemas.openxmlformats.org/officeDocument/2006/relationships/image" Target="../media/image6.jpeg"/><Relationship Id="rId9"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10" Type="http://schemas.openxmlformats.org/officeDocument/2006/relationships/image" Target="../media/image3.wmf"/><Relationship Id="rId4" Type="http://schemas.openxmlformats.org/officeDocument/2006/relationships/image" Target="../media/image4.png"/><Relationship Id="rId9"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9.xml"/><Relationship Id="rId7" Type="http://schemas.openxmlformats.org/officeDocument/2006/relationships/image" Target="../media/image8.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 Id="rId9"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001000" cy="1676400"/>
          </a:xfrm>
        </p:spPr>
        <p:txBody>
          <a:bodyPr>
            <a:normAutofit/>
          </a:bodyPr>
          <a:lstStyle/>
          <a:p>
            <a:r>
              <a:rPr lang="en-US" dirty="0"/>
              <a:t>Faraday’s Law of Induction II</a:t>
            </a:r>
          </a:p>
        </p:txBody>
      </p:sp>
      <p:sp>
        <p:nvSpPr>
          <p:cNvPr id="3" name="Subtitle 2"/>
          <p:cNvSpPr>
            <a:spLocks noGrp="1"/>
          </p:cNvSpPr>
          <p:nvPr>
            <p:ph type="subTitle" idx="1"/>
          </p:nvPr>
        </p:nvSpPr>
        <p:spPr>
          <a:xfrm>
            <a:off x="1295400" y="2667000"/>
            <a:ext cx="6400800" cy="3124200"/>
          </a:xfrm>
        </p:spPr>
        <p:txBody>
          <a:bodyPr>
            <a:normAutofit/>
          </a:bodyPr>
          <a:lstStyle/>
          <a:p>
            <a:endParaRPr lang="en-US" sz="2400" i="1" dirty="0"/>
          </a:p>
          <a:p>
            <a:r>
              <a:rPr lang="en-US" sz="2800" dirty="0"/>
              <a:t>Physics 2415 Lecture 20</a:t>
            </a:r>
          </a:p>
          <a:p>
            <a:endParaRPr lang="en-US" sz="2800" dirty="0"/>
          </a:p>
          <a:p>
            <a:r>
              <a:rPr lang="en-US" sz="2800" dirty="0"/>
              <a:t>Michael Fowler,  </a:t>
            </a:r>
            <a:r>
              <a:rPr lang="en-US" sz="2800" dirty="0" err="1"/>
              <a:t>UVa</a:t>
            </a:r>
            <a:endParaRPr lang="en-US" sz="2800" dirty="0"/>
          </a:p>
          <a:p>
            <a:endParaRPr lang="en-US" sz="2800" dirty="0"/>
          </a:p>
          <a:p>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Back to Faraday’s Generator</a:t>
            </a:r>
          </a:p>
        </p:txBody>
      </p:sp>
      <p:sp>
        <p:nvSpPr>
          <p:cNvPr id="3" name="Content Placeholder 2"/>
          <p:cNvSpPr>
            <a:spLocks noGrp="1"/>
          </p:cNvSpPr>
          <p:nvPr>
            <p:ph sz="half" idx="1"/>
          </p:nvPr>
        </p:nvSpPr>
        <p:spPr/>
        <p:txBody>
          <a:bodyPr/>
          <a:lstStyle/>
          <a:p>
            <a:r>
              <a:rPr lang="en-US"/>
              <a:t>If the disc is spinning anticlockwise,            points inwards, so while the disc is rotating, an electric current is generated under and near the magnet flowing inwards to the axle, and round the external circuit. </a:t>
            </a:r>
          </a:p>
        </p:txBody>
      </p:sp>
      <p:sp>
        <p:nvSpPr>
          <p:cNvPr id="4" name="Content Placeholder 3"/>
          <p:cNvSpPr>
            <a:spLocks noGrp="1"/>
          </p:cNvSpPr>
          <p:nvPr>
            <p:ph sz="half" idx="2"/>
          </p:nvPr>
        </p:nvSpPr>
        <p:spPr/>
        <p:txBody>
          <a:bodyPr/>
          <a:lstStyle/>
          <a:p>
            <a:r>
              <a:rPr lang="en-US">
                <a:solidFill>
                  <a:schemeClr val="bg2">
                    <a:lumMod val="50000"/>
                  </a:schemeClr>
                </a:solidFill>
              </a:rPr>
              <a:t>.</a:t>
            </a:r>
          </a:p>
        </p:txBody>
      </p:sp>
      <p:pic>
        <p:nvPicPr>
          <p:cNvPr id="5" name="Picture 4" descr="File:Faraday disk generator.jpg"/>
          <p:cNvPicPr/>
          <p:nvPr/>
        </p:nvPicPr>
        <p:blipFill>
          <a:blip r:embed="rId4" cstate="print"/>
          <a:srcRect/>
          <a:stretch>
            <a:fillRect/>
          </a:stretch>
        </p:blipFill>
        <p:spPr bwMode="auto">
          <a:xfrm>
            <a:off x="4648200" y="1828800"/>
            <a:ext cx="4191000" cy="3419475"/>
          </a:xfrm>
          <a:prstGeom prst="rect">
            <a:avLst/>
          </a:prstGeom>
          <a:noFill/>
          <a:ln w="9525">
            <a:noFill/>
            <a:miter lim="800000"/>
            <a:headEnd/>
            <a:tailEnd/>
          </a:ln>
        </p:spPr>
      </p:pic>
      <p:sp>
        <p:nvSpPr>
          <p:cNvPr id="6" name="TextBox 5"/>
          <p:cNvSpPr txBox="1"/>
          <p:nvPr/>
        </p:nvSpPr>
        <p:spPr>
          <a:xfrm>
            <a:off x="4630271" y="5602942"/>
            <a:ext cx="3599329" cy="830997"/>
          </a:xfrm>
          <a:prstGeom prst="rect">
            <a:avLst/>
          </a:prstGeom>
          <a:noFill/>
          <a:ln w="28575">
            <a:solidFill>
              <a:srgbClr val="FF0000"/>
            </a:solidFill>
          </a:ln>
        </p:spPr>
        <p:txBody>
          <a:bodyPr wrap="square" rtlCol="0">
            <a:spAutoFit/>
          </a:bodyPr>
          <a:lstStyle/>
          <a:p>
            <a:r>
              <a:rPr lang="en-US" sz="2400">
                <a:solidFill>
                  <a:srgbClr val="FFFF00"/>
                </a:solidFill>
              </a:rPr>
              <a:t>What happens if there is no external circuit?</a:t>
            </a:r>
          </a:p>
        </p:txBody>
      </p:sp>
      <p:cxnSp>
        <p:nvCxnSpPr>
          <p:cNvPr id="8" name="Straight Arrow Connector 7"/>
          <p:cNvCxnSpPr/>
          <p:nvPr/>
        </p:nvCxnSpPr>
        <p:spPr>
          <a:xfrm flipV="1">
            <a:off x="6109447" y="2823883"/>
            <a:ext cx="553571" cy="381000"/>
          </a:xfrm>
          <a:prstGeom prst="straightConnector1">
            <a:avLst/>
          </a:prstGeom>
          <a:ln w="38100">
            <a:solidFill>
              <a:srgbClr val="F81455"/>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67500" y="2929217"/>
            <a:ext cx="0" cy="499783"/>
          </a:xfrm>
          <a:prstGeom prst="straightConnector1">
            <a:avLst/>
          </a:prstGeom>
          <a:ln w="57150">
            <a:solidFill>
              <a:schemeClr val="bg2">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2756461279"/>
              </p:ext>
            </p:extLst>
          </p:nvPr>
        </p:nvGraphicFramePr>
        <p:xfrm>
          <a:off x="5867400" y="2590800"/>
          <a:ext cx="470647" cy="627529"/>
        </p:xfrm>
        <a:graphic>
          <a:graphicData uri="http://schemas.openxmlformats.org/presentationml/2006/ole">
            <mc:AlternateContent xmlns:mc="http://schemas.openxmlformats.org/markup-compatibility/2006">
              <mc:Choice xmlns:v="urn:schemas-microsoft-com:vml" Requires="v">
                <p:oleObj spid="_x0000_s87087" name="Equation" r:id="rId5" imgW="152280" imgH="203040" progId="Equation.DSMT4">
                  <p:embed/>
                </p:oleObj>
              </mc:Choice>
              <mc:Fallback>
                <p:oleObj name="Equation" r:id="rId5" imgW="152280" imgH="203040" progId="Equation.DSMT4">
                  <p:embed/>
                  <p:pic>
                    <p:nvPicPr>
                      <p:cNvPr id="0" name=""/>
                      <p:cNvPicPr/>
                      <p:nvPr/>
                    </p:nvPicPr>
                    <p:blipFill>
                      <a:blip r:embed="rId6"/>
                      <a:stretch>
                        <a:fillRect/>
                      </a:stretch>
                    </p:blipFill>
                    <p:spPr>
                      <a:xfrm>
                        <a:off x="5867400" y="2590800"/>
                        <a:ext cx="470647" cy="627529"/>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588930789"/>
              </p:ext>
            </p:extLst>
          </p:nvPr>
        </p:nvGraphicFramePr>
        <p:xfrm>
          <a:off x="6663018" y="2643280"/>
          <a:ext cx="392113" cy="549275"/>
        </p:xfrm>
        <a:graphic>
          <a:graphicData uri="http://schemas.openxmlformats.org/presentationml/2006/ole">
            <mc:AlternateContent xmlns:mc="http://schemas.openxmlformats.org/markup-compatibility/2006">
              <mc:Choice xmlns:v="urn:schemas-microsoft-com:vml" Requires="v">
                <p:oleObj spid="_x0000_s87088" name="Equation" r:id="rId7" imgW="126720" imgH="177480" progId="Equation.DSMT4">
                  <p:embed/>
                </p:oleObj>
              </mc:Choice>
              <mc:Fallback>
                <p:oleObj name="Equation" r:id="rId7" imgW="126720" imgH="177480" progId="Equation.DSMT4">
                  <p:embed/>
                  <p:pic>
                    <p:nvPicPr>
                      <p:cNvPr id="0" name=""/>
                      <p:cNvPicPr/>
                      <p:nvPr/>
                    </p:nvPicPr>
                    <p:blipFill>
                      <a:blip r:embed="rId8"/>
                      <a:stretch>
                        <a:fillRect/>
                      </a:stretch>
                    </p:blipFill>
                    <p:spPr>
                      <a:xfrm>
                        <a:off x="6663018" y="2643280"/>
                        <a:ext cx="392113" cy="549275"/>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04297687"/>
              </p:ext>
            </p:extLst>
          </p:nvPr>
        </p:nvGraphicFramePr>
        <p:xfrm>
          <a:off x="2969966" y="1931894"/>
          <a:ext cx="898305" cy="565150"/>
        </p:xfrm>
        <a:graphic>
          <a:graphicData uri="http://schemas.openxmlformats.org/presentationml/2006/ole">
            <mc:AlternateContent xmlns:mc="http://schemas.openxmlformats.org/markup-compatibility/2006">
              <mc:Choice xmlns:v="urn:schemas-microsoft-com:vml" Requires="v">
                <p:oleObj spid="_x0000_s87089" name="Equation" r:id="rId9" imgW="342720" imgH="215640" progId="Equation.DSMT4">
                  <p:embed/>
                </p:oleObj>
              </mc:Choice>
              <mc:Fallback>
                <p:oleObj name="Equation" r:id="rId9" imgW="342720" imgH="215640" progId="Equation.DSMT4">
                  <p:embed/>
                  <p:pic>
                    <p:nvPicPr>
                      <p:cNvPr id="0" name=""/>
                      <p:cNvPicPr/>
                      <p:nvPr/>
                    </p:nvPicPr>
                    <p:blipFill>
                      <a:blip r:embed="rId10"/>
                      <a:stretch>
                        <a:fillRect/>
                      </a:stretch>
                    </p:blipFill>
                    <p:spPr>
                      <a:xfrm>
                        <a:off x="2969966" y="1931894"/>
                        <a:ext cx="898305" cy="565150"/>
                      </a:xfrm>
                      <a:prstGeom prst="rect">
                        <a:avLst/>
                      </a:prstGeom>
                    </p:spPr>
                  </p:pic>
                </p:oleObj>
              </mc:Fallback>
            </mc:AlternateContent>
          </a:graphicData>
        </a:graphic>
      </p:graphicFrame>
    </p:spTree>
    <p:extLst>
      <p:ext uri="{BB962C8B-B14F-4D97-AF65-F5344CB8AC3E}">
        <p14:creationId xmlns:p14="http://schemas.microsoft.com/office/powerpoint/2010/main" val="188851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Eddy Currents</a:t>
            </a:r>
          </a:p>
        </p:txBody>
      </p:sp>
      <p:sp>
        <p:nvSpPr>
          <p:cNvPr id="3" name="Content Placeholder 2"/>
          <p:cNvSpPr>
            <a:spLocks noGrp="1"/>
          </p:cNvSpPr>
          <p:nvPr>
            <p:ph sz="half" idx="1"/>
          </p:nvPr>
        </p:nvSpPr>
        <p:spPr>
          <a:xfrm>
            <a:off x="152400" y="1600200"/>
            <a:ext cx="4800600" cy="4525963"/>
          </a:xfrm>
        </p:spPr>
        <p:txBody>
          <a:bodyPr>
            <a:normAutofit/>
          </a:bodyPr>
          <a:lstStyle/>
          <a:p>
            <a:r>
              <a:rPr lang="en-US"/>
              <a:t>If we have an isolated rotating conducting disc, part between the poles of a magnet, the current generated in the magnetic field must find its way back: the circling currents are called </a:t>
            </a:r>
            <a:r>
              <a:rPr lang="en-US">
                <a:solidFill>
                  <a:srgbClr val="FFFF00"/>
                </a:solidFill>
              </a:rPr>
              <a:t>eddy currents</a:t>
            </a:r>
            <a:r>
              <a:rPr lang="en-US"/>
              <a:t>.</a:t>
            </a:r>
          </a:p>
          <a:p>
            <a:r>
              <a:rPr lang="en-US"/>
              <a:t>They look like the eddies for a boat going through water.</a:t>
            </a:r>
          </a:p>
        </p:txBody>
      </p:sp>
      <p:sp>
        <p:nvSpPr>
          <p:cNvPr id="4" name="Content Placeholder 3"/>
          <p:cNvSpPr>
            <a:spLocks noGrp="1"/>
          </p:cNvSpPr>
          <p:nvPr>
            <p:ph sz="half" idx="2"/>
          </p:nvPr>
        </p:nvSpPr>
        <p:spPr>
          <a:xfrm>
            <a:off x="4648200" y="1509939"/>
            <a:ext cx="4038600" cy="4525963"/>
          </a:xfrm>
        </p:spPr>
        <p:txBody>
          <a:bodyPr>
            <a:normAutofit/>
          </a:bodyPr>
          <a:lstStyle/>
          <a:p>
            <a:r>
              <a:rPr lang="en-US">
                <a:solidFill>
                  <a:schemeClr val="bg2">
                    <a:lumMod val="50000"/>
                  </a:schemeClr>
                </a:solidFill>
              </a:rPr>
              <a:t>.</a:t>
            </a:r>
          </a:p>
        </p:txBody>
      </p:sp>
      <p:grpSp>
        <p:nvGrpSpPr>
          <p:cNvPr id="35" name="Group 34"/>
          <p:cNvGrpSpPr/>
          <p:nvPr/>
        </p:nvGrpSpPr>
        <p:grpSpPr>
          <a:xfrm>
            <a:off x="5280212" y="2133600"/>
            <a:ext cx="3254188" cy="2895600"/>
            <a:chOff x="5127812" y="1905000"/>
            <a:chExt cx="3254188" cy="2895600"/>
          </a:xfrm>
        </p:grpSpPr>
        <p:sp>
          <p:nvSpPr>
            <p:cNvPr id="6" name="Oval 5"/>
            <p:cNvSpPr/>
            <p:nvPr/>
          </p:nvSpPr>
          <p:spPr>
            <a:xfrm>
              <a:off x="5486400" y="1905000"/>
              <a:ext cx="2895600" cy="2895600"/>
            </a:xfrm>
            <a:prstGeom prst="ellipse">
              <a:avLst/>
            </a:prstGeom>
            <a:solidFill>
              <a:srgbClr val="FF9966"/>
            </a:solidFill>
            <a:ln w="38100">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611904" y="2895601"/>
              <a:ext cx="1322296" cy="457200"/>
              <a:chOff x="5611904" y="2895601"/>
              <a:chExt cx="1322296" cy="457200"/>
            </a:xfrm>
          </p:grpSpPr>
          <p:sp>
            <p:nvSpPr>
              <p:cNvPr id="7" name="Freeform 6"/>
              <p:cNvSpPr/>
              <p:nvPr/>
            </p:nvSpPr>
            <p:spPr>
              <a:xfrm>
                <a:off x="5611904" y="2895601"/>
                <a:ext cx="1322296" cy="457200"/>
              </a:xfrm>
              <a:custGeom>
                <a:avLst/>
                <a:gdLst>
                  <a:gd name="connsiteX0" fmla="*/ 26895 w 2299460"/>
                  <a:gd name="connsiteY0" fmla="*/ 255494 h 290788"/>
                  <a:gd name="connsiteX1" fmla="*/ 2299447 w 2299460"/>
                  <a:gd name="connsiteY1" fmla="*/ 268941 h 290788"/>
                  <a:gd name="connsiteX2" fmla="*/ 0 w 2299460"/>
                  <a:gd name="connsiteY2" fmla="*/ 0 h 290788"/>
                  <a:gd name="connsiteX0" fmla="*/ 26895 w 2312908"/>
                  <a:gd name="connsiteY0" fmla="*/ 567541 h 568574"/>
                  <a:gd name="connsiteX1" fmla="*/ 2312895 w 2312908"/>
                  <a:gd name="connsiteY1" fmla="*/ 2765 h 568574"/>
                  <a:gd name="connsiteX2" fmla="*/ 0 w 2312908"/>
                  <a:gd name="connsiteY2" fmla="*/ 312047 h 568574"/>
                  <a:gd name="connsiteX0" fmla="*/ 26895 w 2327147"/>
                  <a:gd name="connsiteY0" fmla="*/ 752361 h 761561"/>
                  <a:gd name="connsiteX1" fmla="*/ 2312895 w 2327147"/>
                  <a:gd name="connsiteY1" fmla="*/ 187585 h 761561"/>
                  <a:gd name="connsiteX2" fmla="*/ 0 w 2327147"/>
                  <a:gd name="connsiteY2" fmla="*/ 496867 h 761561"/>
                  <a:gd name="connsiteX0" fmla="*/ 26895 w 2460422"/>
                  <a:gd name="connsiteY0" fmla="*/ 582083 h 637950"/>
                  <a:gd name="connsiteX1" fmla="*/ 2447365 w 2460422"/>
                  <a:gd name="connsiteY1" fmla="*/ 219013 h 637950"/>
                  <a:gd name="connsiteX2" fmla="*/ 0 w 2460422"/>
                  <a:gd name="connsiteY2" fmla="*/ 326589 h 637950"/>
                  <a:gd name="connsiteX0" fmla="*/ 26895 w 2460422"/>
                  <a:gd name="connsiteY0" fmla="*/ 673713 h 729580"/>
                  <a:gd name="connsiteX1" fmla="*/ 2447365 w 2460422"/>
                  <a:gd name="connsiteY1" fmla="*/ 310643 h 729580"/>
                  <a:gd name="connsiteX2" fmla="*/ 0 w 2460422"/>
                  <a:gd name="connsiteY2" fmla="*/ 418219 h 729580"/>
                  <a:gd name="connsiteX0" fmla="*/ 0 w 2425466"/>
                  <a:gd name="connsiteY0" fmla="*/ 538601 h 540303"/>
                  <a:gd name="connsiteX1" fmla="*/ 2420470 w 2425466"/>
                  <a:gd name="connsiteY1" fmla="*/ 175531 h 540303"/>
                  <a:gd name="connsiteX2" fmla="*/ 470646 w 2425466"/>
                  <a:gd name="connsiteY2" fmla="*/ 148636 h 540303"/>
                  <a:gd name="connsiteX0" fmla="*/ 0 w 2420472"/>
                  <a:gd name="connsiteY0" fmla="*/ 635795 h 644764"/>
                  <a:gd name="connsiteX1" fmla="*/ 2420470 w 2420472"/>
                  <a:gd name="connsiteY1" fmla="*/ 272725 h 644764"/>
                  <a:gd name="connsiteX2" fmla="*/ 470646 w 2420472"/>
                  <a:gd name="connsiteY2" fmla="*/ 245830 h 644764"/>
                </a:gdLst>
                <a:ahLst/>
                <a:cxnLst>
                  <a:cxn ang="0">
                    <a:pos x="connsiteX0" y="connsiteY0"/>
                  </a:cxn>
                  <a:cxn ang="0">
                    <a:pos x="connsiteX1" y="connsiteY1"/>
                  </a:cxn>
                  <a:cxn ang="0">
                    <a:pos x="connsiteX2" y="connsiteY2"/>
                  </a:cxn>
                </a:cxnLst>
                <a:rect l="l" t="t" r="r" b="b"/>
                <a:pathLst>
                  <a:path w="2420472" h="644764">
                    <a:moveTo>
                      <a:pt x="0" y="635795"/>
                    </a:moveTo>
                    <a:cubicBezTo>
                      <a:pt x="1138517" y="663809"/>
                      <a:pt x="2422711" y="647001"/>
                      <a:pt x="2420470" y="272725"/>
                    </a:cubicBezTo>
                    <a:cubicBezTo>
                      <a:pt x="2418229" y="-101551"/>
                      <a:pt x="1645023" y="-71297"/>
                      <a:pt x="470646" y="2458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600000" flipH="1">
                <a:off x="5851087" y="3047013"/>
                <a:ext cx="7781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flipV="1">
              <a:off x="5618624" y="3460376"/>
              <a:ext cx="1322296" cy="457200"/>
              <a:chOff x="5611904" y="2895601"/>
              <a:chExt cx="1322296" cy="457200"/>
            </a:xfrm>
          </p:grpSpPr>
          <p:sp>
            <p:nvSpPr>
              <p:cNvPr id="14" name="Freeform 13"/>
              <p:cNvSpPr/>
              <p:nvPr/>
            </p:nvSpPr>
            <p:spPr>
              <a:xfrm>
                <a:off x="5611904" y="2895601"/>
                <a:ext cx="1322296" cy="457200"/>
              </a:xfrm>
              <a:custGeom>
                <a:avLst/>
                <a:gdLst>
                  <a:gd name="connsiteX0" fmla="*/ 26895 w 2299460"/>
                  <a:gd name="connsiteY0" fmla="*/ 255494 h 290788"/>
                  <a:gd name="connsiteX1" fmla="*/ 2299447 w 2299460"/>
                  <a:gd name="connsiteY1" fmla="*/ 268941 h 290788"/>
                  <a:gd name="connsiteX2" fmla="*/ 0 w 2299460"/>
                  <a:gd name="connsiteY2" fmla="*/ 0 h 290788"/>
                  <a:gd name="connsiteX0" fmla="*/ 26895 w 2312908"/>
                  <a:gd name="connsiteY0" fmla="*/ 567541 h 568574"/>
                  <a:gd name="connsiteX1" fmla="*/ 2312895 w 2312908"/>
                  <a:gd name="connsiteY1" fmla="*/ 2765 h 568574"/>
                  <a:gd name="connsiteX2" fmla="*/ 0 w 2312908"/>
                  <a:gd name="connsiteY2" fmla="*/ 312047 h 568574"/>
                  <a:gd name="connsiteX0" fmla="*/ 26895 w 2327147"/>
                  <a:gd name="connsiteY0" fmla="*/ 752361 h 761561"/>
                  <a:gd name="connsiteX1" fmla="*/ 2312895 w 2327147"/>
                  <a:gd name="connsiteY1" fmla="*/ 187585 h 761561"/>
                  <a:gd name="connsiteX2" fmla="*/ 0 w 2327147"/>
                  <a:gd name="connsiteY2" fmla="*/ 496867 h 761561"/>
                  <a:gd name="connsiteX0" fmla="*/ 26895 w 2460422"/>
                  <a:gd name="connsiteY0" fmla="*/ 582083 h 637950"/>
                  <a:gd name="connsiteX1" fmla="*/ 2447365 w 2460422"/>
                  <a:gd name="connsiteY1" fmla="*/ 219013 h 637950"/>
                  <a:gd name="connsiteX2" fmla="*/ 0 w 2460422"/>
                  <a:gd name="connsiteY2" fmla="*/ 326589 h 637950"/>
                  <a:gd name="connsiteX0" fmla="*/ 26895 w 2460422"/>
                  <a:gd name="connsiteY0" fmla="*/ 673713 h 729580"/>
                  <a:gd name="connsiteX1" fmla="*/ 2447365 w 2460422"/>
                  <a:gd name="connsiteY1" fmla="*/ 310643 h 729580"/>
                  <a:gd name="connsiteX2" fmla="*/ 0 w 2460422"/>
                  <a:gd name="connsiteY2" fmla="*/ 418219 h 729580"/>
                  <a:gd name="connsiteX0" fmla="*/ 0 w 2425466"/>
                  <a:gd name="connsiteY0" fmla="*/ 538601 h 540303"/>
                  <a:gd name="connsiteX1" fmla="*/ 2420470 w 2425466"/>
                  <a:gd name="connsiteY1" fmla="*/ 175531 h 540303"/>
                  <a:gd name="connsiteX2" fmla="*/ 470646 w 2425466"/>
                  <a:gd name="connsiteY2" fmla="*/ 148636 h 540303"/>
                  <a:gd name="connsiteX0" fmla="*/ 0 w 2420472"/>
                  <a:gd name="connsiteY0" fmla="*/ 635795 h 644764"/>
                  <a:gd name="connsiteX1" fmla="*/ 2420470 w 2420472"/>
                  <a:gd name="connsiteY1" fmla="*/ 272725 h 644764"/>
                  <a:gd name="connsiteX2" fmla="*/ 470646 w 2420472"/>
                  <a:gd name="connsiteY2" fmla="*/ 245830 h 644764"/>
                </a:gdLst>
                <a:ahLst/>
                <a:cxnLst>
                  <a:cxn ang="0">
                    <a:pos x="connsiteX0" y="connsiteY0"/>
                  </a:cxn>
                  <a:cxn ang="0">
                    <a:pos x="connsiteX1" y="connsiteY1"/>
                  </a:cxn>
                  <a:cxn ang="0">
                    <a:pos x="connsiteX2" y="connsiteY2"/>
                  </a:cxn>
                </a:cxnLst>
                <a:rect l="l" t="t" r="r" b="b"/>
                <a:pathLst>
                  <a:path w="2420472" h="644764">
                    <a:moveTo>
                      <a:pt x="0" y="635795"/>
                    </a:moveTo>
                    <a:cubicBezTo>
                      <a:pt x="1138517" y="663809"/>
                      <a:pt x="2422711" y="647001"/>
                      <a:pt x="2420470" y="272725"/>
                    </a:cubicBezTo>
                    <a:cubicBezTo>
                      <a:pt x="2418229" y="-101551"/>
                      <a:pt x="1645023" y="-71297"/>
                      <a:pt x="470646" y="2458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600000" flipH="1">
                <a:off x="5851087" y="3047013"/>
                <a:ext cx="7781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16" name="Rectangle 15"/>
            <p:cNvSpPr/>
            <p:nvPr/>
          </p:nvSpPr>
          <p:spPr>
            <a:xfrm>
              <a:off x="5127812" y="3249706"/>
              <a:ext cx="1447800" cy="304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rot="-1020000" flipH="1">
              <a:off x="6273052" y="2176166"/>
              <a:ext cx="302560" cy="76200"/>
            </a:xfrm>
            <a:prstGeom prst="straightConnector1">
              <a:avLst/>
            </a:prstGeom>
            <a:ln w="28575">
              <a:solidFill>
                <a:schemeClr val="bg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5" name="Group 37"/>
            <p:cNvGrpSpPr/>
            <p:nvPr/>
          </p:nvGrpSpPr>
          <p:grpSpPr>
            <a:xfrm>
              <a:off x="5244531" y="3334396"/>
              <a:ext cx="1232469" cy="148393"/>
              <a:chOff x="3506961" y="1447792"/>
              <a:chExt cx="2131839" cy="304808"/>
            </a:xfrm>
          </p:grpSpPr>
          <p:grpSp>
            <p:nvGrpSpPr>
              <p:cNvPr id="26" name="Group 58"/>
              <p:cNvGrpSpPr/>
              <p:nvPr/>
            </p:nvGrpSpPr>
            <p:grpSpPr>
              <a:xfrm>
                <a:off x="3506961" y="1447792"/>
                <a:ext cx="304800" cy="304800"/>
                <a:chOff x="3502198" y="1524000"/>
                <a:chExt cx="304800" cy="304800"/>
              </a:xfrm>
            </p:grpSpPr>
            <p:cxnSp>
              <p:nvCxnSpPr>
                <p:cNvPr id="33" name="Straight Connector 32"/>
                <p:cNvCxnSpPr/>
                <p:nvPr/>
              </p:nvCxnSpPr>
              <p:spPr>
                <a:xfrm rot="2700000">
                  <a:off x="3505200" y="1676400"/>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8100000">
                  <a:off x="3502198" y="1669868"/>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59"/>
              <p:cNvGrpSpPr/>
              <p:nvPr/>
            </p:nvGrpSpPr>
            <p:grpSpPr>
              <a:xfrm>
                <a:off x="4419600" y="1447800"/>
                <a:ext cx="304800" cy="304800"/>
                <a:chOff x="3502198" y="1524000"/>
                <a:chExt cx="304800" cy="304800"/>
              </a:xfrm>
            </p:grpSpPr>
            <p:cxnSp>
              <p:nvCxnSpPr>
                <p:cNvPr id="31" name="Straight Connector 30"/>
                <p:cNvCxnSpPr/>
                <p:nvPr/>
              </p:nvCxnSpPr>
              <p:spPr>
                <a:xfrm rot="2700000">
                  <a:off x="3505200" y="1676400"/>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8100000">
                  <a:off x="3502198" y="1669868"/>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60"/>
              <p:cNvGrpSpPr/>
              <p:nvPr/>
            </p:nvGrpSpPr>
            <p:grpSpPr>
              <a:xfrm>
                <a:off x="5334000" y="1447800"/>
                <a:ext cx="304800" cy="304800"/>
                <a:chOff x="3502198" y="1524000"/>
                <a:chExt cx="304800" cy="304800"/>
              </a:xfrm>
            </p:grpSpPr>
            <p:cxnSp>
              <p:nvCxnSpPr>
                <p:cNvPr id="29" name="Straight Connector 28"/>
                <p:cNvCxnSpPr/>
                <p:nvPr/>
              </p:nvCxnSpPr>
              <p:spPr>
                <a:xfrm rot="2700000">
                  <a:off x="3505200" y="1676400"/>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8100000">
                  <a:off x="3502198" y="1669868"/>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15666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Eddy Currents and Lenz’ Law</a:t>
            </a:r>
          </a:p>
        </p:txBody>
      </p:sp>
      <p:sp>
        <p:nvSpPr>
          <p:cNvPr id="3" name="Content Placeholder 2"/>
          <p:cNvSpPr>
            <a:spLocks noGrp="1"/>
          </p:cNvSpPr>
          <p:nvPr>
            <p:ph sz="half" idx="1"/>
          </p:nvPr>
        </p:nvSpPr>
        <p:spPr>
          <a:xfrm>
            <a:off x="76199" y="1559858"/>
            <a:ext cx="5408837" cy="5145741"/>
          </a:xfrm>
        </p:spPr>
        <p:txBody>
          <a:bodyPr>
            <a:normAutofit fontScale="92500"/>
          </a:bodyPr>
          <a:lstStyle/>
          <a:p>
            <a:r>
              <a:rPr lang="en-US"/>
              <a:t>The magnet’s field is pointing downwards.</a:t>
            </a:r>
          </a:p>
          <a:p>
            <a:r>
              <a:rPr lang="en-US"/>
              <a:t>The eddy current before the magnet tries to minimize the field increase, that after the magnet tries to minimize the field decrease: in both cases, they oppose the motion. </a:t>
            </a:r>
          </a:p>
          <a:p>
            <a:r>
              <a:rPr lang="en-US">
                <a:solidFill>
                  <a:srgbClr val="FF0000"/>
                </a:solidFill>
              </a:rPr>
              <a:t>Since the conductor has resistance to current flow, heat is generated: this can be eliminated by breaking the circuit—or used for cooking!</a:t>
            </a:r>
          </a:p>
        </p:txBody>
      </p:sp>
      <p:sp>
        <p:nvSpPr>
          <p:cNvPr id="4" name="Content Placeholder 3"/>
          <p:cNvSpPr>
            <a:spLocks noGrp="1"/>
          </p:cNvSpPr>
          <p:nvPr>
            <p:ph sz="half" idx="2"/>
          </p:nvPr>
        </p:nvSpPr>
        <p:spPr>
          <a:xfrm>
            <a:off x="4648200" y="1509939"/>
            <a:ext cx="4038600" cy="4525963"/>
          </a:xfrm>
        </p:spPr>
        <p:txBody>
          <a:bodyPr>
            <a:normAutofit fontScale="92500"/>
          </a:bodyPr>
          <a:lstStyle/>
          <a:p>
            <a:r>
              <a:rPr lang="en-US">
                <a:solidFill>
                  <a:schemeClr val="bg2">
                    <a:lumMod val="50000"/>
                  </a:schemeClr>
                </a:solidFill>
              </a:rPr>
              <a:t>.</a:t>
            </a:r>
          </a:p>
        </p:txBody>
      </p:sp>
      <p:grpSp>
        <p:nvGrpSpPr>
          <p:cNvPr id="35" name="Group 34"/>
          <p:cNvGrpSpPr/>
          <p:nvPr/>
        </p:nvGrpSpPr>
        <p:grpSpPr>
          <a:xfrm>
            <a:off x="5661212" y="2362200"/>
            <a:ext cx="3254188" cy="2895600"/>
            <a:chOff x="5127812" y="1905000"/>
            <a:chExt cx="3254188" cy="2895600"/>
          </a:xfrm>
        </p:grpSpPr>
        <p:sp>
          <p:nvSpPr>
            <p:cNvPr id="6" name="Oval 5"/>
            <p:cNvSpPr/>
            <p:nvPr/>
          </p:nvSpPr>
          <p:spPr>
            <a:xfrm>
              <a:off x="5486400" y="1905000"/>
              <a:ext cx="2895600" cy="2895600"/>
            </a:xfrm>
            <a:prstGeom prst="ellipse">
              <a:avLst/>
            </a:prstGeom>
            <a:solidFill>
              <a:srgbClr val="FF9966"/>
            </a:solidFill>
            <a:ln w="38100">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611904" y="2895601"/>
              <a:ext cx="1322296" cy="457200"/>
              <a:chOff x="5611904" y="2895601"/>
              <a:chExt cx="1322296" cy="457200"/>
            </a:xfrm>
          </p:grpSpPr>
          <p:sp>
            <p:nvSpPr>
              <p:cNvPr id="7" name="Freeform 6"/>
              <p:cNvSpPr/>
              <p:nvPr/>
            </p:nvSpPr>
            <p:spPr>
              <a:xfrm>
                <a:off x="5611904" y="2895601"/>
                <a:ext cx="1322296" cy="457200"/>
              </a:xfrm>
              <a:custGeom>
                <a:avLst/>
                <a:gdLst>
                  <a:gd name="connsiteX0" fmla="*/ 26895 w 2299460"/>
                  <a:gd name="connsiteY0" fmla="*/ 255494 h 290788"/>
                  <a:gd name="connsiteX1" fmla="*/ 2299447 w 2299460"/>
                  <a:gd name="connsiteY1" fmla="*/ 268941 h 290788"/>
                  <a:gd name="connsiteX2" fmla="*/ 0 w 2299460"/>
                  <a:gd name="connsiteY2" fmla="*/ 0 h 290788"/>
                  <a:gd name="connsiteX0" fmla="*/ 26895 w 2312908"/>
                  <a:gd name="connsiteY0" fmla="*/ 567541 h 568574"/>
                  <a:gd name="connsiteX1" fmla="*/ 2312895 w 2312908"/>
                  <a:gd name="connsiteY1" fmla="*/ 2765 h 568574"/>
                  <a:gd name="connsiteX2" fmla="*/ 0 w 2312908"/>
                  <a:gd name="connsiteY2" fmla="*/ 312047 h 568574"/>
                  <a:gd name="connsiteX0" fmla="*/ 26895 w 2327147"/>
                  <a:gd name="connsiteY0" fmla="*/ 752361 h 761561"/>
                  <a:gd name="connsiteX1" fmla="*/ 2312895 w 2327147"/>
                  <a:gd name="connsiteY1" fmla="*/ 187585 h 761561"/>
                  <a:gd name="connsiteX2" fmla="*/ 0 w 2327147"/>
                  <a:gd name="connsiteY2" fmla="*/ 496867 h 761561"/>
                  <a:gd name="connsiteX0" fmla="*/ 26895 w 2460422"/>
                  <a:gd name="connsiteY0" fmla="*/ 582083 h 637950"/>
                  <a:gd name="connsiteX1" fmla="*/ 2447365 w 2460422"/>
                  <a:gd name="connsiteY1" fmla="*/ 219013 h 637950"/>
                  <a:gd name="connsiteX2" fmla="*/ 0 w 2460422"/>
                  <a:gd name="connsiteY2" fmla="*/ 326589 h 637950"/>
                  <a:gd name="connsiteX0" fmla="*/ 26895 w 2460422"/>
                  <a:gd name="connsiteY0" fmla="*/ 673713 h 729580"/>
                  <a:gd name="connsiteX1" fmla="*/ 2447365 w 2460422"/>
                  <a:gd name="connsiteY1" fmla="*/ 310643 h 729580"/>
                  <a:gd name="connsiteX2" fmla="*/ 0 w 2460422"/>
                  <a:gd name="connsiteY2" fmla="*/ 418219 h 729580"/>
                  <a:gd name="connsiteX0" fmla="*/ 0 w 2425466"/>
                  <a:gd name="connsiteY0" fmla="*/ 538601 h 540303"/>
                  <a:gd name="connsiteX1" fmla="*/ 2420470 w 2425466"/>
                  <a:gd name="connsiteY1" fmla="*/ 175531 h 540303"/>
                  <a:gd name="connsiteX2" fmla="*/ 470646 w 2425466"/>
                  <a:gd name="connsiteY2" fmla="*/ 148636 h 540303"/>
                  <a:gd name="connsiteX0" fmla="*/ 0 w 2420472"/>
                  <a:gd name="connsiteY0" fmla="*/ 635795 h 644764"/>
                  <a:gd name="connsiteX1" fmla="*/ 2420470 w 2420472"/>
                  <a:gd name="connsiteY1" fmla="*/ 272725 h 644764"/>
                  <a:gd name="connsiteX2" fmla="*/ 470646 w 2420472"/>
                  <a:gd name="connsiteY2" fmla="*/ 245830 h 644764"/>
                </a:gdLst>
                <a:ahLst/>
                <a:cxnLst>
                  <a:cxn ang="0">
                    <a:pos x="connsiteX0" y="connsiteY0"/>
                  </a:cxn>
                  <a:cxn ang="0">
                    <a:pos x="connsiteX1" y="connsiteY1"/>
                  </a:cxn>
                  <a:cxn ang="0">
                    <a:pos x="connsiteX2" y="connsiteY2"/>
                  </a:cxn>
                </a:cxnLst>
                <a:rect l="l" t="t" r="r" b="b"/>
                <a:pathLst>
                  <a:path w="2420472" h="644764">
                    <a:moveTo>
                      <a:pt x="0" y="635795"/>
                    </a:moveTo>
                    <a:cubicBezTo>
                      <a:pt x="1138517" y="663809"/>
                      <a:pt x="2422711" y="647001"/>
                      <a:pt x="2420470" y="272725"/>
                    </a:cubicBezTo>
                    <a:cubicBezTo>
                      <a:pt x="2418229" y="-101551"/>
                      <a:pt x="1645023" y="-71297"/>
                      <a:pt x="470646" y="2458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600000" flipH="1">
                <a:off x="5851087" y="3047013"/>
                <a:ext cx="7781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flipV="1">
              <a:off x="5618624" y="3460376"/>
              <a:ext cx="1322296" cy="457200"/>
              <a:chOff x="5611904" y="2895601"/>
              <a:chExt cx="1322296" cy="457200"/>
            </a:xfrm>
          </p:grpSpPr>
          <p:sp>
            <p:nvSpPr>
              <p:cNvPr id="14" name="Freeform 13"/>
              <p:cNvSpPr/>
              <p:nvPr/>
            </p:nvSpPr>
            <p:spPr>
              <a:xfrm>
                <a:off x="5611904" y="2895601"/>
                <a:ext cx="1322296" cy="457200"/>
              </a:xfrm>
              <a:custGeom>
                <a:avLst/>
                <a:gdLst>
                  <a:gd name="connsiteX0" fmla="*/ 26895 w 2299460"/>
                  <a:gd name="connsiteY0" fmla="*/ 255494 h 290788"/>
                  <a:gd name="connsiteX1" fmla="*/ 2299447 w 2299460"/>
                  <a:gd name="connsiteY1" fmla="*/ 268941 h 290788"/>
                  <a:gd name="connsiteX2" fmla="*/ 0 w 2299460"/>
                  <a:gd name="connsiteY2" fmla="*/ 0 h 290788"/>
                  <a:gd name="connsiteX0" fmla="*/ 26895 w 2312908"/>
                  <a:gd name="connsiteY0" fmla="*/ 567541 h 568574"/>
                  <a:gd name="connsiteX1" fmla="*/ 2312895 w 2312908"/>
                  <a:gd name="connsiteY1" fmla="*/ 2765 h 568574"/>
                  <a:gd name="connsiteX2" fmla="*/ 0 w 2312908"/>
                  <a:gd name="connsiteY2" fmla="*/ 312047 h 568574"/>
                  <a:gd name="connsiteX0" fmla="*/ 26895 w 2327147"/>
                  <a:gd name="connsiteY0" fmla="*/ 752361 h 761561"/>
                  <a:gd name="connsiteX1" fmla="*/ 2312895 w 2327147"/>
                  <a:gd name="connsiteY1" fmla="*/ 187585 h 761561"/>
                  <a:gd name="connsiteX2" fmla="*/ 0 w 2327147"/>
                  <a:gd name="connsiteY2" fmla="*/ 496867 h 761561"/>
                  <a:gd name="connsiteX0" fmla="*/ 26895 w 2460422"/>
                  <a:gd name="connsiteY0" fmla="*/ 582083 h 637950"/>
                  <a:gd name="connsiteX1" fmla="*/ 2447365 w 2460422"/>
                  <a:gd name="connsiteY1" fmla="*/ 219013 h 637950"/>
                  <a:gd name="connsiteX2" fmla="*/ 0 w 2460422"/>
                  <a:gd name="connsiteY2" fmla="*/ 326589 h 637950"/>
                  <a:gd name="connsiteX0" fmla="*/ 26895 w 2460422"/>
                  <a:gd name="connsiteY0" fmla="*/ 673713 h 729580"/>
                  <a:gd name="connsiteX1" fmla="*/ 2447365 w 2460422"/>
                  <a:gd name="connsiteY1" fmla="*/ 310643 h 729580"/>
                  <a:gd name="connsiteX2" fmla="*/ 0 w 2460422"/>
                  <a:gd name="connsiteY2" fmla="*/ 418219 h 729580"/>
                  <a:gd name="connsiteX0" fmla="*/ 0 w 2425466"/>
                  <a:gd name="connsiteY0" fmla="*/ 538601 h 540303"/>
                  <a:gd name="connsiteX1" fmla="*/ 2420470 w 2425466"/>
                  <a:gd name="connsiteY1" fmla="*/ 175531 h 540303"/>
                  <a:gd name="connsiteX2" fmla="*/ 470646 w 2425466"/>
                  <a:gd name="connsiteY2" fmla="*/ 148636 h 540303"/>
                  <a:gd name="connsiteX0" fmla="*/ 0 w 2420472"/>
                  <a:gd name="connsiteY0" fmla="*/ 635795 h 644764"/>
                  <a:gd name="connsiteX1" fmla="*/ 2420470 w 2420472"/>
                  <a:gd name="connsiteY1" fmla="*/ 272725 h 644764"/>
                  <a:gd name="connsiteX2" fmla="*/ 470646 w 2420472"/>
                  <a:gd name="connsiteY2" fmla="*/ 245830 h 644764"/>
                </a:gdLst>
                <a:ahLst/>
                <a:cxnLst>
                  <a:cxn ang="0">
                    <a:pos x="connsiteX0" y="connsiteY0"/>
                  </a:cxn>
                  <a:cxn ang="0">
                    <a:pos x="connsiteX1" y="connsiteY1"/>
                  </a:cxn>
                  <a:cxn ang="0">
                    <a:pos x="connsiteX2" y="connsiteY2"/>
                  </a:cxn>
                </a:cxnLst>
                <a:rect l="l" t="t" r="r" b="b"/>
                <a:pathLst>
                  <a:path w="2420472" h="644764">
                    <a:moveTo>
                      <a:pt x="0" y="635795"/>
                    </a:moveTo>
                    <a:cubicBezTo>
                      <a:pt x="1138517" y="663809"/>
                      <a:pt x="2422711" y="647001"/>
                      <a:pt x="2420470" y="272725"/>
                    </a:cubicBezTo>
                    <a:cubicBezTo>
                      <a:pt x="2418229" y="-101551"/>
                      <a:pt x="1645023" y="-71297"/>
                      <a:pt x="470646" y="2458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600000" flipH="1">
                <a:off x="5851087" y="3047013"/>
                <a:ext cx="7781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16" name="Rectangle 15"/>
            <p:cNvSpPr/>
            <p:nvPr/>
          </p:nvSpPr>
          <p:spPr>
            <a:xfrm>
              <a:off x="5127812" y="3249706"/>
              <a:ext cx="1447800" cy="304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rot="-1020000" flipH="1">
              <a:off x="6273052" y="2176166"/>
              <a:ext cx="302560" cy="76200"/>
            </a:xfrm>
            <a:prstGeom prst="straightConnector1">
              <a:avLst/>
            </a:prstGeom>
            <a:ln w="28575">
              <a:solidFill>
                <a:schemeClr val="bg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5" name="Group 37"/>
            <p:cNvGrpSpPr/>
            <p:nvPr/>
          </p:nvGrpSpPr>
          <p:grpSpPr>
            <a:xfrm>
              <a:off x="5244531" y="3334396"/>
              <a:ext cx="1232469" cy="148393"/>
              <a:chOff x="3506961" y="1447792"/>
              <a:chExt cx="2131839" cy="304808"/>
            </a:xfrm>
          </p:grpSpPr>
          <p:grpSp>
            <p:nvGrpSpPr>
              <p:cNvPr id="26" name="Group 58"/>
              <p:cNvGrpSpPr/>
              <p:nvPr/>
            </p:nvGrpSpPr>
            <p:grpSpPr>
              <a:xfrm>
                <a:off x="3506961" y="1447792"/>
                <a:ext cx="304800" cy="304800"/>
                <a:chOff x="3502198" y="1524000"/>
                <a:chExt cx="304800" cy="304800"/>
              </a:xfrm>
            </p:grpSpPr>
            <p:cxnSp>
              <p:nvCxnSpPr>
                <p:cNvPr id="33" name="Straight Connector 32"/>
                <p:cNvCxnSpPr/>
                <p:nvPr/>
              </p:nvCxnSpPr>
              <p:spPr>
                <a:xfrm rot="2700000">
                  <a:off x="3505200" y="1676400"/>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8100000">
                  <a:off x="3502198" y="1669868"/>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59"/>
              <p:cNvGrpSpPr/>
              <p:nvPr/>
            </p:nvGrpSpPr>
            <p:grpSpPr>
              <a:xfrm>
                <a:off x="4419600" y="1447800"/>
                <a:ext cx="304800" cy="304800"/>
                <a:chOff x="3502198" y="1524000"/>
                <a:chExt cx="304800" cy="304800"/>
              </a:xfrm>
            </p:grpSpPr>
            <p:cxnSp>
              <p:nvCxnSpPr>
                <p:cNvPr id="31" name="Straight Connector 30"/>
                <p:cNvCxnSpPr/>
                <p:nvPr/>
              </p:nvCxnSpPr>
              <p:spPr>
                <a:xfrm rot="2700000">
                  <a:off x="3505200" y="1676400"/>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8100000">
                  <a:off x="3502198" y="1669868"/>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60"/>
              <p:cNvGrpSpPr/>
              <p:nvPr/>
            </p:nvGrpSpPr>
            <p:grpSpPr>
              <a:xfrm>
                <a:off x="5334000" y="1447800"/>
                <a:ext cx="304800" cy="304800"/>
                <a:chOff x="3502198" y="1524000"/>
                <a:chExt cx="304800" cy="304800"/>
              </a:xfrm>
            </p:grpSpPr>
            <p:cxnSp>
              <p:nvCxnSpPr>
                <p:cNvPr id="29" name="Straight Connector 28"/>
                <p:cNvCxnSpPr/>
                <p:nvPr/>
              </p:nvCxnSpPr>
              <p:spPr>
                <a:xfrm rot="2700000">
                  <a:off x="3505200" y="1676400"/>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8100000">
                  <a:off x="3502198" y="1669868"/>
                  <a:ext cx="304800" cy="0"/>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282917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a:solidFill>
                  <a:srgbClr val="FFFF00"/>
                </a:solidFill>
              </a:rPr>
              <a:t>Today’s Topics</a:t>
            </a:r>
          </a:p>
        </p:txBody>
      </p:sp>
      <p:sp>
        <p:nvSpPr>
          <p:cNvPr id="3" name="Content Placeholder 2"/>
          <p:cNvSpPr>
            <a:spLocks noGrp="1"/>
          </p:cNvSpPr>
          <p:nvPr>
            <p:ph idx="1"/>
          </p:nvPr>
        </p:nvSpPr>
        <p:spPr>
          <a:xfrm>
            <a:off x="838200" y="2626660"/>
            <a:ext cx="7772400" cy="3200400"/>
          </a:xfrm>
        </p:spPr>
        <p:txBody>
          <a:bodyPr>
            <a:normAutofit/>
          </a:bodyPr>
          <a:lstStyle/>
          <a:p>
            <a:r>
              <a:rPr lang="en-US"/>
              <a:t>Faraday’s Law of Induction</a:t>
            </a:r>
          </a:p>
          <a:p>
            <a:r>
              <a:rPr lang="en-US"/>
              <a:t>Electric Generators</a:t>
            </a:r>
          </a:p>
          <a:p>
            <a:r>
              <a:rPr lang="en-US"/>
              <a:t>Eddy Currents</a:t>
            </a:r>
          </a:p>
          <a:p>
            <a:r>
              <a:rPr lang="en-US"/>
              <a:t>Electric Motors</a:t>
            </a:r>
          </a:p>
          <a:p>
            <a:r>
              <a:rPr lang="en-US"/>
              <a:t>Transformers</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Magnetic Flux through a Loop</a:t>
            </a:r>
          </a:p>
        </p:txBody>
      </p:sp>
      <p:sp>
        <p:nvSpPr>
          <p:cNvPr id="3" name="Content Placeholder 2"/>
          <p:cNvSpPr>
            <a:spLocks noGrp="1"/>
          </p:cNvSpPr>
          <p:nvPr>
            <p:ph sz="half" idx="1"/>
          </p:nvPr>
        </p:nvSpPr>
        <p:spPr>
          <a:xfrm>
            <a:off x="228600" y="1524000"/>
            <a:ext cx="4953000" cy="5334000"/>
          </a:xfrm>
        </p:spPr>
        <p:txBody>
          <a:bodyPr/>
          <a:lstStyle/>
          <a:p>
            <a:r>
              <a:rPr lang="en-US" sz="2600"/>
              <a:t>Recall Gauss’ theorem related flux of electric field through an area enclosing a volume to the charge inside.</a:t>
            </a:r>
          </a:p>
          <a:p>
            <a:r>
              <a:rPr lang="en-US" sz="2600"/>
              <a:t>Faraday introduced the concept of </a:t>
            </a:r>
            <a:r>
              <a:rPr lang="en-US" sz="2600">
                <a:solidFill>
                  <a:srgbClr val="FFFF00"/>
                </a:solidFill>
              </a:rPr>
              <a:t>magnetic flux through a loop</a:t>
            </a:r>
            <a:r>
              <a:rPr lang="en-US" sz="2600"/>
              <a:t>: the loop is “roofed” with a surface having the loop as boundary, the magnetic flux through the loop is</a:t>
            </a:r>
          </a:p>
          <a:p>
            <a:pPr>
              <a:buNone/>
            </a:pPr>
            <a:endParaRPr lang="en-US"/>
          </a:p>
        </p:txBody>
      </p:sp>
      <p:sp>
        <p:nvSpPr>
          <p:cNvPr id="4" name="Content Placeholder 3"/>
          <p:cNvSpPr>
            <a:spLocks noGrp="1"/>
          </p:cNvSpPr>
          <p:nvPr>
            <p:ph sz="half" idx="2"/>
          </p:nvPr>
        </p:nvSpPr>
        <p:spPr>
          <a:xfrm>
            <a:off x="5334000" y="1752600"/>
            <a:ext cx="3810000" cy="4876800"/>
          </a:xfrm>
        </p:spPr>
        <p:txBody>
          <a:bodyPr/>
          <a:lstStyle/>
          <a:p>
            <a:r>
              <a:rPr lang="en-US">
                <a:solidFill>
                  <a:schemeClr val="bg2">
                    <a:lumMod val="50000"/>
                  </a:schemeClr>
                </a:solidFill>
              </a:rPr>
              <a:t>.</a:t>
            </a:r>
          </a:p>
        </p:txBody>
      </p:sp>
      <p:pic>
        <p:nvPicPr>
          <p:cNvPr id="5" name="Picture 4" descr="File:Surface integral illustration.png"/>
          <p:cNvPicPr/>
          <p:nvPr/>
        </p:nvPicPr>
        <p:blipFill>
          <a:blip r:embed="rId4" cstate="print"/>
          <a:srcRect/>
          <a:stretch>
            <a:fillRect/>
          </a:stretch>
        </p:blipFill>
        <p:spPr bwMode="auto">
          <a:xfrm>
            <a:off x="5444836" y="3657600"/>
            <a:ext cx="3241964" cy="2228850"/>
          </a:xfrm>
          <a:prstGeom prst="rect">
            <a:avLst/>
          </a:prstGeom>
          <a:noFill/>
          <a:ln w="9525">
            <a:noFill/>
            <a:miter lim="800000"/>
            <a:headEnd/>
            <a:tailEnd/>
          </a:ln>
        </p:spPr>
      </p:pic>
      <p:graphicFrame>
        <p:nvGraphicFramePr>
          <p:cNvPr id="15" name="Object 14"/>
          <p:cNvGraphicFramePr>
            <a:graphicFrameLocks noChangeAspect="1"/>
          </p:cNvGraphicFramePr>
          <p:nvPr/>
        </p:nvGraphicFramePr>
        <p:xfrm>
          <a:off x="1783773" y="5800165"/>
          <a:ext cx="2026227" cy="685800"/>
        </p:xfrm>
        <a:graphic>
          <a:graphicData uri="http://schemas.openxmlformats.org/presentationml/2006/ole">
            <mc:AlternateContent xmlns:mc="http://schemas.openxmlformats.org/markup-compatibility/2006">
              <mc:Choice xmlns:v="urn:schemas-microsoft-com:vml" Requires="v">
                <p:oleObj spid="_x0000_s64571" name="Equation" r:id="rId5" imgW="825480" imgH="279360" progId="Equation.DSMT4">
                  <p:embed/>
                </p:oleObj>
              </mc:Choice>
              <mc:Fallback>
                <p:oleObj name="Equation" r:id="rId5" imgW="825480" imgH="27936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3773" y="5800165"/>
                        <a:ext cx="2026227"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1564341" y="5723965"/>
            <a:ext cx="24384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6033247" y="1752600"/>
            <a:ext cx="1912848" cy="1414803"/>
            <a:chOff x="6530788" y="1676400"/>
            <a:chExt cx="1912848" cy="1414803"/>
          </a:xfrm>
        </p:grpSpPr>
        <p:grpSp>
          <p:nvGrpSpPr>
            <p:cNvPr id="17" name="Group 16"/>
            <p:cNvGrpSpPr/>
            <p:nvPr/>
          </p:nvGrpSpPr>
          <p:grpSpPr>
            <a:xfrm>
              <a:off x="6781800" y="1828800"/>
              <a:ext cx="1661836" cy="1262403"/>
              <a:chOff x="6553200" y="1829594"/>
              <a:chExt cx="1661836" cy="1262403"/>
            </a:xfrm>
          </p:grpSpPr>
          <p:sp>
            <p:nvSpPr>
              <p:cNvPr id="7" name="Parallelogram 6"/>
              <p:cNvSpPr/>
              <p:nvPr/>
            </p:nvSpPr>
            <p:spPr>
              <a:xfrm rot="2081210">
                <a:off x="6844260" y="2177597"/>
                <a:ext cx="1370776" cy="914400"/>
              </a:xfrm>
              <a:prstGeom prst="parallelogram">
                <a:avLst>
                  <a:gd name="adj" fmla="val 60294"/>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7162800" y="2209800"/>
                <a:ext cx="7620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6858000" y="1905000"/>
                <a:ext cx="6858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V="1">
                <a:off x="6553200" y="2057400"/>
                <a:ext cx="6858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V="1">
                <a:off x="7239000" y="1905000"/>
                <a:ext cx="6858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V="1">
                <a:off x="6996953" y="2196353"/>
                <a:ext cx="6858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8" name="Object 17"/>
            <p:cNvGraphicFramePr>
              <a:graphicFrameLocks noChangeAspect="1"/>
            </p:cNvGraphicFramePr>
            <p:nvPr/>
          </p:nvGraphicFramePr>
          <p:xfrm>
            <a:off x="7848600" y="1676400"/>
            <a:ext cx="533400" cy="533400"/>
          </p:xfrm>
          <a:graphic>
            <a:graphicData uri="http://schemas.openxmlformats.org/presentationml/2006/ole">
              <mc:AlternateContent xmlns:mc="http://schemas.openxmlformats.org/markup-compatibility/2006">
                <mc:Choice xmlns:v="urn:schemas-microsoft-com:vml" Requires="v">
                  <p:oleObj spid="_x0000_s64572" name="Equation" r:id="rId7" imgW="215640" imgH="215640" progId="Equation.DSMT4">
                    <p:embed/>
                  </p:oleObj>
                </mc:Choice>
                <mc:Fallback>
                  <p:oleObj name="Equation" r:id="rId7" imgW="215640" imgH="21564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48600" y="1676400"/>
                          <a:ext cx="5334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6530788" y="2159000"/>
            <a:ext cx="381000" cy="508000"/>
          </p:xfrm>
          <a:graphic>
            <a:graphicData uri="http://schemas.openxmlformats.org/presentationml/2006/ole">
              <mc:AlternateContent xmlns:mc="http://schemas.openxmlformats.org/markup-compatibility/2006">
                <mc:Choice xmlns:v="urn:schemas-microsoft-com:vml" Requires="v">
                  <p:oleObj spid="_x0000_s64573" name="Equation" r:id="rId9" imgW="152280" imgH="203040" progId="Equation.DSMT4">
                    <p:embed/>
                  </p:oleObj>
                </mc:Choice>
                <mc:Fallback>
                  <p:oleObj name="Equation" r:id="rId9" imgW="152280" imgH="203040" progId="Equation.DSMT4">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30788" y="2159000"/>
                          <a:ext cx="3810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1" name="TextBox 20"/>
          <p:cNvSpPr txBox="1"/>
          <p:nvPr/>
        </p:nvSpPr>
        <p:spPr>
          <a:xfrm>
            <a:off x="4953000" y="6096000"/>
            <a:ext cx="3886200" cy="646331"/>
          </a:xfrm>
          <a:prstGeom prst="rect">
            <a:avLst/>
          </a:prstGeom>
          <a:noFill/>
          <a:ln w="28575">
            <a:solidFill>
              <a:srgbClr val="FF0000"/>
            </a:solidFill>
          </a:ln>
        </p:spPr>
        <p:txBody>
          <a:bodyPr wrap="square" rtlCol="0">
            <a:spAutoFit/>
          </a:bodyPr>
          <a:lstStyle/>
          <a:p>
            <a:r>
              <a:rPr lang="en-US"/>
              <a:t>The integral is over the surface, adding contributions from </a:t>
            </a:r>
            <a:r>
              <a:rPr lang="en-US">
                <a:solidFill>
                  <a:srgbClr val="F81455"/>
                </a:solidFill>
              </a:rPr>
              <a:t>tiny squares</a:t>
            </a:r>
            <a:r>
              <a:rPr lang="en-US"/>
              <a:t>.</a:t>
            </a:r>
          </a:p>
        </p:txBody>
      </p:sp>
      <p:cxnSp>
        <p:nvCxnSpPr>
          <p:cNvPr id="23" name="Straight Arrow Connector 22"/>
          <p:cNvCxnSpPr>
            <a:stCxn id="21" idx="1"/>
          </p:cNvCxnSpPr>
          <p:nvPr/>
        </p:nvCxnSpPr>
        <p:spPr>
          <a:xfrm rot="10800000">
            <a:off x="4267200" y="6248400"/>
            <a:ext cx="685800" cy="1707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Faraday’s Law of Induction</a:t>
            </a:r>
          </a:p>
        </p:txBody>
      </p:sp>
      <p:sp>
        <p:nvSpPr>
          <p:cNvPr id="3" name="Content Placeholder 2"/>
          <p:cNvSpPr>
            <a:spLocks noGrp="1"/>
          </p:cNvSpPr>
          <p:nvPr>
            <p:ph sz="half" idx="1"/>
          </p:nvPr>
        </p:nvSpPr>
        <p:spPr>
          <a:xfrm>
            <a:off x="457200" y="1600200"/>
            <a:ext cx="4038600" cy="5105400"/>
          </a:xfrm>
        </p:spPr>
        <p:txBody>
          <a:bodyPr/>
          <a:lstStyle/>
          <a:p>
            <a:r>
              <a:rPr lang="en-US"/>
              <a:t>Faraday’s law of induction states that when the magnetic </a:t>
            </a:r>
            <a:r>
              <a:rPr lang="en-US">
                <a:solidFill>
                  <a:srgbClr val="FFFF00"/>
                </a:solidFill>
              </a:rPr>
              <a:t>flux</a:t>
            </a:r>
            <a:r>
              <a:rPr lang="en-US"/>
              <a:t> through a loop is </a:t>
            </a:r>
            <a:r>
              <a:rPr lang="en-US">
                <a:solidFill>
                  <a:srgbClr val="FFFF00"/>
                </a:solidFill>
              </a:rPr>
              <a:t>changing</a:t>
            </a:r>
            <a:r>
              <a:rPr lang="en-US"/>
              <a:t>, there is an </a:t>
            </a:r>
            <a:r>
              <a:rPr lang="en-US">
                <a:solidFill>
                  <a:srgbClr val="FFFF00"/>
                </a:solidFill>
              </a:rPr>
              <a:t>induced emf </a:t>
            </a:r>
            <a:r>
              <a:rPr lang="en-US"/>
              <a:t>in the loop given by:</a:t>
            </a:r>
          </a:p>
          <a:p>
            <a:pPr>
              <a:buNone/>
            </a:pPr>
            <a:endParaRPr lang="en-US"/>
          </a:p>
          <a:p>
            <a:endParaRPr lang="en-US"/>
          </a:p>
          <a:p>
            <a:r>
              <a:rPr lang="en-US"/>
              <a:t>You get the sign of the emf from Lenz’s law… </a:t>
            </a:r>
          </a:p>
        </p:txBody>
      </p:sp>
      <p:sp>
        <p:nvSpPr>
          <p:cNvPr id="4" name="Content Placeholder 3"/>
          <p:cNvSpPr>
            <a:spLocks noGrp="1"/>
          </p:cNvSpPr>
          <p:nvPr>
            <p:ph sz="half" idx="2"/>
          </p:nvPr>
        </p:nvSpPr>
        <p:spPr>
          <a:xfrm>
            <a:off x="5410200" y="1600200"/>
            <a:ext cx="3657600" cy="4525963"/>
          </a:xfrm>
        </p:spPr>
        <p:txBody>
          <a:bodyPr/>
          <a:lstStyle/>
          <a:p>
            <a:r>
              <a:rPr lang="en-US">
                <a:solidFill>
                  <a:schemeClr val="bg2">
                    <a:lumMod val="50000"/>
                  </a:schemeClr>
                </a:solidFill>
              </a:rPr>
              <a:t>.</a:t>
            </a:r>
          </a:p>
        </p:txBody>
      </p:sp>
      <p:grpSp>
        <p:nvGrpSpPr>
          <p:cNvPr id="46" name="Group 45"/>
          <p:cNvGrpSpPr/>
          <p:nvPr/>
        </p:nvGrpSpPr>
        <p:grpSpPr>
          <a:xfrm>
            <a:off x="5572134" y="2767015"/>
            <a:ext cx="3163972" cy="2962316"/>
            <a:chOff x="5572134" y="2767015"/>
            <a:chExt cx="3163972" cy="2962316"/>
          </a:xfrm>
        </p:grpSpPr>
        <p:grpSp>
          <p:nvGrpSpPr>
            <p:cNvPr id="17" name="Group 16"/>
            <p:cNvGrpSpPr/>
            <p:nvPr/>
          </p:nvGrpSpPr>
          <p:grpSpPr>
            <a:xfrm>
              <a:off x="6353178" y="4133812"/>
              <a:ext cx="386324" cy="1595519"/>
              <a:chOff x="6471676" y="4386251"/>
              <a:chExt cx="386324" cy="1595519"/>
            </a:xfrm>
          </p:grpSpPr>
          <p:sp>
            <p:nvSpPr>
              <p:cNvPr id="13" name="Rectangle 12"/>
              <p:cNvSpPr/>
              <p:nvPr/>
            </p:nvSpPr>
            <p:spPr>
              <a:xfrm>
                <a:off x="6477000" y="4419600"/>
                <a:ext cx="381000" cy="762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71676" y="5177118"/>
                <a:ext cx="381000" cy="762000"/>
              </a:xfrm>
              <a:prstGeom prst="rect">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496052" y="4386251"/>
                <a:ext cx="304800" cy="400110"/>
              </a:xfrm>
              <a:prstGeom prst="rect">
                <a:avLst/>
              </a:prstGeom>
              <a:noFill/>
            </p:spPr>
            <p:txBody>
              <a:bodyPr wrap="square" rtlCol="0">
                <a:spAutoFit/>
              </a:bodyPr>
              <a:lstStyle/>
              <a:p>
                <a:r>
                  <a:rPr lang="en-US" sz="2000">
                    <a:solidFill>
                      <a:schemeClr val="bg1"/>
                    </a:solidFill>
                    <a:latin typeface="Times New Roman" pitchFamily="18" charset="0"/>
                    <a:cs typeface="Times New Roman" pitchFamily="18" charset="0"/>
                  </a:rPr>
                  <a:t>N</a:t>
                </a:r>
              </a:p>
            </p:txBody>
          </p:sp>
          <p:sp>
            <p:nvSpPr>
              <p:cNvPr id="16" name="TextBox 15"/>
              <p:cNvSpPr txBox="1"/>
              <p:nvPr/>
            </p:nvSpPr>
            <p:spPr>
              <a:xfrm>
                <a:off x="6510325" y="5581660"/>
                <a:ext cx="304800" cy="400110"/>
              </a:xfrm>
              <a:prstGeom prst="rect">
                <a:avLst/>
              </a:prstGeom>
              <a:noFill/>
            </p:spPr>
            <p:txBody>
              <a:bodyPr wrap="square" rtlCol="0">
                <a:spAutoFit/>
              </a:bodyPr>
              <a:lstStyle/>
              <a:p>
                <a:r>
                  <a:rPr lang="en-US" sz="2000">
                    <a:solidFill>
                      <a:schemeClr val="bg1"/>
                    </a:solidFill>
                    <a:latin typeface="Times New Roman" pitchFamily="18" charset="0"/>
                    <a:cs typeface="Times New Roman" pitchFamily="18" charset="0"/>
                  </a:rPr>
                  <a:t>S</a:t>
                </a:r>
              </a:p>
            </p:txBody>
          </p:sp>
        </p:grpSp>
        <p:grpSp>
          <p:nvGrpSpPr>
            <p:cNvPr id="45" name="Group 44"/>
            <p:cNvGrpSpPr/>
            <p:nvPr/>
          </p:nvGrpSpPr>
          <p:grpSpPr>
            <a:xfrm>
              <a:off x="5572134" y="2767015"/>
              <a:ext cx="3163972" cy="1390651"/>
              <a:chOff x="5572134" y="2767015"/>
              <a:chExt cx="3163972" cy="1390651"/>
            </a:xfrm>
          </p:grpSpPr>
          <p:grpSp>
            <p:nvGrpSpPr>
              <p:cNvPr id="12" name="Group 11"/>
              <p:cNvGrpSpPr/>
              <p:nvPr/>
            </p:nvGrpSpPr>
            <p:grpSpPr>
              <a:xfrm>
                <a:off x="5572134" y="3128963"/>
                <a:ext cx="3163972" cy="609600"/>
                <a:chOff x="5572134" y="3128963"/>
                <a:chExt cx="3163972" cy="609600"/>
              </a:xfrm>
            </p:grpSpPr>
            <p:grpSp>
              <p:nvGrpSpPr>
                <p:cNvPr id="8" name="Group 7"/>
                <p:cNvGrpSpPr/>
                <p:nvPr/>
              </p:nvGrpSpPr>
              <p:grpSpPr>
                <a:xfrm>
                  <a:off x="5572134" y="3128963"/>
                  <a:ext cx="2774009" cy="609600"/>
                  <a:chOff x="6002438" y="3128963"/>
                  <a:chExt cx="2774009" cy="609600"/>
                </a:xfrm>
              </p:grpSpPr>
              <p:sp>
                <p:nvSpPr>
                  <p:cNvPr id="25" name="Oval 24"/>
                  <p:cNvSpPr/>
                  <p:nvPr/>
                </p:nvSpPr>
                <p:spPr>
                  <a:xfrm>
                    <a:off x="6002438" y="3128963"/>
                    <a:ext cx="1981200" cy="609600"/>
                  </a:xfrm>
                  <a:prstGeom prst="ellipse">
                    <a:avLst/>
                  </a:prstGeom>
                  <a:noFill/>
                  <a:ln w="38100">
                    <a:solidFill>
                      <a:srgbClr val="F547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862047" y="3276600"/>
                    <a:ext cx="914400" cy="304800"/>
                  </a:xfrm>
                  <a:prstGeom prst="rect">
                    <a:avLst/>
                  </a:prstGeom>
                  <a:solidFill>
                    <a:schemeClr val="bg2">
                      <a:lumMod val="50000"/>
                    </a:schemeClr>
                  </a:solidFill>
                  <a:ln w="38100">
                    <a:solidFill>
                      <a:srgbClr val="F547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702639" y="3297888"/>
                    <a:ext cx="228598" cy="264459"/>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Oval 8"/>
                <p:cNvSpPr/>
                <p:nvPr/>
              </p:nvSpPr>
              <p:spPr>
                <a:xfrm>
                  <a:off x="8278906" y="3200400"/>
                  <a:ext cx="457200" cy="45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6240000" flipH="1" flipV="1">
                  <a:off x="8364070" y="3428206"/>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5674378" y="2767015"/>
                <a:ext cx="1750355" cy="1390651"/>
                <a:chOff x="5674378" y="2767015"/>
                <a:chExt cx="1750355" cy="1390651"/>
              </a:xfrm>
            </p:grpSpPr>
            <p:cxnSp>
              <p:nvCxnSpPr>
                <p:cNvPr id="27" name="Straight Connector 26"/>
                <p:cNvCxnSpPr/>
                <p:nvPr/>
              </p:nvCxnSpPr>
              <p:spPr>
                <a:xfrm rot="5400000" flipH="1" flipV="1">
                  <a:off x="5855797" y="3450698"/>
                  <a:ext cx="1390612" cy="232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 name="Freeform 27"/>
                <p:cNvSpPr/>
                <p:nvPr/>
              </p:nvSpPr>
              <p:spPr>
                <a:xfrm>
                  <a:off x="6648450" y="277653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flipH="1">
                  <a:off x="6134104" y="277177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flipH="1">
                  <a:off x="5674378" y="2767015"/>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734170" y="2781304"/>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6" name="Straight Connector 35"/>
              <p:cNvCxnSpPr/>
              <p:nvPr/>
            </p:nvCxnSpPr>
            <p:spPr>
              <a:xfrm>
                <a:off x="6529393" y="3738555"/>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240000">
                <a:off x="6705600" y="3733800"/>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20000">
                <a:off x="6310311" y="3733792"/>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6442869"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6660000" flipH="1" flipV="1">
                <a:off x="6777835"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7800000" flipH="1" flipV="1">
                <a:off x="7149309" y="2956721"/>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3800000" flipV="1">
                <a:off x="5749448" y="2984142"/>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4940000" flipV="1">
                <a:off x="6085306" y="2925599"/>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cxnSp>
        <p:nvCxnSpPr>
          <p:cNvPr id="49" name="Straight Arrow Connector 48"/>
          <p:cNvCxnSpPr/>
          <p:nvPr/>
        </p:nvCxnSpPr>
        <p:spPr>
          <a:xfrm rot="5400000" flipH="1" flipV="1">
            <a:off x="6972300" y="4762500"/>
            <a:ext cx="838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467600" y="4495800"/>
            <a:ext cx="1371600" cy="646331"/>
          </a:xfrm>
          <a:prstGeom prst="rect">
            <a:avLst/>
          </a:prstGeom>
          <a:noFill/>
        </p:spPr>
        <p:txBody>
          <a:bodyPr wrap="square" rtlCol="0">
            <a:spAutoFit/>
          </a:bodyPr>
          <a:lstStyle/>
          <a:p>
            <a:r>
              <a:rPr lang="en-US"/>
              <a:t>Magnet moving up</a:t>
            </a:r>
          </a:p>
        </p:txBody>
      </p:sp>
      <p:cxnSp>
        <p:nvCxnSpPr>
          <p:cNvPr id="52" name="Straight Arrow Connector 51"/>
          <p:cNvCxnSpPr/>
          <p:nvPr/>
        </p:nvCxnSpPr>
        <p:spPr>
          <a:xfrm rot="10800000">
            <a:off x="5732930" y="3612777"/>
            <a:ext cx="304800" cy="76200"/>
          </a:xfrm>
          <a:prstGeom prst="straightConnector1">
            <a:avLst/>
          </a:prstGeom>
          <a:ln w="38100">
            <a:solidFill>
              <a:srgbClr val="F54717"/>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46376" y="3738283"/>
            <a:ext cx="457200" cy="400110"/>
          </a:xfrm>
          <a:prstGeom prst="rect">
            <a:avLst/>
          </a:prstGeom>
          <a:noFill/>
        </p:spPr>
        <p:txBody>
          <a:bodyPr wrap="square" rtlCol="0">
            <a:spAutoFit/>
          </a:bodyPr>
          <a:lstStyle/>
          <a:p>
            <a:r>
              <a:rPr lang="en-US" sz="2000" i="1">
                <a:solidFill>
                  <a:srgbClr val="FFFF00"/>
                </a:solidFill>
                <a:latin typeface="Times New Roman" pitchFamily="18" charset="0"/>
                <a:cs typeface="Times New Roman" pitchFamily="18" charset="0"/>
              </a:rPr>
              <a:t>I</a:t>
            </a:r>
          </a:p>
        </p:txBody>
      </p:sp>
      <p:graphicFrame>
        <p:nvGraphicFramePr>
          <p:cNvPr id="54" name="Object 53"/>
          <p:cNvGraphicFramePr>
            <a:graphicFrameLocks noChangeAspect="1"/>
          </p:cNvGraphicFramePr>
          <p:nvPr/>
        </p:nvGraphicFramePr>
        <p:xfrm>
          <a:off x="1752600" y="4689288"/>
          <a:ext cx="1674352" cy="850900"/>
        </p:xfrm>
        <a:graphic>
          <a:graphicData uri="http://schemas.openxmlformats.org/presentationml/2006/ole">
            <mc:AlternateContent xmlns:mc="http://schemas.openxmlformats.org/markup-compatibility/2006">
              <mc:Choice xmlns:v="urn:schemas-microsoft-com:vml" Requires="v">
                <p:oleObj spid="_x0000_s65557" name="Equation" r:id="rId4" imgW="774360" imgH="393480" progId="Equation.DSMT4">
                  <p:embed/>
                </p:oleObj>
              </mc:Choice>
              <mc:Fallback>
                <p:oleObj name="Equation" r:id="rId4" imgW="77436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689288"/>
                        <a:ext cx="1674352"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 name="Rectangle 54"/>
          <p:cNvSpPr/>
          <p:nvPr/>
        </p:nvSpPr>
        <p:spPr>
          <a:xfrm>
            <a:off x="1497106" y="4670612"/>
            <a:ext cx="2209800"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solidFill>
                  <a:srgbClr val="FFFF00"/>
                </a:solidFill>
              </a:rPr>
              <a:t>Lenz’s Law</a:t>
            </a:r>
          </a:p>
        </p:txBody>
      </p:sp>
      <p:sp>
        <p:nvSpPr>
          <p:cNvPr id="3" name="Content Placeholder 2"/>
          <p:cNvSpPr>
            <a:spLocks noGrp="1"/>
          </p:cNvSpPr>
          <p:nvPr>
            <p:ph sz="half" idx="1"/>
          </p:nvPr>
        </p:nvSpPr>
        <p:spPr>
          <a:xfrm>
            <a:off x="228600" y="1600200"/>
            <a:ext cx="4724400" cy="5105400"/>
          </a:xfrm>
        </p:spPr>
        <p:txBody>
          <a:bodyPr>
            <a:normAutofit/>
          </a:bodyPr>
          <a:lstStyle/>
          <a:p>
            <a:r>
              <a:rPr lang="en-US"/>
              <a:t>The direction of the induced emf generated by a changing magnetic flux is </a:t>
            </a:r>
            <a:r>
              <a:rPr lang="en-US">
                <a:solidFill>
                  <a:srgbClr val="FFFF00"/>
                </a:solidFill>
              </a:rPr>
              <a:t>always such as to oppose the motion</a:t>
            </a:r>
            <a:r>
              <a:rPr lang="en-US"/>
              <a:t>.</a:t>
            </a:r>
          </a:p>
          <a:p>
            <a:r>
              <a:rPr lang="en-US" u="sng"/>
              <a:t>Example</a:t>
            </a:r>
            <a:r>
              <a:rPr lang="en-US"/>
              <a:t>: as the </a:t>
            </a:r>
            <a:r>
              <a:rPr lang="en-US">
                <a:latin typeface="Times New Roman" pitchFamily="18" charset="0"/>
                <a:cs typeface="Times New Roman" pitchFamily="18" charset="0"/>
              </a:rPr>
              <a:t>N</a:t>
            </a:r>
            <a:r>
              <a:rPr lang="en-US"/>
              <a:t> pole moves up towards the loop, the current induced generates an </a:t>
            </a:r>
            <a:r>
              <a:rPr lang="en-US">
                <a:latin typeface="Times New Roman" pitchFamily="18" charset="0"/>
                <a:cs typeface="Times New Roman" pitchFamily="18" charset="0"/>
              </a:rPr>
              <a:t>N</a:t>
            </a:r>
            <a:r>
              <a:rPr lang="en-US"/>
              <a:t> pole underneath to </a:t>
            </a:r>
            <a:r>
              <a:rPr lang="en-US">
                <a:solidFill>
                  <a:srgbClr val="FFFF00"/>
                </a:solidFill>
              </a:rPr>
              <a:t>repel and slow down</a:t>
            </a:r>
            <a:r>
              <a:rPr lang="en-US"/>
              <a:t> the approaching magnet.</a:t>
            </a:r>
          </a:p>
        </p:txBody>
      </p:sp>
      <p:sp>
        <p:nvSpPr>
          <p:cNvPr id="4" name="Content Placeholder 3"/>
          <p:cNvSpPr>
            <a:spLocks noGrp="1"/>
          </p:cNvSpPr>
          <p:nvPr>
            <p:ph sz="half" idx="2"/>
          </p:nvPr>
        </p:nvSpPr>
        <p:spPr>
          <a:xfrm>
            <a:off x="5486400" y="1600200"/>
            <a:ext cx="3657600" cy="4525963"/>
          </a:xfrm>
        </p:spPr>
        <p:txBody>
          <a:bodyPr>
            <a:normAutofit/>
          </a:bodyPr>
          <a:lstStyle/>
          <a:p>
            <a:r>
              <a:rPr lang="en-US">
                <a:solidFill>
                  <a:schemeClr val="bg2">
                    <a:lumMod val="50000"/>
                  </a:schemeClr>
                </a:solidFill>
              </a:rPr>
              <a:t>.</a:t>
            </a:r>
          </a:p>
        </p:txBody>
      </p:sp>
      <p:grpSp>
        <p:nvGrpSpPr>
          <p:cNvPr id="5" name="Group 45"/>
          <p:cNvGrpSpPr/>
          <p:nvPr/>
        </p:nvGrpSpPr>
        <p:grpSpPr>
          <a:xfrm>
            <a:off x="5572134" y="2767015"/>
            <a:ext cx="3163972" cy="2962316"/>
            <a:chOff x="5572134" y="2767015"/>
            <a:chExt cx="3163972" cy="2962316"/>
          </a:xfrm>
        </p:grpSpPr>
        <p:grpSp>
          <p:nvGrpSpPr>
            <p:cNvPr id="8" name="Group 16"/>
            <p:cNvGrpSpPr/>
            <p:nvPr/>
          </p:nvGrpSpPr>
          <p:grpSpPr>
            <a:xfrm>
              <a:off x="6353178" y="4133812"/>
              <a:ext cx="386324" cy="1595519"/>
              <a:chOff x="6471676" y="4386251"/>
              <a:chExt cx="386324" cy="1595519"/>
            </a:xfrm>
          </p:grpSpPr>
          <p:sp>
            <p:nvSpPr>
              <p:cNvPr id="13" name="Rectangle 12"/>
              <p:cNvSpPr/>
              <p:nvPr/>
            </p:nvSpPr>
            <p:spPr>
              <a:xfrm>
                <a:off x="6477000" y="4419600"/>
                <a:ext cx="381000" cy="762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71676" y="5177118"/>
                <a:ext cx="381000" cy="762000"/>
              </a:xfrm>
              <a:prstGeom prst="rect">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496052" y="4386251"/>
                <a:ext cx="304800" cy="400110"/>
              </a:xfrm>
              <a:prstGeom prst="rect">
                <a:avLst/>
              </a:prstGeom>
              <a:noFill/>
            </p:spPr>
            <p:txBody>
              <a:bodyPr wrap="square" rtlCol="0">
                <a:spAutoFit/>
              </a:bodyPr>
              <a:lstStyle/>
              <a:p>
                <a:r>
                  <a:rPr lang="en-US" sz="2000">
                    <a:solidFill>
                      <a:schemeClr val="bg1"/>
                    </a:solidFill>
                    <a:latin typeface="Times New Roman" pitchFamily="18" charset="0"/>
                    <a:cs typeface="Times New Roman" pitchFamily="18" charset="0"/>
                  </a:rPr>
                  <a:t>N</a:t>
                </a:r>
              </a:p>
            </p:txBody>
          </p:sp>
          <p:sp>
            <p:nvSpPr>
              <p:cNvPr id="16" name="TextBox 15"/>
              <p:cNvSpPr txBox="1"/>
              <p:nvPr/>
            </p:nvSpPr>
            <p:spPr>
              <a:xfrm>
                <a:off x="6510325" y="5581660"/>
                <a:ext cx="304800" cy="400110"/>
              </a:xfrm>
              <a:prstGeom prst="rect">
                <a:avLst/>
              </a:prstGeom>
              <a:noFill/>
            </p:spPr>
            <p:txBody>
              <a:bodyPr wrap="square" rtlCol="0">
                <a:spAutoFit/>
              </a:bodyPr>
              <a:lstStyle/>
              <a:p>
                <a:r>
                  <a:rPr lang="en-US" sz="2000">
                    <a:solidFill>
                      <a:schemeClr val="bg1"/>
                    </a:solidFill>
                    <a:latin typeface="Times New Roman" pitchFamily="18" charset="0"/>
                    <a:cs typeface="Times New Roman" pitchFamily="18" charset="0"/>
                  </a:rPr>
                  <a:t>S</a:t>
                </a:r>
              </a:p>
            </p:txBody>
          </p:sp>
        </p:grpSp>
        <p:grpSp>
          <p:nvGrpSpPr>
            <p:cNvPr id="10" name="Group 44"/>
            <p:cNvGrpSpPr/>
            <p:nvPr/>
          </p:nvGrpSpPr>
          <p:grpSpPr>
            <a:xfrm>
              <a:off x="5572134" y="2767015"/>
              <a:ext cx="3163972" cy="1390651"/>
              <a:chOff x="5572134" y="2767015"/>
              <a:chExt cx="3163972" cy="1390651"/>
            </a:xfrm>
          </p:grpSpPr>
          <p:grpSp>
            <p:nvGrpSpPr>
              <p:cNvPr id="12" name="Group 11"/>
              <p:cNvGrpSpPr/>
              <p:nvPr/>
            </p:nvGrpSpPr>
            <p:grpSpPr>
              <a:xfrm>
                <a:off x="5572134" y="3128963"/>
                <a:ext cx="3163972" cy="609600"/>
                <a:chOff x="5572134" y="3128963"/>
                <a:chExt cx="3163972" cy="609600"/>
              </a:xfrm>
            </p:grpSpPr>
            <p:grpSp>
              <p:nvGrpSpPr>
                <p:cNvPr id="17" name="Group 7"/>
                <p:cNvGrpSpPr/>
                <p:nvPr/>
              </p:nvGrpSpPr>
              <p:grpSpPr>
                <a:xfrm>
                  <a:off x="5572134" y="3128963"/>
                  <a:ext cx="2774009" cy="609600"/>
                  <a:chOff x="6002438" y="3128963"/>
                  <a:chExt cx="2774009" cy="609600"/>
                </a:xfrm>
              </p:grpSpPr>
              <p:sp>
                <p:nvSpPr>
                  <p:cNvPr id="25" name="Oval 24"/>
                  <p:cNvSpPr/>
                  <p:nvPr/>
                </p:nvSpPr>
                <p:spPr>
                  <a:xfrm>
                    <a:off x="6002438" y="3128963"/>
                    <a:ext cx="1981200" cy="609600"/>
                  </a:xfrm>
                  <a:prstGeom prst="ellipse">
                    <a:avLst/>
                  </a:prstGeom>
                  <a:noFill/>
                  <a:ln w="38100">
                    <a:solidFill>
                      <a:srgbClr val="F547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862047" y="3276600"/>
                    <a:ext cx="914400" cy="304800"/>
                  </a:xfrm>
                  <a:prstGeom prst="rect">
                    <a:avLst/>
                  </a:prstGeom>
                  <a:solidFill>
                    <a:schemeClr val="bg2">
                      <a:lumMod val="50000"/>
                    </a:schemeClr>
                  </a:solidFill>
                  <a:ln w="38100">
                    <a:solidFill>
                      <a:srgbClr val="F547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702639" y="3297888"/>
                    <a:ext cx="228598" cy="264459"/>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Oval 8"/>
                <p:cNvSpPr/>
                <p:nvPr/>
              </p:nvSpPr>
              <p:spPr>
                <a:xfrm>
                  <a:off x="8278906" y="3200400"/>
                  <a:ext cx="457200" cy="45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6240000" flipH="1" flipV="1">
                  <a:off x="8364070" y="3428206"/>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31"/>
              <p:cNvGrpSpPr/>
              <p:nvPr/>
            </p:nvGrpSpPr>
            <p:grpSpPr>
              <a:xfrm>
                <a:off x="5674378" y="2767015"/>
                <a:ext cx="1750355" cy="1390651"/>
                <a:chOff x="5674378" y="2767015"/>
                <a:chExt cx="1750355" cy="1390651"/>
              </a:xfrm>
            </p:grpSpPr>
            <p:cxnSp>
              <p:nvCxnSpPr>
                <p:cNvPr id="27" name="Straight Connector 26"/>
                <p:cNvCxnSpPr/>
                <p:nvPr/>
              </p:nvCxnSpPr>
              <p:spPr>
                <a:xfrm rot="5400000" flipH="1" flipV="1">
                  <a:off x="5855797" y="3450698"/>
                  <a:ext cx="1390612" cy="232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 name="Freeform 27"/>
                <p:cNvSpPr/>
                <p:nvPr/>
              </p:nvSpPr>
              <p:spPr>
                <a:xfrm>
                  <a:off x="6648450" y="277653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flipH="1">
                  <a:off x="6134104" y="277177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flipH="1">
                  <a:off x="5674378" y="2767015"/>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734170" y="2781304"/>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6" name="Straight Connector 35"/>
              <p:cNvCxnSpPr/>
              <p:nvPr/>
            </p:nvCxnSpPr>
            <p:spPr>
              <a:xfrm>
                <a:off x="6529393" y="3738555"/>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240000">
                <a:off x="6705600" y="3733800"/>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20000">
                <a:off x="6310311" y="3733792"/>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6442869"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6660000" flipH="1" flipV="1">
                <a:off x="6777835"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7800000" flipH="1" flipV="1">
                <a:off x="7149309" y="2956721"/>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3800000" flipV="1">
                <a:off x="5749448" y="2984142"/>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4940000" flipV="1">
                <a:off x="6085306" y="2925599"/>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cxnSp>
        <p:nvCxnSpPr>
          <p:cNvPr id="49" name="Straight Arrow Connector 48"/>
          <p:cNvCxnSpPr/>
          <p:nvPr/>
        </p:nvCxnSpPr>
        <p:spPr>
          <a:xfrm rot="5400000" flipH="1" flipV="1">
            <a:off x="6972300" y="4762500"/>
            <a:ext cx="838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467600" y="4495800"/>
            <a:ext cx="1371600" cy="646331"/>
          </a:xfrm>
          <a:prstGeom prst="rect">
            <a:avLst/>
          </a:prstGeom>
          <a:noFill/>
        </p:spPr>
        <p:txBody>
          <a:bodyPr wrap="square" rtlCol="0">
            <a:spAutoFit/>
          </a:bodyPr>
          <a:lstStyle/>
          <a:p>
            <a:r>
              <a:rPr lang="en-US"/>
              <a:t>Magnet moving up</a:t>
            </a:r>
          </a:p>
        </p:txBody>
      </p:sp>
      <p:cxnSp>
        <p:nvCxnSpPr>
          <p:cNvPr id="52" name="Straight Arrow Connector 51"/>
          <p:cNvCxnSpPr/>
          <p:nvPr/>
        </p:nvCxnSpPr>
        <p:spPr>
          <a:xfrm rot="10800000">
            <a:off x="5732930" y="3612777"/>
            <a:ext cx="304800" cy="76200"/>
          </a:xfrm>
          <a:prstGeom prst="straightConnector1">
            <a:avLst/>
          </a:prstGeom>
          <a:ln w="38100">
            <a:solidFill>
              <a:srgbClr val="F54717"/>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46376" y="3738283"/>
            <a:ext cx="457200" cy="400110"/>
          </a:xfrm>
          <a:prstGeom prst="rect">
            <a:avLst/>
          </a:prstGeom>
          <a:noFill/>
        </p:spPr>
        <p:txBody>
          <a:bodyPr wrap="square" rtlCol="0">
            <a:spAutoFit/>
          </a:bodyPr>
          <a:lstStyle/>
          <a:p>
            <a:r>
              <a:rPr lang="en-US" sz="2000" i="1">
                <a:solidFill>
                  <a:srgbClr val="FFFF00"/>
                </a:solidFill>
                <a:latin typeface="Times New Roman" pitchFamily="18" charset="0"/>
                <a:cs typeface="Times New Roman" pitchFamily="18" charset="0"/>
              </a:rPr>
              <a: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solidFill>
                  <a:srgbClr val="FFFF00"/>
                </a:solidFill>
              </a:rPr>
              <a:t>Lenz’s Law Continued…</a:t>
            </a:r>
          </a:p>
        </p:txBody>
      </p:sp>
      <p:sp>
        <p:nvSpPr>
          <p:cNvPr id="3" name="Content Placeholder 2"/>
          <p:cNvSpPr>
            <a:spLocks noGrp="1"/>
          </p:cNvSpPr>
          <p:nvPr>
            <p:ph sz="half" idx="1"/>
          </p:nvPr>
        </p:nvSpPr>
        <p:spPr>
          <a:xfrm>
            <a:off x="228600" y="1600200"/>
            <a:ext cx="4724400" cy="5105400"/>
          </a:xfrm>
        </p:spPr>
        <p:txBody>
          <a:bodyPr>
            <a:normAutofit/>
          </a:bodyPr>
          <a:lstStyle/>
          <a:p>
            <a:r>
              <a:rPr lang="en-US"/>
              <a:t>The direction of the induced emf generated by a changing magnetic flux is </a:t>
            </a:r>
            <a:r>
              <a:rPr lang="en-US">
                <a:solidFill>
                  <a:srgbClr val="FFFF00"/>
                </a:solidFill>
              </a:rPr>
              <a:t>always such as to oppose the change in flux through the loop</a:t>
            </a:r>
            <a:r>
              <a:rPr lang="en-US"/>
              <a:t>.</a:t>
            </a:r>
          </a:p>
          <a:p>
            <a:r>
              <a:rPr lang="en-US" u="sng"/>
              <a:t>Example</a:t>
            </a:r>
            <a:r>
              <a:rPr lang="en-US"/>
              <a:t>: as the solenoid switches on, creating upward magnetic flux through the loop, the current generated in the loop will add </a:t>
            </a:r>
            <a:r>
              <a:rPr lang="en-US" u="sng"/>
              <a:t>downward</a:t>
            </a:r>
            <a:r>
              <a:rPr lang="en-US"/>
              <a:t> flux.</a:t>
            </a:r>
          </a:p>
        </p:txBody>
      </p:sp>
      <p:sp>
        <p:nvSpPr>
          <p:cNvPr id="4" name="Content Placeholder 3"/>
          <p:cNvSpPr>
            <a:spLocks noGrp="1"/>
          </p:cNvSpPr>
          <p:nvPr>
            <p:ph sz="half" idx="2"/>
          </p:nvPr>
        </p:nvSpPr>
        <p:spPr>
          <a:xfrm>
            <a:off x="5486400" y="1600200"/>
            <a:ext cx="3657600" cy="4525963"/>
          </a:xfrm>
        </p:spPr>
        <p:txBody>
          <a:bodyPr>
            <a:normAutofit/>
          </a:bodyPr>
          <a:lstStyle/>
          <a:p>
            <a:r>
              <a:rPr lang="en-US">
                <a:solidFill>
                  <a:schemeClr val="bg2">
                    <a:lumMod val="50000"/>
                  </a:schemeClr>
                </a:solidFill>
              </a:rPr>
              <a:t>.</a:t>
            </a:r>
          </a:p>
        </p:txBody>
      </p:sp>
      <p:grpSp>
        <p:nvGrpSpPr>
          <p:cNvPr id="66" name="Group 65"/>
          <p:cNvGrpSpPr/>
          <p:nvPr/>
        </p:nvGrpSpPr>
        <p:grpSpPr>
          <a:xfrm>
            <a:off x="5562600" y="2819400"/>
            <a:ext cx="3163972" cy="3276600"/>
            <a:chOff x="5562600" y="2819400"/>
            <a:chExt cx="3163972" cy="3276600"/>
          </a:xfrm>
        </p:grpSpPr>
        <p:grpSp>
          <p:nvGrpSpPr>
            <p:cNvPr id="10" name="Group 44"/>
            <p:cNvGrpSpPr/>
            <p:nvPr/>
          </p:nvGrpSpPr>
          <p:grpSpPr>
            <a:xfrm>
              <a:off x="5562600" y="2819400"/>
              <a:ext cx="3163972" cy="1390651"/>
              <a:chOff x="5572134" y="2767015"/>
              <a:chExt cx="3163972" cy="1390651"/>
            </a:xfrm>
          </p:grpSpPr>
          <p:grpSp>
            <p:nvGrpSpPr>
              <p:cNvPr id="12" name="Group 11"/>
              <p:cNvGrpSpPr/>
              <p:nvPr/>
            </p:nvGrpSpPr>
            <p:grpSpPr>
              <a:xfrm>
                <a:off x="5572134" y="3128963"/>
                <a:ext cx="3163972" cy="609600"/>
                <a:chOff x="5572134" y="3128963"/>
                <a:chExt cx="3163972" cy="609600"/>
              </a:xfrm>
            </p:grpSpPr>
            <p:grpSp>
              <p:nvGrpSpPr>
                <p:cNvPr id="17" name="Group 7"/>
                <p:cNvGrpSpPr/>
                <p:nvPr/>
              </p:nvGrpSpPr>
              <p:grpSpPr>
                <a:xfrm>
                  <a:off x="5572134" y="3128963"/>
                  <a:ext cx="2774009" cy="609600"/>
                  <a:chOff x="6002438" y="3128963"/>
                  <a:chExt cx="2774009" cy="609600"/>
                </a:xfrm>
              </p:grpSpPr>
              <p:sp>
                <p:nvSpPr>
                  <p:cNvPr id="25" name="Oval 24"/>
                  <p:cNvSpPr/>
                  <p:nvPr/>
                </p:nvSpPr>
                <p:spPr>
                  <a:xfrm>
                    <a:off x="6002438" y="3128963"/>
                    <a:ext cx="1981200" cy="609600"/>
                  </a:xfrm>
                  <a:prstGeom prst="ellipse">
                    <a:avLst/>
                  </a:prstGeom>
                  <a:noFill/>
                  <a:ln w="38100">
                    <a:solidFill>
                      <a:srgbClr val="F547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862047" y="3276600"/>
                    <a:ext cx="914400" cy="304800"/>
                  </a:xfrm>
                  <a:prstGeom prst="rect">
                    <a:avLst/>
                  </a:prstGeom>
                  <a:solidFill>
                    <a:schemeClr val="bg2">
                      <a:lumMod val="50000"/>
                    </a:schemeClr>
                  </a:solidFill>
                  <a:ln w="38100">
                    <a:solidFill>
                      <a:srgbClr val="F547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702639" y="3297888"/>
                    <a:ext cx="228598" cy="264459"/>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Oval 8"/>
                <p:cNvSpPr/>
                <p:nvPr/>
              </p:nvSpPr>
              <p:spPr>
                <a:xfrm>
                  <a:off x="8278906" y="3200400"/>
                  <a:ext cx="457200" cy="4572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6240000" flipH="1" flipV="1">
                  <a:off x="8364070" y="3428206"/>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31"/>
              <p:cNvGrpSpPr/>
              <p:nvPr/>
            </p:nvGrpSpPr>
            <p:grpSpPr>
              <a:xfrm>
                <a:off x="5674378" y="2767015"/>
                <a:ext cx="1750355" cy="1390651"/>
                <a:chOff x="5674378" y="2767015"/>
                <a:chExt cx="1750355" cy="1390651"/>
              </a:xfrm>
            </p:grpSpPr>
            <p:cxnSp>
              <p:nvCxnSpPr>
                <p:cNvPr id="27" name="Straight Connector 26"/>
                <p:cNvCxnSpPr/>
                <p:nvPr/>
              </p:nvCxnSpPr>
              <p:spPr>
                <a:xfrm rot="5400000" flipH="1" flipV="1">
                  <a:off x="5855797" y="3450698"/>
                  <a:ext cx="1390612" cy="232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 name="Freeform 27"/>
                <p:cNvSpPr/>
                <p:nvPr/>
              </p:nvSpPr>
              <p:spPr>
                <a:xfrm>
                  <a:off x="6648450" y="277653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flipH="1">
                  <a:off x="6134104" y="277177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flipH="1">
                  <a:off x="5674378" y="2767015"/>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734170" y="2781304"/>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6" name="Straight Connector 35"/>
              <p:cNvCxnSpPr/>
              <p:nvPr/>
            </p:nvCxnSpPr>
            <p:spPr>
              <a:xfrm>
                <a:off x="6529393" y="3738555"/>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240000">
                <a:off x="6705600" y="3733800"/>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20000">
                <a:off x="6310311" y="3733792"/>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6442869"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6660000" flipH="1" flipV="1">
                <a:off x="6777835"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7800000" flipH="1" flipV="1">
                <a:off x="7149309" y="2956721"/>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3800000" flipV="1">
                <a:off x="5749448" y="2984142"/>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4940000" flipV="1">
                <a:off x="6085306" y="2925599"/>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6400800" y="5449669"/>
              <a:ext cx="1447800" cy="646331"/>
            </a:xfrm>
            <a:prstGeom prst="rect">
              <a:avLst/>
            </a:prstGeom>
            <a:noFill/>
            <a:ln w="28575">
              <a:solidFill>
                <a:srgbClr val="FF0000"/>
              </a:solidFill>
            </a:ln>
          </p:spPr>
          <p:txBody>
            <a:bodyPr wrap="square" rtlCol="0">
              <a:spAutoFit/>
            </a:bodyPr>
            <a:lstStyle/>
            <a:p>
              <a:r>
                <a:rPr lang="en-US"/>
                <a:t>Solenoid just switching on</a:t>
              </a:r>
            </a:p>
          </p:txBody>
        </p:sp>
        <p:cxnSp>
          <p:nvCxnSpPr>
            <p:cNvPr id="52" name="Straight Arrow Connector 51"/>
            <p:cNvCxnSpPr/>
            <p:nvPr/>
          </p:nvCxnSpPr>
          <p:spPr>
            <a:xfrm rot="10800000">
              <a:off x="5732930" y="3666565"/>
              <a:ext cx="304800" cy="76200"/>
            </a:xfrm>
            <a:prstGeom prst="straightConnector1">
              <a:avLst/>
            </a:prstGeom>
            <a:ln w="38100">
              <a:solidFill>
                <a:srgbClr val="F54717"/>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19482" y="3765177"/>
              <a:ext cx="457200" cy="400110"/>
            </a:xfrm>
            <a:prstGeom prst="rect">
              <a:avLst/>
            </a:prstGeom>
            <a:noFill/>
          </p:spPr>
          <p:txBody>
            <a:bodyPr wrap="square" rtlCol="0">
              <a:spAutoFit/>
            </a:bodyPr>
            <a:lstStyle/>
            <a:p>
              <a:r>
                <a:rPr lang="en-US" sz="2000" i="1">
                  <a:solidFill>
                    <a:srgbClr val="FFFF00"/>
                  </a:solidFill>
                  <a:latin typeface="Times New Roman" pitchFamily="18" charset="0"/>
                  <a:cs typeface="Times New Roman" pitchFamily="18" charset="0"/>
                </a:rPr>
                <a:t>I</a:t>
              </a:r>
            </a:p>
          </p:txBody>
        </p:sp>
        <p:sp>
          <p:nvSpPr>
            <p:cNvPr id="51" name="Flowchart: Magnetic Disk 50"/>
            <p:cNvSpPr/>
            <p:nvPr/>
          </p:nvSpPr>
          <p:spPr>
            <a:xfrm>
              <a:off x="6248400" y="4038600"/>
              <a:ext cx="609600" cy="838200"/>
            </a:xfrm>
            <a:prstGeom prst="flowChartMagneticDisk">
              <a:avLst/>
            </a:prstGeom>
            <a:solidFill>
              <a:schemeClr val="tx1">
                <a:lumMod val="50000"/>
              </a:schemeClr>
            </a:solid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flipV="1">
              <a:off x="6243917" y="4343400"/>
              <a:ext cx="618565" cy="73395"/>
            </a:xfrm>
            <a:custGeom>
              <a:avLst/>
              <a:gdLst>
                <a:gd name="connsiteX0" fmla="*/ 0 w 618565"/>
                <a:gd name="connsiteY0" fmla="*/ 76201 h 76201"/>
                <a:gd name="connsiteX1" fmla="*/ 215153 w 618565"/>
                <a:gd name="connsiteY1" fmla="*/ 22412 h 76201"/>
                <a:gd name="connsiteX2" fmla="*/ 416859 w 618565"/>
                <a:gd name="connsiteY2" fmla="*/ 8965 h 76201"/>
                <a:gd name="connsiteX3" fmla="*/ 618565 w 618565"/>
                <a:gd name="connsiteY3" fmla="*/ 76201 h 76201"/>
                <a:gd name="connsiteX4" fmla="*/ 618565 w 618565"/>
                <a:gd name="connsiteY4" fmla="*/ 76201 h 76201"/>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103655 h 103655"/>
                <a:gd name="connsiteX1" fmla="*/ 242047 w 618565"/>
                <a:gd name="connsiteY1" fmla="*/ 58831 h 103655"/>
                <a:gd name="connsiteX2" fmla="*/ 416859 w 618565"/>
                <a:gd name="connsiteY2" fmla="*/ 36419 h 103655"/>
                <a:gd name="connsiteX3" fmla="*/ 618565 w 618565"/>
                <a:gd name="connsiteY3" fmla="*/ 103655 h 103655"/>
                <a:gd name="connsiteX4" fmla="*/ 618565 w 618565"/>
                <a:gd name="connsiteY4" fmla="*/ 103655 h 103655"/>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70647 w 618565"/>
                <a:gd name="connsiteY2" fmla="*/ 6443 h 79838"/>
                <a:gd name="connsiteX3" fmla="*/ 618565 w 618565"/>
                <a:gd name="connsiteY3" fmla="*/ 79838 h 79838"/>
                <a:gd name="connsiteX4" fmla="*/ 618565 w 618565"/>
                <a:gd name="connsiteY4" fmla="*/ 79838 h 79838"/>
                <a:gd name="connsiteX0" fmla="*/ 0 w 618565"/>
                <a:gd name="connsiteY0" fmla="*/ 85627 h 85627"/>
                <a:gd name="connsiteX1" fmla="*/ 242047 w 618565"/>
                <a:gd name="connsiteY1" fmla="*/ 12232 h 85627"/>
                <a:gd name="connsiteX2" fmla="*/ 318247 w 618565"/>
                <a:gd name="connsiteY2" fmla="*/ 12232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182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394447 w 618565"/>
                <a:gd name="connsiteY1" fmla="*/ 12233 h 85627"/>
                <a:gd name="connsiteX2" fmla="*/ 470647 w 618565"/>
                <a:gd name="connsiteY2" fmla="*/ 12232 h 85627"/>
                <a:gd name="connsiteX3" fmla="*/ 618565 w 618565"/>
                <a:gd name="connsiteY3" fmla="*/ 85627 h 85627"/>
                <a:gd name="connsiteX4" fmla="*/ 618565 w 618565"/>
                <a:gd name="connsiteY4" fmla="*/ 85627 h 85627"/>
                <a:gd name="connsiteX0" fmla="*/ 0 w 618565"/>
                <a:gd name="connsiteY0" fmla="*/ 73394 h 73394"/>
                <a:gd name="connsiteX1" fmla="*/ 394447 w 618565"/>
                <a:gd name="connsiteY1" fmla="*/ 0 h 73394"/>
                <a:gd name="connsiteX2" fmla="*/ 618565 w 618565"/>
                <a:gd name="connsiteY2" fmla="*/ 73394 h 73394"/>
                <a:gd name="connsiteX3" fmla="*/ 618565 w 618565"/>
                <a:gd name="connsiteY3" fmla="*/ 73394 h 73394"/>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Lst>
              <a:ahLst/>
              <a:cxnLst>
                <a:cxn ang="0">
                  <a:pos x="connsiteX0" y="connsiteY0"/>
                </a:cxn>
                <a:cxn ang="0">
                  <a:pos x="connsiteX1" y="connsiteY1"/>
                </a:cxn>
                <a:cxn ang="0">
                  <a:pos x="connsiteX2" y="connsiteY2"/>
                </a:cxn>
                <a:cxn ang="0">
                  <a:pos x="connsiteX3" y="connsiteY3"/>
                </a:cxn>
              </a:cxnLst>
              <a:rect l="l" t="t" r="r" b="b"/>
              <a:pathLst>
                <a:path w="618565" h="73395">
                  <a:moveTo>
                    <a:pt x="0" y="73395"/>
                  </a:moveTo>
                  <a:cubicBezTo>
                    <a:pt x="106082" y="48930"/>
                    <a:pt x="45478" y="29228"/>
                    <a:pt x="318247" y="0"/>
                  </a:cubicBezTo>
                  <a:cubicBezTo>
                    <a:pt x="497541" y="4763"/>
                    <a:pt x="581212" y="61163"/>
                    <a:pt x="618565" y="73395"/>
                  </a:cubicBezTo>
                  <a:lnTo>
                    <a:pt x="618565" y="73395"/>
                  </a:lnTo>
                </a:path>
              </a:pathLst>
            </a:custGeom>
            <a:ln w="38100">
              <a:solidFill>
                <a:srgbClr val="F547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flipV="1">
              <a:off x="6248400" y="4495800"/>
              <a:ext cx="618565" cy="73395"/>
            </a:xfrm>
            <a:custGeom>
              <a:avLst/>
              <a:gdLst>
                <a:gd name="connsiteX0" fmla="*/ 0 w 618565"/>
                <a:gd name="connsiteY0" fmla="*/ 76201 h 76201"/>
                <a:gd name="connsiteX1" fmla="*/ 215153 w 618565"/>
                <a:gd name="connsiteY1" fmla="*/ 22412 h 76201"/>
                <a:gd name="connsiteX2" fmla="*/ 416859 w 618565"/>
                <a:gd name="connsiteY2" fmla="*/ 8965 h 76201"/>
                <a:gd name="connsiteX3" fmla="*/ 618565 w 618565"/>
                <a:gd name="connsiteY3" fmla="*/ 76201 h 76201"/>
                <a:gd name="connsiteX4" fmla="*/ 618565 w 618565"/>
                <a:gd name="connsiteY4" fmla="*/ 76201 h 76201"/>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103655 h 103655"/>
                <a:gd name="connsiteX1" fmla="*/ 242047 w 618565"/>
                <a:gd name="connsiteY1" fmla="*/ 58831 h 103655"/>
                <a:gd name="connsiteX2" fmla="*/ 416859 w 618565"/>
                <a:gd name="connsiteY2" fmla="*/ 36419 h 103655"/>
                <a:gd name="connsiteX3" fmla="*/ 618565 w 618565"/>
                <a:gd name="connsiteY3" fmla="*/ 103655 h 103655"/>
                <a:gd name="connsiteX4" fmla="*/ 618565 w 618565"/>
                <a:gd name="connsiteY4" fmla="*/ 103655 h 103655"/>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70647 w 618565"/>
                <a:gd name="connsiteY2" fmla="*/ 6443 h 79838"/>
                <a:gd name="connsiteX3" fmla="*/ 618565 w 618565"/>
                <a:gd name="connsiteY3" fmla="*/ 79838 h 79838"/>
                <a:gd name="connsiteX4" fmla="*/ 618565 w 618565"/>
                <a:gd name="connsiteY4" fmla="*/ 79838 h 79838"/>
                <a:gd name="connsiteX0" fmla="*/ 0 w 618565"/>
                <a:gd name="connsiteY0" fmla="*/ 85627 h 85627"/>
                <a:gd name="connsiteX1" fmla="*/ 242047 w 618565"/>
                <a:gd name="connsiteY1" fmla="*/ 12232 h 85627"/>
                <a:gd name="connsiteX2" fmla="*/ 318247 w 618565"/>
                <a:gd name="connsiteY2" fmla="*/ 12232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182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394447 w 618565"/>
                <a:gd name="connsiteY1" fmla="*/ 12233 h 85627"/>
                <a:gd name="connsiteX2" fmla="*/ 470647 w 618565"/>
                <a:gd name="connsiteY2" fmla="*/ 12232 h 85627"/>
                <a:gd name="connsiteX3" fmla="*/ 618565 w 618565"/>
                <a:gd name="connsiteY3" fmla="*/ 85627 h 85627"/>
                <a:gd name="connsiteX4" fmla="*/ 618565 w 618565"/>
                <a:gd name="connsiteY4" fmla="*/ 85627 h 85627"/>
                <a:gd name="connsiteX0" fmla="*/ 0 w 618565"/>
                <a:gd name="connsiteY0" fmla="*/ 73394 h 73394"/>
                <a:gd name="connsiteX1" fmla="*/ 394447 w 618565"/>
                <a:gd name="connsiteY1" fmla="*/ 0 h 73394"/>
                <a:gd name="connsiteX2" fmla="*/ 618565 w 618565"/>
                <a:gd name="connsiteY2" fmla="*/ 73394 h 73394"/>
                <a:gd name="connsiteX3" fmla="*/ 618565 w 618565"/>
                <a:gd name="connsiteY3" fmla="*/ 73394 h 73394"/>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Lst>
              <a:ahLst/>
              <a:cxnLst>
                <a:cxn ang="0">
                  <a:pos x="connsiteX0" y="connsiteY0"/>
                </a:cxn>
                <a:cxn ang="0">
                  <a:pos x="connsiteX1" y="connsiteY1"/>
                </a:cxn>
                <a:cxn ang="0">
                  <a:pos x="connsiteX2" y="connsiteY2"/>
                </a:cxn>
                <a:cxn ang="0">
                  <a:pos x="connsiteX3" y="connsiteY3"/>
                </a:cxn>
              </a:cxnLst>
              <a:rect l="l" t="t" r="r" b="b"/>
              <a:pathLst>
                <a:path w="618565" h="73395">
                  <a:moveTo>
                    <a:pt x="0" y="73395"/>
                  </a:moveTo>
                  <a:cubicBezTo>
                    <a:pt x="106082" y="48930"/>
                    <a:pt x="45478" y="29228"/>
                    <a:pt x="318247" y="0"/>
                  </a:cubicBezTo>
                  <a:cubicBezTo>
                    <a:pt x="497541" y="4763"/>
                    <a:pt x="581212" y="61163"/>
                    <a:pt x="618565" y="73395"/>
                  </a:cubicBezTo>
                  <a:lnTo>
                    <a:pt x="618565" y="73395"/>
                  </a:lnTo>
                </a:path>
              </a:pathLst>
            </a:custGeom>
            <a:ln w="38100">
              <a:solidFill>
                <a:srgbClr val="F547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flipV="1">
              <a:off x="6248400" y="4648200"/>
              <a:ext cx="618565" cy="73395"/>
            </a:xfrm>
            <a:custGeom>
              <a:avLst/>
              <a:gdLst>
                <a:gd name="connsiteX0" fmla="*/ 0 w 618565"/>
                <a:gd name="connsiteY0" fmla="*/ 76201 h 76201"/>
                <a:gd name="connsiteX1" fmla="*/ 215153 w 618565"/>
                <a:gd name="connsiteY1" fmla="*/ 22412 h 76201"/>
                <a:gd name="connsiteX2" fmla="*/ 416859 w 618565"/>
                <a:gd name="connsiteY2" fmla="*/ 8965 h 76201"/>
                <a:gd name="connsiteX3" fmla="*/ 618565 w 618565"/>
                <a:gd name="connsiteY3" fmla="*/ 76201 h 76201"/>
                <a:gd name="connsiteX4" fmla="*/ 618565 w 618565"/>
                <a:gd name="connsiteY4" fmla="*/ 76201 h 76201"/>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103655 h 103655"/>
                <a:gd name="connsiteX1" fmla="*/ 242047 w 618565"/>
                <a:gd name="connsiteY1" fmla="*/ 58831 h 103655"/>
                <a:gd name="connsiteX2" fmla="*/ 416859 w 618565"/>
                <a:gd name="connsiteY2" fmla="*/ 36419 h 103655"/>
                <a:gd name="connsiteX3" fmla="*/ 618565 w 618565"/>
                <a:gd name="connsiteY3" fmla="*/ 103655 h 103655"/>
                <a:gd name="connsiteX4" fmla="*/ 618565 w 618565"/>
                <a:gd name="connsiteY4" fmla="*/ 103655 h 103655"/>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70647 w 618565"/>
                <a:gd name="connsiteY2" fmla="*/ 6443 h 79838"/>
                <a:gd name="connsiteX3" fmla="*/ 618565 w 618565"/>
                <a:gd name="connsiteY3" fmla="*/ 79838 h 79838"/>
                <a:gd name="connsiteX4" fmla="*/ 618565 w 618565"/>
                <a:gd name="connsiteY4" fmla="*/ 79838 h 79838"/>
                <a:gd name="connsiteX0" fmla="*/ 0 w 618565"/>
                <a:gd name="connsiteY0" fmla="*/ 85627 h 85627"/>
                <a:gd name="connsiteX1" fmla="*/ 242047 w 618565"/>
                <a:gd name="connsiteY1" fmla="*/ 12232 h 85627"/>
                <a:gd name="connsiteX2" fmla="*/ 318247 w 618565"/>
                <a:gd name="connsiteY2" fmla="*/ 12232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182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394447 w 618565"/>
                <a:gd name="connsiteY1" fmla="*/ 12233 h 85627"/>
                <a:gd name="connsiteX2" fmla="*/ 470647 w 618565"/>
                <a:gd name="connsiteY2" fmla="*/ 12232 h 85627"/>
                <a:gd name="connsiteX3" fmla="*/ 618565 w 618565"/>
                <a:gd name="connsiteY3" fmla="*/ 85627 h 85627"/>
                <a:gd name="connsiteX4" fmla="*/ 618565 w 618565"/>
                <a:gd name="connsiteY4" fmla="*/ 85627 h 85627"/>
                <a:gd name="connsiteX0" fmla="*/ 0 w 618565"/>
                <a:gd name="connsiteY0" fmla="*/ 73394 h 73394"/>
                <a:gd name="connsiteX1" fmla="*/ 394447 w 618565"/>
                <a:gd name="connsiteY1" fmla="*/ 0 h 73394"/>
                <a:gd name="connsiteX2" fmla="*/ 618565 w 618565"/>
                <a:gd name="connsiteY2" fmla="*/ 73394 h 73394"/>
                <a:gd name="connsiteX3" fmla="*/ 618565 w 618565"/>
                <a:gd name="connsiteY3" fmla="*/ 73394 h 73394"/>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Lst>
              <a:ahLst/>
              <a:cxnLst>
                <a:cxn ang="0">
                  <a:pos x="connsiteX0" y="connsiteY0"/>
                </a:cxn>
                <a:cxn ang="0">
                  <a:pos x="connsiteX1" y="connsiteY1"/>
                </a:cxn>
                <a:cxn ang="0">
                  <a:pos x="connsiteX2" y="connsiteY2"/>
                </a:cxn>
                <a:cxn ang="0">
                  <a:pos x="connsiteX3" y="connsiteY3"/>
                </a:cxn>
              </a:cxnLst>
              <a:rect l="l" t="t" r="r" b="b"/>
              <a:pathLst>
                <a:path w="618565" h="73395">
                  <a:moveTo>
                    <a:pt x="0" y="73395"/>
                  </a:moveTo>
                  <a:cubicBezTo>
                    <a:pt x="106082" y="48930"/>
                    <a:pt x="45478" y="29228"/>
                    <a:pt x="318247" y="0"/>
                  </a:cubicBezTo>
                  <a:cubicBezTo>
                    <a:pt x="497541" y="4763"/>
                    <a:pt x="581212" y="61163"/>
                    <a:pt x="618565" y="73395"/>
                  </a:cubicBezTo>
                  <a:lnTo>
                    <a:pt x="618565" y="73395"/>
                  </a:lnTo>
                </a:path>
              </a:pathLst>
            </a:custGeom>
            <a:ln w="38100">
              <a:solidFill>
                <a:srgbClr val="F547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6866965" y="4267200"/>
              <a:ext cx="7620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866965" y="4661647"/>
              <a:ext cx="7620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50" idx="0"/>
            </p:cNvCxnSpPr>
            <p:nvPr/>
          </p:nvCxnSpPr>
          <p:spPr>
            <a:xfrm rot="16200000" flipV="1">
              <a:off x="6743016" y="5067985"/>
              <a:ext cx="496669" cy="266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20700000">
              <a:off x="6481669" y="4531659"/>
              <a:ext cx="304800" cy="76200"/>
            </a:xfrm>
            <a:prstGeom prst="straightConnector1">
              <a:avLst/>
            </a:prstGeom>
            <a:ln w="38100">
              <a:solidFill>
                <a:srgbClr val="F54717"/>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solidFill>
                  <a:srgbClr val="FFFF00"/>
                </a:solidFill>
              </a:rPr>
              <a:t>More on Lenz’s Law</a:t>
            </a:r>
          </a:p>
        </p:txBody>
      </p:sp>
      <p:sp>
        <p:nvSpPr>
          <p:cNvPr id="3" name="Content Placeholder 2"/>
          <p:cNvSpPr>
            <a:spLocks noGrp="1"/>
          </p:cNvSpPr>
          <p:nvPr>
            <p:ph sz="half" idx="1"/>
          </p:nvPr>
        </p:nvSpPr>
        <p:spPr>
          <a:xfrm>
            <a:off x="228600" y="1600200"/>
            <a:ext cx="4724400" cy="5105400"/>
          </a:xfrm>
        </p:spPr>
        <p:txBody>
          <a:bodyPr>
            <a:normAutofit/>
          </a:bodyPr>
          <a:lstStyle/>
          <a:p>
            <a:r>
              <a:rPr lang="en-US" u="sng"/>
              <a:t>Example</a:t>
            </a:r>
            <a:r>
              <a:rPr lang="en-US"/>
              <a:t>: as the solenoid switches on, creating upward magnetic flux through the loop, the current generated in the loop will add </a:t>
            </a:r>
            <a:r>
              <a:rPr lang="en-US" u="sng"/>
              <a:t>downward</a:t>
            </a:r>
            <a:r>
              <a:rPr lang="en-US"/>
              <a:t> flux.</a:t>
            </a:r>
          </a:p>
          <a:p>
            <a:r>
              <a:rPr lang="en-US">
                <a:solidFill>
                  <a:srgbClr val="FFFF00"/>
                </a:solidFill>
              </a:rPr>
              <a:t>This means there is considerable transient force on the loop!</a:t>
            </a:r>
          </a:p>
        </p:txBody>
      </p:sp>
      <p:sp>
        <p:nvSpPr>
          <p:cNvPr id="4" name="Content Placeholder 3"/>
          <p:cNvSpPr>
            <a:spLocks noGrp="1"/>
          </p:cNvSpPr>
          <p:nvPr>
            <p:ph sz="half" idx="2"/>
          </p:nvPr>
        </p:nvSpPr>
        <p:spPr>
          <a:xfrm>
            <a:off x="5410200" y="1600200"/>
            <a:ext cx="3657600" cy="4525963"/>
          </a:xfrm>
        </p:spPr>
        <p:txBody>
          <a:bodyPr>
            <a:normAutofit/>
          </a:bodyPr>
          <a:lstStyle/>
          <a:p>
            <a:r>
              <a:rPr lang="en-US">
                <a:solidFill>
                  <a:schemeClr val="bg2">
                    <a:lumMod val="50000"/>
                  </a:schemeClr>
                </a:solidFill>
              </a:rPr>
              <a:t>.</a:t>
            </a:r>
          </a:p>
        </p:txBody>
      </p:sp>
      <p:grpSp>
        <p:nvGrpSpPr>
          <p:cNvPr id="66" name="Group 65"/>
          <p:cNvGrpSpPr/>
          <p:nvPr/>
        </p:nvGrpSpPr>
        <p:grpSpPr>
          <a:xfrm>
            <a:off x="5750858" y="1972239"/>
            <a:ext cx="2286000" cy="3276600"/>
            <a:chOff x="5562600" y="2819400"/>
            <a:chExt cx="2286000" cy="3276600"/>
          </a:xfrm>
        </p:grpSpPr>
        <p:grpSp>
          <p:nvGrpSpPr>
            <p:cNvPr id="10" name="Group 44"/>
            <p:cNvGrpSpPr/>
            <p:nvPr/>
          </p:nvGrpSpPr>
          <p:grpSpPr>
            <a:xfrm>
              <a:off x="5562600" y="2819400"/>
              <a:ext cx="1981200" cy="1390651"/>
              <a:chOff x="5572134" y="2767015"/>
              <a:chExt cx="1981200" cy="1390651"/>
            </a:xfrm>
          </p:grpSpPr>
          <p:sp>
            <p:nvSpPr>
              <p:cNvPr id="25" name="Oval 24"/>
              <p:cNvSpPr/>
              <p:nvPr/>
            </p:nvSpPr>
            <p:spPr>
              <a:xfrm>
                <a:off x="5572134" y="3128963"/>
                <a:ext cx="1981200" cy="609600"/>
              </a:xfrm>
              <a:prstGeom prst="ellipse">
                <a:avLst/>
              </a:prstGeom>
              <a:noFill/>
              <a:ln w="38100">
                <a:solidFill>
                  <a:srgbClr val="F547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31"/>
              <p:cNvGrpSpPr/>
              <p:nvPr/>
            </p:nvGrpSpPr>
            <p:grpSpPr>
              <a:xfrm>
                <a:off x="5674378" y="2767015"/>
                <a:ext cx="1750355" cy="1390651"/>
                <a:chOff x="5674378" y="2767015"/>
                <a:chExt cx="1750355" cy="1390651"/>
              </a:xfrm>
            </p:grpSpPr>
            <p:cxnSp>
              <p:nvCxnSpPr>
                <p:cNvPr id="27" name="Straight Connector 26"/>
                <p:cNvCxnSpPr/>
                <p:nvPr/>
              </p:nvCxnSpPr>
              <p:spPr>
                <a:xfrm rot="5400000" flipH="1" flipV="1">
                  <a:off x="5855797" y="3450698"/>
                  <a:ext cx="1390612" cy="232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 name="Freeform 27"/>
                <p:cNvSpPr/>
                <p:nvPr/>
              </p:nvSpPr>
              <p:spPr>
                <a:xfrm>
                  <a:off x="6648450" y="277653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flipH="1">
                  <a:off x="6134104" y="2771778"/>
                  <a:ext cx="309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flipH="1">
                  <a:off x="5674378" y="2767015"/>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734170" y="2781304"/>
                  <a:ext cx="690563" cy="1376362"/>
                </a:xfrm>
                <a:custGeom>
                  <a:avLst/>
                  <a:gdLst>
                    <a:gd name="connsiteX0" fmla="*/ 0 w 309563"/>
                    <a:gd name="connsiteY0" fmla="*/ 1376362 h 1376362"/>
                    <a:gd name="connsiteX1" fmla="*/ 52388 w 309563"/>
                    <a:gd name="connsiteY1" fmla="*/ 709612 h 1376362"/>
                    <a:gd name="connsiteX2" fmla="*/ 309563 w 309563"/>
                    <a:gd name="connsiteY2" fmla="*/ 0 h 1376362"/>
                    <a:gd name="connsiteX3" fmla="*/ 309563 w 309563"/>
                    <a:gd name="connsiteY3" fmla="*/ 0 h 1376362"/>
                  </a:gdLst>
                  <a:ahLst/>
                  <a:cxnLst>
                    <a:cxn ang="0">
                      <a:pos x="connsiteX0" y="connsiteY0"/>
                    </a:cxn>
                    <a:cxn ang="0">
                      <a:pos x="connsiteX1" y="connsiteY1"/>
                    </a:cxn>
                    <a:cxn ang="0">
                      <a:pos x="connsiteX2" y="connsiteY2"/>
                    </a:cxn>
                    <a:cxn ang="0">
                      <a:pos x="connsiteX3" y="connsiteY3"/>
                    </a:cxn>
                  </a:cxnLst>
                  <a:rect l="l" t="t" r="r" b="b"/>
                  <a:pathLst>
                    <a:path w="309563" h="1376362">
                      <a:moveTo>
                        <a:pt x="0" y="1376362"/>
                      </a:moveTo>
                      <a:cubicBezTo>
                        <a:pt x="397" y="1157684"/>
                        <a:pt x="794" y="939006"/>
                        <a:pt x="52388" y="709612"/>
                      </a:cubicBezTo>
                      <a:cubicBezTo>
                        <a:pt x="103982" y="480218"/>
                        <a:pt x="309563" y="0"/>
                        <a:pt x="309563" y="0"/>
                      </a:cubicBezTo>
                      <a:lnTo>
                        <a:pt x="309563" y="0"/>
                      </a:ln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6" name="Straight Connector 35"/>
              <p:cNvCxnSpPr/>
              <p:nvPr/>
            </p:nvCxnSpPr>
            <p:spPr>
              <a:xfrm>
                <a:off x="6529393" y="3738555"/>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240000">
                <a:off x="6705600" y="3733800"/>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20000">
                <a:off x="6310311" y="3733792"/>
                <a:ext cx="1524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6442869"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6660000" flipH="1" flipV="1">
                <a:off x="6777835" y="2932906"/>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7800000" flipH="1" flipV="1">
                <a:off x="7149309" y="2956721"/>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3800000" flipV="1">
                <a:off x="5749448" y="2984142"/>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4940000" flipV="1">
                <a:off x="6085306" y="2925599"/>
                <a:ext cx="228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6400800" y="5449669"/>
              <a:ext cx="1447800" cy="646331"/>
            </a:xfrm>
            <a:prstGeom prst="rect">
              <a:avLst/>
            </a:prstGeom>
            <a:noFill/>
            <a:ln w="28575">
              <a:solidFill>
                <a:srgbClr val="FF0000"/>
              </a:solidFill>
            </a:ln>
          </p:spPr>
          <p:txBody>
            <a:bodyPr wrap="square" rtlCol="0">
              <a:spAutoFit/>
            </a:bodyPr>
            <a:lstStyle/>
            <a:p>
              <a:r>
                <a:rPr lang="en-US"/>
                <a:t>Solenoid just switching on</a:t>
              </a:r>
            </a:p>
          </p:txBody>
        </p:sp>
        <p:cxnSp>
          <p:nvCxnSpPr>
            <p:cNvPr id="52" name="Straight Arrow Connector 51"/>
            <p:cNvCxnSpPr/>
            <p:nvPr/>
          </p:nvCxnSpPr>
          <p:spPr>
            <a:xfrm rot="10800000">
              <a:off x="5732930" y="3666565"/>
              <a:ext cx="304800" cy="76200"/>
            </a:xfrm>
            <a:prstGeom prst="straightConnector1">
              <a:avLst/>
            </a:prstGeom>
            <a:ln w="38100">
              <a:solidFill>
                <a:srgbClr val="F54717"/>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19482" y="3765177"/>
              <a:ext cx="457200" cy="400110"/>
            </a:xfrm>
            <a:prstGeom prst="rect">
              <a:avLst/>
            </a:prstGeom>
            <a:noFill/>
          </p:spPr>
          <p:txBody>
            <a:bodyPr wrap="square" rtlCol="0">
              <a:spAutoFit/>
            </a:bodyPr>
            <a:lstStyle/>
            <a:p>
              <a:r>
                <a:rPr lang="en-US" sz="2000" i="1">
                  <a:solidFill>
                    <a:srgbClr val="FFFF00"/>
                  </a:solidFill>
                  <a:latin typeface="Times New Roman" pitchFamily="18" charset="0"/>
                  <a:cs typeface="Times New Roman" pitchFamily="18" charset="0"/>
                </a:rPr>
                <a:t>I</a:t>
              </a:r>
            </a:p>
          </p:txBody>
        </p:sp>
        <p:sp>
          <p:nvSpPr>
            <p:cNvPr id="51" name="Flowchart: Magnetic Disk 50"/>
            <p:cNvSpPr/>
            <p:nvPr/>
          </p:nvSpPr>
          <p:spPr>
            <a:xfrm>
              <a:off x="6248400" y="4038600"/>
              <a:ext cx="609600" cy="838200"/>
            </a:xfrm>
            <a:prstGeom prst="flowChartMagneticDisk">
              <a:avLst/>
            </a:prstGeom>
            <a:solidFill>
              <a:schemeClr val="tx1">
                <a:lumMod val="50000"/>
              </a:schemeClr>
            </a:solid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flipV="1">
              <a:off x="6243917" y="4343400"/>
              <a:ext cx="618565" cy="73395"/>
            </a:xfrm>
            <a:custGeom>
              <a:avLst/>
              <a:gdLst>
                <a:gd name="connsiteX0" fmla="*/ 0 w 618565"/>
                <a:gd name="connsiteY0" fmla="*/ 76201 h 76201"/>
                <a:gd name="connsiteX1" fmla="*/ 215153 w 618565"/>
                <a:gd name="connsiteY1" fmla="*/ 22412 h 76201"/>
                <a:gd name="connsiteX2" fmla="*/ 416859 w 618565"/>
                <a:gd name="connsiteY2" fmla="*/ 8965 h 76201"/>
                <a:gd name="connsiteX3" fmla="*/ 618565 w 618565"/>
                <a:gd name="connsiteY3" fmla="*/ 76201 h 76201"/>
                <a:gd name="connsiteX4" fmla="*/ 618565 w 618565"/>
                <a:gd name="connsiteY4" fmla="*/ 76201 h 76201"/>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103655 h 103655"/>
                <a:gd name="connsiteX1" fmla="*/ 242047 w 618565"/>
                <a:gd name="connsiteY1" fmla="*/ 58831 h 103655"/>
                <a:gd name="connsiteX2" fmla="*/ 416859 w 618565"/>
                <a:gd name="connsiteY2" fmla="*/ 36419 h 103655"/>
                <a:gd name="connsiteX3" fmla="*/ 618565 w 618565"/>
                <a:gd name="connsiteY3" fmla="*/ 103655 h 103655"/>
                <a:gd name="connsiteX4" fmla="*/ 618565 w 618565"/>
                <a:gd name="connsiteY4" fmla="*/ 103655 h 103655"/>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70647 w 618565"/>
                <a:gd name="connsiteY2" fmla="*/ 6443 h 79838"/>
                <a:gd name="connsiteX3" fmla="*/ 618565 w 618565"/>
                <a:gd name="connsiteY3" fmla="*/ 79838 h 79838"/>
                <a:gd name="connsiteX4" fmla="*/ 618565 w 618565"/>
                <a:gd name="connsiteY4" fmla="*/ 79838 h 79838"/>
                <a:gd name="connsiteX0" fmla="*/ 0 w 618565"/>
                <a:gd name="connsiteY0" fmla="*/ 85627 h 85627"/>
                <a:gd name="connsiteX1" fmla="*/ 242047 w 618565"/>
                <a:gd name="connsiteY1" fmla="*/ 12232 h 85627"/>
                <a:gd name="connsiteX2" fmla="*/ 318247 w 618565"/>
                <a:gd name="connsiteY2" fmla="*/ 12232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182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394447 w 618565"/>
                <a:gd name="connsiteY1" fmla="*/ 12233 h 85627"/>
                <a:gd name="connsiteX2" fmla="*/ 470647 w 618565"/>
                <a:gd name="connsiteY2" fmla="*/ 12232 h 85627"/>
                <a:gd name="connsiteX3" fmla="*/ 618565 w 618565"/>
                <a:gd name="connsiteY3" fmla="*/ 85627 h 85627"/>
                <a:gd name="connsiteX4" fmla="*/ 618565 w 618565"/>
                <a:gd name="connsiteY4" fmla="*/ 85627 h 85627"/>
                <a:gd name="connsiteX0" fmla="*/ 0 w 618565"/>
                <a:gd name="connsiteY0" fmla="*/ 73394 h 73394"/>
                <a:gd name="connsiteX1" fmla="*/ 394447 w 618565"/>
                <a:gd name="connsiteY1" fmla="*/ 0 h 73394"/>
                <a:gd name="connsiteX2" fmla="*/ 618565 w 618565"/>
                <a:gd name="connsiteY2" fmla="*/ 73394 h 73394"/>
                <a:gd name="connsiteX3" fmla="*/ 618565 w 618565"/>
                <a:gd name="connsiteY3" fmla="*/ 73394 h 73394"/>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Lst>
              <a:ahLst/>
              <a:cxnLst>
                <a:cxn ang="0">
                  <a:pos x="connsiteX0" y="connsiteY0"/>
                </a:cxn>
                <a:cxn ang="0">
                  <a:pos x="connsiteX1" y="connsiteY1"/>
                </a:cxn>
                <a:cxn ang="0">
                  <a:pos x="connsiteX2" y="connsiteY2"/>
                </a:cxn>
                <a:cxn ang="0">
                  <a:pos x="connsiteX3" y="connsiteY3"/>
                </a:cxn>
              </a:cxnLst>
              <a:rect l="l" t="t" r="r" b="b"/>
              <a:pathLst>
                <a:path w="618565" h="73395">
                  <a:moveTo>
                    <a:pt x="0" y="73395"/>
                  </a:moveTo>
                  <a:cubicBezTo>
                    <a:pt x="106082" y="48930"/>
                    <a:pt x="45478" y="29228"/>
                    <a:pt x="318247" y="0"/>
                  </a:cubicBezTo>
                  <a:cubicBezTo>
                    <a:pt x="497541" y="4763"/>
                    <a:pt x="581212" y="61163"/>
                    <a:pt x="618565" y="73395"/>
                  </a:cubicBezTo>
                  <a:lnTo>
                    <a:pt x="618565" y="73395"/>
                  </a:lnTo>
                </a:path>
              </a:pathLst>
            </a:custGeom>
            <a:ln w="38100">
              <a:solidFill>
                <a:srgbClr val="F547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flipV="1">
              <a:off x="6248400" y="4495800"/>
              <a:ext cx="618565" cy="73395"/>
            </a:xfrm>
            <a:custGeom>
              <a:avLst/>
              <a:gdLst>
                <a:gd name="connsiteX0" fmla="*/ 0 w 618565"/>
                <a:gd name="connsiteY0" fmla="*/ 76201 h 76201"/>
                <a:gd name="connsiteX1" fmla="*/ 215153 w 618565"/>
                <a:gd name="connsiteY1" fmla="*/ 22412 h 76201"/>
                <a:gd name="connsiteX2" fmla="*/ 416859 w 618565"/>
                <a:gd name="connsiteY2" fmla="*/ 8965 h 76201"/>
                <a:gd name="connsiteX3" fmla="*/ 618565 w 618565"/>
                <a:gd name="connsiteY3" fmla="*/ 76201 h 76201"/>
                <a:gd name="connsiteX4" fmla="*/ 618565 w 618565"/>
                <a:gd name="connsiteY4" fmla="*/ 76201 h 76201"/>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103655 h 103655"/>
                <a:gd name="connsiteX1" fmla="*/ 242047 w 618565"/>
                <a:gd name="connsiteY1" fmla="*/ 58831 h 103655"/>
                <a:gd name="connsiteX2" fmla="*/ 416859 w 618565"/>
                <a:gd name="connsiteY2" fmla="*/ 36419 h 103655"/>
                <a:gd name="connsiteX3" fmla="*/ 618565 w 618565"/>
                <a:gd name="connsiteY3" fmla="*/ 103655 h 103655"/>
                <a:gd name="connsiteX4" fmla="*/ 618565 w 618565"/>
                <a:gd name="connsiteY4" fmla="*/ 103655 h 103655"/>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70647 w 618565"/>
                <a:gd name="connsiteY2" fmla="*/ 6443 h 79838"/>
                <a:gd name="connsiteX3" fmla="*/ 618565 w 618565"/>
                <a:gd name="connsiteY3" fmla="*/ 79838 h 79838"/>
                <a:gd name="connsiteX4" fmla="*/ 618565 w 618565"/>
                <a:gd name="connsiteY4" fmla="*/ 79838 h 79838"/>
                <a:gd name="connsiteX0" fmla="*/ 0 w 618565"/>
                <a:gd name="connsiteY0" fmla="*/ 85627 h 85627"/>
                <a:gd name="connsiteX1" fmla="*/ 242047 w 618565"/>
                <a:gd name="connsiteY1" fmla="*/ 12232 h 85627"/>
                <a:gd name="connsiteX2" fmla="*/ 318247 w 618565"/>
                <a:gd name="connsiteY2" fmla="*/ 12232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182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394447 w 618565"/>
                <a:gd name="connsiteY1" fmla="*/ 12233 h 85627"/>
                <a:gd name="connsiteX2" fmla="*/ 470647 w 618565"/>
                <a:gd name="connsiteY2" fmla="*/ 12232 h 85627"/>
                <a:gd name="connsiteX3" fmla="*/ 618565 w 618565"/>
                <a:gd name="connsiteY3" fmla="*/ 85627 h 85627"/>
                <a:gd name="connsiteX4" fmla="*/ 618565 w 618565"/>
                <a:gd name="connsiteY4" fmla="*/ 85627 h 85627"/>
                <a:gd name="connsiteX0" fmla="*/ 0 w 618565"/>
                <a:gd name="connsiteY0" fmla="*/ 73394 h 73394"/>
                <a:gd name="connsiteX1" fmla="*/ 394447 w 618565"/>
                <a:gd name="connsiteY1" fmla="*/ 0 h 73394"/>
                <a:gd name="connsiteX2" fmla="*/ 618565 w 618565"/>
                <a:gd name="connsiteY2" fmla="*/ 73394 h 73394"/>
                <a:gd name="connsiteX3" fmla="*/ 618565 w 618565"/>
                <a:gd name="connsiteY3" fmla="*/ 73394 h 73394"/>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Lst>
              <a:ahLst/>
              <a:cxnLst>
                <a:cxn ang="0">
                  <a:pos x="connsiteX0" y="connsiteY0"/>
                </a:cxn>
                <a:cxn ang="0">
                  <a:pos x="connsiteX1" y="connsiteY1"/>
                </a:cxn>
                <a:cxn ang="0">
                  <a:pos x="connsiteX2" y="connsiteY2"/>
                </a:cxn>
                <a:cxn ang="0">
                  <a:pos x="connsiteX3" y="connsiteY3"/>
                </a:cxn>
              </a:cxnLst>
              <a:rect l="l" t="t" r="r" b="b"/>
              <a:pathLst>
                <a:path w="618565" h="73395">
                  <a:moveTo>
                    <a:pt x="0" y="73395"/>
                  </a:moveTo>
                  <a:cubicBezTo>
                    <a:pt x="106082" y="48930"/>
                    <a:pt x="45478" y="29228"/>
                    <a:pt x="318247" y="0"/>
                  </a:cubicBezTo>
                  <a:cubicBezTo>
                    <a:pt x="497541" y="4763"/>
                    <a:pt x="581212" y="61163"/>
                    <a:pt x="618565" y="73395"/>
                  </a:cubicBezTo>
                  <a:lnTo>
                    <a:pt x="618565" y="73395"/>
                  </a:lnTo>
                </a:path>
              </a:pathLst>
            </a:custGeom>
            <a:ln w="38100">
              <a:solidFill>
                <a:srgbClr val="F547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flipV="1">
              <a:off x="6248400" y="4648200"/>
              <a:ext cx="618565" cy="73395"/>
            </a:xfrm>
            <a:custGeom>
              <a:avLst/>
              <a:gdLst>
                <a:gd name="connsiteX0" fmla="*/ 0 w 618565"/>
                <a:gd name="connsiteY0" fmla="*/ 76201 h 76201"/>
                <a:gd name="connsiteX1" fmla="*/ 215153 w 618565"/>
                <a:gd name="connsiteY1" fmla="*/ 22412 h 76201"/>
                <a:gd name="connsiteX2" fmla="*/ 416859 w 618565"/>
                <a:gd name="connsiteY2" fmla="*/ 8965 h 76201"/>
                <a:gd name="connsiteX3" fmla="*/ 618565 w 618565"/>
                <a:gd name="connsiteY3" fmla="*/ 76201 h 76201"/>
                <a:gd name="connsiteX4" fmla="*/ 618565 w 618565"/>
                <a:gd name="connsiteY4" fmla="*/ 76201 h 76201"/>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1658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74707 h 74707"/>
                <a:gd name="connsiteX1" fmla="*/ 242047 w 618565"/>
                <a:gd name="connsiteY1" fmla="*/ 29883 h 74707"/>
                <a:gd name="connsiteX2" fmla="*/ 416859 w 618565"/>
                <a:gd name="connsiteY2" fmla="*/ 7471 h 74707"/>
                <a:gd name="connsiteX3" fmla="*/ 618565 w 618565"/>
                <a:gd name="connsiteY3" fmla="*/ 74707 h 74707"/>
                <a:gd name="connsiteX4" fmla="*/ 618565 w 618565"/>
                <a:gd name="connsiteY4" fmla="*/ 74707 h 74707"/>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103655 h 103655"/>
                <a:gd name="connsiteX1" fmla="*/ 242047 w 618565"/>
                <a:gd name="connsiteY1" fmla="*/ 58831 h 103655"/>
                <a:gd name="connsiteX2" fmla="*/ 416859 w 618565"/>
                <a:gd name="connsiteY2" fmla="*/ 36419 h 103655"/>
                <a:gd name="connsiteX3" fmla="*/ 618565 w 618565"/>
                <a:gd name="connsiteY3" fmla="*/ 103655 h 103655"/>
                <a:gd name="connsiteX4" fmla="*/ 618565 w 618565"/>
                <a:gd name="connsiteY4" fmla="*/ 103655 h 103655"/>
                <a:gd name="connsiteX0" fmla="*/ 0 w 618565"/>
                <a:gd name="connsiteY0" fmla="*/ 69944 h 69944"/>
                <a:gd name="connsiteX1" fmla="*/ 242047 w 618565"/>
                <a:gd name="connsiteY1" fmla="*/ 25120 h 69944"/>
                <a:gd name="connsiteX2" fmla="*/ 416859 w 618565"/>
                <a:gd name="connsiteY2" fmla="*/ 2708 h 69944"/>
                <a:gd name="connsiteX3" fmla="*/ 618565 w 618565"/>
                <a:gd name="connsiteY3" fmla="*/ 69944 h 69944"/>
                <a:gd name="connsiteX4" fmla="*/ 618565 w 618565"/>
                <a:gd name="connsiteY4" fmla="*/ 69944 h 69944"/>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16859 w 618565"/>
                <a:gd name="connsiteY2" fmla="*/ 12602 h 79838"/>
                <a:gd name="connsiteX3" fmla="*/ 618565 w 618565"/>
                <a:gd name="connsiteY3" fmla="*/ 79838 h 79838"/>
                <a:gd name="connsiteX4" fmla="*/ 618565 w 618565"/>
                <a:gd name="connsiteY4" fmla="*/ 79838 h 79838"/>
                <a:gd name="connsiteX0" fmla="*/ 0 w 618565"/>
                <a:gd name="connsiteY0" fmla="*/ 79838 h 79838"/>
                <a:gd name="connsiteX1" fmla="*/ 242047 w 618565"/>
                <a:gd name="connsiteY1" fmla="*/ 6443 h 79838"/>
                <a:gd name="connsiteX2" fmla="*/ 470647 w 618565"/>
                <a:gd name="connsiteY2" fmla="*/ 6443 h 79838"/>
                <a:gd name="connsiteX3" fmla="*/ 618565 w 618565"/>
                <a:gd name="connsiteY3" fmla="*/ 79838 h 79838"/>
                <a:gd name="connsiteX4" fmla="*/ 618565 w 618565"/>
                <a:gd name="connsiteY4" fmla="*/ 79838 h 79838"/>
                <a:gd name="connsiteX0" fmla="*/ 0 w 618565"/>
                <a:gd name="connsiteY0" fmla="*/ 85627 h 85627"/>
                <a:gd name="connsiteX1" fmla="*/ 242047 w 618565"/>
                <a:gd name="connsiteY1" fmla="*/ 12232 h 85627"/>
                <a:gd name="connsiteX2" fmla="*/ 318247 w 618565"/>
                <a:gd name="connsiteY2" fmla="*/ 12232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182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242047 w 618565"/>
                <a:gd name="connsiteY1" fmla="*/ 12232 h 85627"/>
                <a:gd name="connsiteX2" fmla="*/ 394447 w 618565"/>
                <a:gd name="connsiteY2" fmla="*/ 12233 h 85627"/>
                <a:gd name="connsiteX3" fmla="*/ 470647 w 618565"/>
                <a:gd name="connsiteY3" fmla="*/ 12232 h 85627"/>
                <a:gd name="connsiteX4" fmla="*/ 618565 w 618565"/>
                <a:gd name="connsiteY4" fmla="*/ 85627 h 85627"/>
                <a:gd name="connsiteX5" fmla="*/ 618565 w 618565"/>
                <a:gd name="connsiteY5" fmla="*/ 85627 h 85627"/>
                <a:gd name="connsiteX0" fmla="*/ 0 w 618565"/>
                <a:gd name="connsiteY0" fmla="*/ 85627 h 85627"/>
                <a:gd name="connsiteX1" fmla="*/ 394447 w 618565"/>
                <a:gd name="connsiteY1" fmla="*/ 12233 h 85627"/>
                <a:gd name="connsiteX2" fmla="*/ 470647 w 618565"/>
                <a:gd name="connsiteY2" fmla="*/ 12232 h 85627"/>
                <a:gd name="connsiteX3" fmla="*/ 618565 w 618565"/>
                <a:gd name="connsiteY3" fmla="*/ 85627 h 85627"/>
                <a:gd name="connsiteX4" fmla="*/ 618565 w 618565"/>
                <a:gd name="connsiteY4" fmla="*/ 85627 h 85627"/>
                <a:gd name="connsiteX0" fmla="*/ 0 w 618565"/>
                <a:gd name="connsiteY0" fmla="*/ 73394 h 73394"/>
                <a:gd name="connsiteX1" fmla="*/ 394447 w 618565"/>
                <a:gd name="connsiteY1" fmla="*/ 0 h 73394"/>
                <a:gd name="connsiteX2" fmla="*/ 618565 w 618565"/>
                <a:gd name="connsiteY2" fmla="*/ 73394 h 73394"/>
                <a:gd name="connsiteX3" fmla="*/ 618565 w 618565"/>
                <a:gd name="connsiteY3" fmla="*/ 73394 h 73394"/>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 name="connsiteX0" fmla="*/ 0 w 618565"/>
                <a:gd name="connsiteY0" fmla="*/ 73395 h 73395"/>
                <a:gd name="connsiteX1" fmla="*/ 318247 w 618565"/>
                <a:gd name="connsiteY1" fmla="*/ 0 h 73395"/>
                <a:gd name="connsiteX2" fmla="*/ 618565 w 618565"/>
                <a:gd name="connsiteY2" fmla="*/ 73395 h 73395"/>
                <a:gd name="connsiteX3" fmla="*/ 618565 w 618565"/>
                <a:gd name="connsiteY3" fmla="*/ 73395 h 73395"/>
              </a:gdLst>
              <a:ahLst/>
              <a:cxnLst>
                <a:cxn ang="0">
                  <a:pos x="connsiteX0" y="connsiteY0"/>
                </a:cxn>
                <a:cxn ang="0">
                  <a:pos x="connsiteX1" y="connsiteY1"/>
                </a:cxn>
                <a:cxn ang="0">
                  <a:pos x="connsiteX2" y="connsiteY2"/>
                </a:cxn>
                <a:cxn ang="0">
                  <a:pos x="connsiteX3" y="connsiteY3"/>
                </a:cxn>
              </a:cxnLst>
              <a:rect l="l" t="t" r="r" b="b"/>
              <a:pathLst>
                <a:path w="618565" h="73395">
                  <a:moveTo>
                    <a:pt x="0" y="73395"/>
                  </a:moveTo>
                  <a:cubicBezTo>
                    <a:pt x="106082" y="48930"/>
                    <a:pt x="45478" y="29228"/>
                    <a:pt x="318247" y="0"/>
                  </a:cubicBezTo>
                  <a:cubicBezTo>
                    <a:pt x="497541" y="4763"/>
                    <a:pt x="581212" y="61163"/>
                    <a:pt x="618565" y="73395"/>
                  </a:cubicBezTo>
                  <a:lnTo>
                    <a:pt x="618565" y="73395"/>
                  </a:lnTo>
                </a:path>
              </a:pathLst>
            </a:custGeom>
            <a:ln w="38100">
              <a:solidFill>
                <a:srgbClr val="F5471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6866965" y="4267200"/>
              <a:ext cx="7620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866965" y="4661647"/>
              <a:ext cx="762000" cy="0"/>
            </a:xfrm>
            <a:prstGeom prst="line">
              <a:avLst/>
            </a:prstGeom>
            <a:ln w="38100">
              <a:solidFill>
                <a:srgbClr val="F54717"/>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50" idx="0"/>
            </p:cNvCxnSpPr>
            <p:nvPr/>
          </p:nvCxnSpPr>
          <p:spPr>
            <a:xfrm rot="16200000" flipV="1">
              <a:off x="6743016" y="5067985"/>
              <a:ext cx="496669" cy="266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20700000">
              <a:off x="6481669" y="4531659"/>
              <a:ext cx="304800" cy="76200"/>
            </a:xfrm>
            <a:prstGeom prst="straightConnector1">
              <a:avLst/>
            </a:prstGeom>
            <a:ln w="38100">
              <a:solidFill>
                <a:srgbClr val="F54717"/>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0241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Electric Generators</a:t>
            </a:r>
          </a:p>
        </p:txBody>
      </p:sp>
      <p:sp>
        <p:nvSpPr>
          <p:cNvPr id="3" name="Content Placeholder 2"/>
          <p:cNvSpPr>
            <a:spLocks noGrp="1"/>
          </p:cNvSpPr>
          <p:nvPr>
            <p:ph sz="half" idx="1"/>
          </p:nvPr>
        </p:nvSpPr>
        <p:spPr>
          <a:xfrm>
            <a:off x="304800" y="1574074"/>
            <a:ext cx="4038600" cy="4525963"/>
          </a:xfrm>
        </p:spPr>
        <p:txBody>
          <a:bodyPr/>
          <a:lstStyle/>
          <a:p>
            <a:r>
              <a:rPr lang="en-US" dirty="0"/>
              <a:t>The basic idea is to do work moving a conductor through a magnetic field, producing an </a:t>
            </a:r>
            <a:r>
              <a:rPr lang="en-US" dirty="0" err="1"/>
              <a:t>emf</a:t>
            </a:r>
            <a:r>
              <a:rPr lang="en-US" dirty="0"/>
              <a:t>, then provide a circuit so the </a:t>
            </a:r>
            <a:r>
              <a:rPr lang="en-US" dirty="0" err="1"/>
              <a:t>emf</a:t>
            </a:r>
            <a:r>
              <a:rPr lang="en-US" dirty="0"/>
              <a:t> can generate a current and therefore electrical energy.</a:t>
            </a:r>
          </a:p>
        </p:txBody>
      </p:sp>
      <p:sp>
        <p:nvSpPr>
          <p:cNvPr id="4" name="Content Placeholder 3"/>
          <p:cNvSpPr>
            <a:spLocks noGrp="1"/>
          </p:cNvSpPr>
          <p:nvPr>
            <p:ph sz="half" idx="2"/>
          </p:nvPr>
        </p:nvSpPr>
        <p:spPr>
          <a:xfrm>
            <a:off x="4572000" y="1600200"/>
            <a:ext cx="4038600" cy="4525963"/>
          </a:xfrm>
        </p:spPr>
        <p:txBody>
          <a:bodyPr/>
          <a:lstStyle/>
          <a:p>
            <a:r>
              <a:rPr lang="en-US">
                <a:solidFill>
                  <a:schemeClr val="bg2">
                    <a:lumMod val="50000"/>
                  </a:schemeClr>
                </a:solidFill>
              </a:rPr>
              <a:t>.</a:t>
            </a:r>
          </a:p>
        </p:txBody>
      </p:sp>
      <p:pic>
        <p:nvPicPr>
          <p:cNvPr id="5" name="Picture 4" descr="File:Faraday disk generator.jpg"/>
          <p:cNvPicPr/>
          <p:nvPr/>
        </p:nvPicPr>
        <p:blipFill>
          <a:blip r:embed="rId3" cstate="print"/>
          <a:srcRect/>
          <a:stretch>
            <a:fillRect/>
          </a:stretch>
        </p:blipFill>
        <p:spPr bwMode="auto">
          <a:xfrm>
            <a:off x="4495800" y="1752600"/>
            <a:ext cx="4191000" cy="3419475"/>
          </a:xfrm>
          <a:prstGeom prst="rect">
            <a:avLst/>
          </a:prstGeom>
          <a:noFill/>
          <a:ln w="9525">
            <a:noFill/>
            <a:miter lim="800000"/>
            <a:headEnd/>
            <a:tailEnd/>
          </a:ln>
        </p:spPr>
      </p:pic>
      <p:sp>
        <p:nvSpPr>
          <p:cNvPr id="6" name="TextBox 5"/>
          <p:cNvSpPr txBox="1"/>
          <p:nvPr/>
        </p:nvSpPr>
        <p:spPr>
          <a:xfrm>
            <a:off x="4630271" y="5602942"/>
            <a:ext cx="4038600" cy="923330"/>
          </a:xfrm>
          <a:prstGeom prst="rect">
            <a:avLst/>
          </a:prstGeom>
          <a:noFill/>
          <a:ln w="28575">
            <a:solidFill>
              <a:srgbClr val="FF0000"/>
            </a:solidFill>
          </a:ln>
        </p:spPr>
        <p:txBody>
          <a:bodyPr wrap="square" rtlCol="0">
            <a:spAutoFit/>
          </a:bodyPr>
          <a:lstStyle/>
          <a:p>
            <a:r>
              <a:rPr lang="en-US"/>
              <a:t>Copy of the first electric generator, constructed by Michael Faraday in 1831.  A is the magnet;  B, B’ the terminals.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solidFill>
                  <a:srgbClr val="FFFF00"/>
                </a:solidFill>
              </a:rPr>
              <a:t>Electric Generators</a:t>
            </a:r>
          </a:p>
        </p:txBody>
      </p:sp>
      <p:sp>
        <p:nvSpPr>
          <p:cNvPr id="3" name="Content Placeholder 2"/>
          <p:cNvSpPr>
            <a:spLocks noGrp="1"/>
          </p:cNvSpPr>
          <p:nvPr>
            <p:ph sz="half" idx="1"/>
          </p:nvPr>
        </p:nvSpPr>
        <p:spPr>
          <a:xfrm>
            <a:off x="228600" y="1371600"/>
            <a:ext cx="4724400" cy="4876800"/>
          </a:xfrm>
        </p:spPr>
        <p:txBody>
          <a:bodyPr/>
          <a:lstStyle/>
          <a:p>
            <a:r>
              <a:rPr lang="en-US"/>
              <a:t>The essential mechanism is a loop, or in practice a coil of many loops, rotating in a magnetic field, such as between the poles of a horseshoe magnet.</a:t>
            </a:r>
          </a:p>
          <a:p>
            <a:r>
              <a:rPr lang="en-US"/>
              <a:t>If the current is collected via slip rings (no commutator) it will be </a:t>
            </a:r>
            <a:r>
              <a:rPr lang="en-US">
                <a:solidFill>
                  <a:srgbClr val="FFFF00"/>
                </a:solidFill>
              </a:rPr>
              <a:t>ac</a:t>
            </a:r>
            <a:r>
              <a:rPr lang="en-US"/>
              <a:t>, for one loop:</a:t>
            </a:r>
          </a:p>
          <a:p>
            <a:endParaRPr lang="en-US"/>
          </a:p>
        </p:txBody>
      </p:sp>
      <p:sp>
        <p:nvSpPr>
          <p:cNvPr id="4" name="Content Placeholder 3"/>
          <p:cNvSpPr>
            <a:spLocks noGrp="1"/>
          </p:cNvSpPr>
          <p:nvPr>
            <p:ph sz="half" idx="2"/>
          </p:nvPr>
        </p:nvSpPr>
        <p:spPr>
          <a:xfrm>
            <a:off x="5410200" y="1447800"/>
            <a:ext cx="3810000" cy="4525963"/>
          </a:xfrm>
        </p:spPr>
        <p:txBody>
          <a:bodyPr/>
          <a:lstStyle/>
          <a:p>
            <a:r>
              <a:rPr lang="en-US">
                <a:solidFill>
                  <a:schemeClr val="bg2">
                    <a:lumMod val="50000"/>
                  </a:schemeClr>
                </a:solidFill>
              </a:rPr>
              <a:t>.</a:t>
            </a:r>
          </a:p>
        </p:txBody>
      </p:sp>
      <p:grpSp>
        <p:nvGrpSpPr>
          <p:cNvPr id="5" name="Group 4"/>
          <p:cNvGrpSpPr/>
          <p:nvPr/>
        </p:nvGrpSpPr>
        <p:grpSpPr>
          <a:xfrm>
            <a:off x="5347448" y="2349314"/>
            <a:ext cx="3657600" cy="3518089"/>
            <a:chOff x="2455134" y="2339788"/>
            <a:chExt cx="4537336" cy="3518089"/>
          </a:xfrm>
        </p:grpSpPr>
        <p:grpSp>
          <p:nvGrpSpPr>
            <p:cNvPr id="6" name="Group 13"/>
            <p:cNvGrpSpPr/>
            <p:nvPr/>
          </p:nvGrpSpPr>
          <p:grpSpPr>
            <a:xfrm>
              <a:off x="2455134" y="2505074"/>
              <a:ext cx="4107030" cy="3352803"/>
              <a:chOff x="2293770" y="2509837"/>
              <a:chExt cx="4107030" cy="3352803"/>
            </a:xfrm>
          </p:grpSpPr>
          <p:cxnSp>
            <p:nvCxnSpPr>
              <p:cNvPr id="14" name="Straight Connector 2"/>
              <p:cNvCxnSpPr/>
              <p:nvPr/>
            </p:nvCxnSpPr>
            <p:spPr>
              <a:xfrm rot="5400000" flipH="1" flipV="1">
                <a:off x="2752726" y="2509837"/>
                <a:ext cx="18288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3"/>
              <p:cNvCxnSpPr/>
              <p:nvPr/>
            </p:nvCxnSpPr>
            <p:spPr>
              <a:xfrm rot="5400000" flipH="1" flipV="1">
                <a:off x="4559114" y="2514600"/>
                <a:ext cx="1828800"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0" y="2514600"/>
                <a:ext cx="1828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38437" y="4343400"/>
                <a:ext cx="76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10000" y="4343400"/>
                <a:ext cx="76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747963" y="4338637"/>
                <a:ext cx="762000" cy="76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292266" y="4340142"/>
                <a:ext cx="1524002" cy="15209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22"/>
            <p:cNvGrpSpPr/>
            <p:nvPr/>
          </p:nvGrpSpPr>
          <p:grpSpPr>
            <a:xfrm>
              <a:off x="2738717" y="2339788"/>
              <a:ext cx="4253753" cy="1846730"/>
              <a:chOff x="2738717" y="2339788"/>
              <a:chExt cx="4253753" cy="1846730"/>
            </a:xfrm>
          </p:grpSpPr>
          <p:cxnSp>
            <p:nvCxnSpPr>
              <p:cNvPr id="10" name="Straight Arrow Connector 9"/>
              <p:cNvCxnSpPr/>
              <p:nvPr/>
            </p:nvCxnSpPr>
            <p:spPr>
              <a:xfrm flipV="1">
                <a:off x="2752166" y="4164106"/>
                <a:ext cx="4240304" cy="224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738717" y="3541059"/>
                <a:ext cx="4240304" cy="224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738717" y="2931459"/>
                <a:ext cx="4240304" cy="224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747682" y="2339788"/>
                <a:ext cx="4240304" cy="224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Arrow Connector 7"/>
            <p:cNvCxnSpPr/>
            <p:nvPr/>
          </p:nvCxnSpPr>
          <p:spPr>
            <a:xfrm rot="5400000" flipH="1" flipV="1">
              <a:off x="3823446" y="3124200"/>
              <a:ext cx="3048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flipV="1">
              <a:off x="5715000" y="3048000"/>
              <a:ext cx="3048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4" name="Straight Connector 23"/>
          <p:cNvCxnSpPr/>
          <p:nvPr/>
        </p:nvCxnSpPr>
        <p:spPr>
          <a:xfrm rot="5400000">
            <a:off x="4747151" y="1984093"/>
            <a:ext cx="4416368" cy="339507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Curved Down Arrow 20"/>
          <p:cNvSpPr/>
          <p:nvPr/>
        </p:nvSpPr>
        <p:spPr>
          <a:xfrm>
            <a:off x="5791200" y="4267200"/>
            <a:ext cx="987552" cy="533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an 21"/>
          <p:cNvSpPr/>
          <p:nvPr/>
        </p:nvSpPr>
        <p:spPr>
          <a:xfrm rot="12996160">
            <a:off x="5689458" y="4865501"/>
            <a:ext cx="376620" cy="480520"/>
          </a:xfrm>
          <a:prstGeom prst="ca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rot="12996160">
            <a:off x="5281564" y="5412348"/>
            <a:ext cx="376620" cy="480520"/>
          </a:xfrm>
          <a:prstGeom prst="ca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rot="5640000">
            <a:off x="5587792" y="5258149"/>
            <a:ext cx="2286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700000">
            <a:off x="5622404" y="5306590"/>
            <a:ext cx="2286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640000">
            <a:off x="5170933" y="5795334"/>
            <a:ext cx="2286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33" name="Object 32"/>
          <p:cNvGraphicFramePr>
            <a:graphicFrameLocks noChangeAspect="1"/>
          </p:cNvGraphicFramePr>
          <p:nvPr/>
        </p:nvGraphicFramePr>
        <p:xfrm>
          <a:off x="115529" y="5410200"/>
          <a:ext cx="4989871" cy="762000"/>
        </p:xfrm>
        <a:graphic>
          <a:graphicData uri="http://schemas.openxmlformats.org/presentationml/2006/ole">
            <mc:AlternateContent xmlns:mc="http://schemas.openxmlformats.org/markup-compatibility/2006">
              <mc:Choice xmlns:v="urn:schemas-microsoft-com:vml" Requires="v">
                <p:oleObj spid="_x0000_s86075" name="Equation" r:id="rId4" imgW="2577960" imgH="393480" progId="Equation.DSMT4">
                  <p:embed/>
                </p:oleObj>
              </mc:Choice>
              <mc:Fallback>
                <p:oleObj name="Equation" r:id="rId4" imgW="257796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529" y="5410200"/>
                        <a:ext cx="4989871"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TextBox 35"/>
          <p:cNvSpPr txBox="1"/>
          <p:nvPr/>
        </p:nvSpPr>
        <p:spPr>
          <a:xfrm>
            <a:off x="5943600" y="5616714"/>
            <a:ext cx="2971800" cy="707886"/>
          </a:xfrm>
          <a:prstGeom prst="rect">
            <a:avLst/>
          </a:prstGeom>
          <a:noFill/>
          <a:ln w="28575">
            <a:solidFill>
              <a:srgbClr val="FF0000"/>
            </a:solidFill>
          </a:ln>
        </p:spPr>
        <p:txBody>
          <a:bodyPr wrap="square" rtlCol="0">
            <a:spAutoFit/>
          </a:bodyPr>
          <a:lstStyle/>
          <a:p>
            <a:r>
              <a:rPr lang="en-US" sz="2000"/>
              <a:t>Loop has area </a:t>
            </a:r>
            <a:r>
              <a:rPr lang="en-US" sz="2000" i="1">
                <a:solidFill>
                  <a:srgbClr val="FFFF00"/>
                </a:solidFill>
                <a:latin typeface="Times New Roman" pitchFamily="18" charset="0"/>
                <a:cs typeface="Times New Roman" pitchFamily="18" charset="0"/>
              </a:rPr>
              <a:t>A</a:t>
            </a:r>
            <a:r>
              <a:rPr lang="en-US" sz="2000"/>
              <a:t>, rotates in field </a:t>
            </a:r>
            <a:r>
              <a:rPr lang="en-US" sz="2000" i="1">
                <a:solidFill>
                  <a:srgbClr val="FFFF00"/>
                </a:solidFill>
                <a:latin typeface="Times New Roman" pitchFamily="18" charset="0"/>
                <a:cs typeface="Times New Roman" pitchFamily="18" charset="0"/>
              </a:rPr>
              <a:t>B</a:t>
            </a:r>
            <a:r>
              <a:rPr lang="en-US" sz="2000"/>
              <a:t> at </a:t>
            </a:r>
            <a:r>
              <a:rPr lang="en-US" sz="2000" i="1">
                <a:solidFill>
                  <a:srgbClr val="FFFF00"/>
                </a:solidFill>
                <a:sym typeface="Symbol"/>
              </a:rPr>
              <a:t></a:t>
            </a:r>
            <a:r>
              <a:rPr lang="en-US" sz="2000">
                <a:sym typeface="Symbol"/>
              </a:rPr>
              <a:t> radians/sec.</a:t>
            </a:r>
            <a:endParaRPr lang="en-US" sz="2000"/>
          </a:p>
        </p:txBody>
      </p:sp>
      <p:sp>
        <p:nvSpPr>
          <p:cNvPr id="37" name="TextBox 36"/>
          <p:cNvSpPr txBox="1"/>
          <p:nvPr/>
        </p:nvSpPr>
        <p:spPr>
          <a:xfrm>
            <a:off x="206188" y="6221506"/>
            <a:ext cx="4800600" cy="369332"/>
          </a:xfrm>
          <a:prstGeom prst="rect">
            <a:avLst/>
          </a:prstGeom>
          <a:noFill/>
          <a:ln w="19050">
            <a:solidFill>
              <a:srgbClr val="FF0000"/>
            </a:solidFill>
          </a:ln>
        </p:spPr>
        <p:txBody>
          <a:bodyPr wrap="square" rtlCol="0">
            <a:spAutoFit/>
          </a:bodyPr>
          <a:lstStyle/>
          <a:p>
            <a:r>
              <a:rPr lang="en-US" i="1">
                <a:solidFill>
                  <a:srgbClr val="FFFF00"/>
                </a:solidFill>
                <a:sym typeface="Symbol"/>
              </a:rPr>
              <a:t>t</a:t>
            </a:r>
            <a:r>
              <a:rPr lang="en-US">
                <a:sym typeface="Symbol"/>
              </a:rPr>
              <a:t>  is the angle between     and coil area vector </a:t>
            </a:r>
            <a:endParaRPr lang="en-US"/>
          </a:p>
        </p:txBody>
      </p:sp>
      <p:graphicFrame>
        <p:nvGraphicFramePr>
          <p:cNvPr id="38" name="Object 37"/>
          <p:cNvGraphicFramePr>
            <a:graphicFrameLocks noChangeAspect="1"/>
          </p:cNvGraphicFramePr>
          <p:nvPr>
            <p:extLst>
              <p:ext uri="{D42A27DB-BD31-4B8C-83A1-F6EECF244321}">
                <p14:modId xmlns:p14="http://schemas.microsoft.com/office/powerpoint/2010/main" val="2315408303"/>
              </p:ext>
            </p:extLst>
          </p:nvPr>
        </p:nvGraphicFramePr>
        <p:xfrm>
          <a:off x="2554941" y="6182659"/>
          <a:ext cx="264459" cy="352612"/>
        </p:xfrm>
        <a:graphic>
          <a:graphicData uri="http://schemas.openxmlformats.org/presentationml/2006/ole">
            <mc:AlternateContent xmlns:mc="http://schemas.openxmlformats.org/markup-compatibility/2006">
              <mc:Choice xmlns:v="urn:schemas-microsoft-com:vml" Requires="v">
                <p:oleObj spid="_x0000_s86076" name="Equation" r:id="rId6" imgW="152280" imgH="203040" progId="Equation.DSMT4">
                  <p:embed/>
                </p:oleObj>
              </mc:Choice>
              <mc:Fallback>
                <p:oleObj name="Equation" r:id="rId6" imgW="152280" imgH="2030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4941" y="6182659"/>
                        <a:ext cx="264459" cy="35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p:nvGraphicFramePr>
        <p:xfrm>
          <a:off x="4625788" y="6169212"/>
          <a:ext cx="304800" cy="406400"/>
        </p:xfrm>
        <a:graphic>
          <a:graphicData uri="http://schemas.openxmlformats.org/presentationml/2006/ole">
            <mc:AlternateContent xmlns:mc="http://schemas.openxmlformats.org/markup-compatibility/2006">
              <mc:Choice xmlns:v="urn:schemas-microsoft-com:vml" Requires="v">
                <p:oleObj spid="_x0000_s86077" name="Equation" r:id="rId8" imgW="152280" imgH="203040" progId="Equation.DSMT4">
                  <p:embed/>
                </p:oleObj>
              </mc:Choice>
              <mc:Fallback>
                <p:oleObj name="Equation" r:id="rId8" imgW="152280" imgH="20304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25788" y="6169212"/>
                        <a:ext cx="304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40745</TotalTime>
  <Words>654</Words>
  <Application>Microsoft Office PowerPoint</Application>
  <PresentationFormat>On-screen Show (4:3)</PresentationFormat>
  <Paragraphs>81</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Symbol</vt:lpstr>
      <vt:lpstr>Times New Roman</vt:lpstr>
      <vt:lpstr>Calibri</vt:lpstr>
      <vt:lpstr>Arial</vt:lpstr>
      <vt:lpstr>Office Theme</vt:lpstr>
      <vt:lpstr>Equation</vt:lpstr>
      <vt:lpstr>Faraday’s Law of Induction II</vt:lpstr>
      <vt:lpstr>Today’s Topics</vt:lpstr>
      <vt:lpstr>Magnetic Flux through a Loop</vt:lpstr>
      <vt:lpstr>Faraday’s Law of Induction</vt:lpstr>
      <vt:lpstr>Lenz’s Law</vt:lpstr>
      <vt:lpstr>Lenz’s Law Continued…</vt:lpstr>
      <vt:lpstr>More on Lenz’s Law</vt:lpstr>
      <vt:lpstr>Electric Generators</vt:lpstr>
      <vt:lpstr>Electric Generators</vt:lpstr>
      <vt:lpstr>Back to Faraday’s Generator</vt:lpstr>
      <vt:lpstr>Eddy Currents</vt:lpstr>
      <vt:lpstr>Eddy Currents and Lenz’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Faraday's Induction Law II</dc:title>
  <dc:creator>Michael</dc:creator>
  <cp:lastModifiedBy>Fowler, Michael (mf1i)</cp:lastModifiedBy>
  <cp:revision>616</cp:revision>
  <dcterms:created xsi:type="dcterms:W3CDTF">2010-01-07T20:15:09Z</dcterms:created>
  <dcterms:modified xsi:type="dcterms:W3CDTF">2021-05-04T18:28:09Z</dcterms:modified>
</cp:coreProperties>
</file>