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56" r:id="rId2"/>
    <p:sldId id="498" r:id="rId3"/>
    <p:sldId id="490" r:id="rId4"/>
    <p:sldId id="491" r:id="rId5"/>
    <p:sldId id="492" r:id="rId6"/>
    <p:sldId id="493" r:id="rId7"/>
    <p:sldId id="494" r:id="rId8"/>
    <p:sldId id="495" r:id="rId9"/>
    <p:sldId id="499" r:id="rId10"/>
    <p:sldId id="500" r:id="rId11"/>
    <p:sldId id="501" r:id="rId12"/>
    <p:sldId id="502" r:id="rId13"/>
    <p:sldId id="528" r:id="rId14"/>
    <p:sldId id="504" r:id="rId15"/>
    <p:sldId id="503" r:id="rId16"/>
    <p:sldId id="505" r:id="rId17"/>
    <p:sldId id="521" r:id="rId18"/>
    <p:sldId id="522" r:id="rId19"/>
    <p:sldId id="523" r:id="rId20"/>
    <p:sldId id="524" r:id="rId21"/>
    <p:sldId id="525" r:id="rId22"/>
    <p:sldId id="526" r:id="rId23"/>
    <p:sldId id="529" r:id="rId24"/>
    <p:sldId id="527" r:id="rId25"/>
    <p:sldId id="506" r:id="rId26"/>
    <p:sldId id="507" r:id="rId27"/>
    <p:sldId id="508" r:id="rId28"/>
    <p:sldId id="509" r:id="rId29"/>
    <p:sldId id="511" r:id="rId30"/>
    <p:sldId id="512" r:id="rId31"/>
    <p:sldId id="513" r:id="rId32"/>
    <p:sldId id="514" r:id="rId33"/>
    <p:sldId id="515" r:id="rId34"/>
    <p:sldId id="516" r:id="rId35"/>
    <p:sldId id="517" r:id="rId36"/>
    <p:sldId id="520" r:id="rId37"/>
    <p:sldId id="518" r:id="rId38"/>
    <p:sldId id="519" r:id="rId39"/>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Euclid Symbol" panose="05050102010706020507" pitchFamily="18" charset="2"/>
      <p:regular r:id="rId45"/>
      <p:bold r:id="rId46"/>
      <p:italic r:id="rId47"/>
      <p:boldItalic r:id="rId48"/>
    </p:embeddedFont>
    <p:embeddedFont>
      <p:font typeface="Vladimir Script" panose="03050402040407070305" pitchFamily="66"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4717"/>
    <a:srgbClr val="F81455"/>
    <a:srgbClr val="FF6699"/>
    <a:srgbClr val="FF99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864" autoAdjust="0"/>
  </p:normalViewPr>
  <p:slideViewPr>
    <p:cSldViewPr>
      <p:cViewPr varScale="1">
        <p:scale>
          <a:sx n="79" d="100"/>
          <a:sy n="79" d="100"/>
        </p:scale>
        <p:origin x="1570" y="82"/>
      </p:cViewPr>
      <p:guideLst>
        <p:guide orient="horz" pos="2160"/>
        <p:guide pos="2880"/>
      </p:guideLst>
    </p:cSldViewPr>
  </p:slideViewPr>
  <p:outlineViewPr>
    <p:cViewPr>
      <p:scale>
        <a:sx n="33" d="100"/>
        <a:sy n="33" d="100"/>
      </p:scale>
      <p:origin x="0" y="21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3.wmf"/><Relationship Id="rId1" Type="http://schemas.openxmlformats.org/officeDocument/2006/relationships/image" Target="../media/image20.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8.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3.wmf"/><Relationship Id="rId5" Type="http://schemas.openxmlformats.org/officeDocument/2006/relationships/image" Target="../media/image43.wmf"/><Relationship Id="rId4" Type="http://schemas.openxmlformats.org/officeDocument/2006/relationships/image" Target="../media/image42.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1.wmf"/><Relationship Id="rId5" Type="http://schemas.openxmlformats.org/officeDocument/2006/relationships/image" Target="../media/image47.wmf"/><Relationship Id="rId4" Type="http://schemas.openxmlformats.org/officeDocument/2006/relationships/image" Target="../media/image46.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5.wmf"/><Relationship Id="rId1" Type="http://schemas.openxmlformats.org/officeDocument/2006/relationships/image" Target="../media/image41.wmf"/><Relationship Id="rId4"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B6EB2E-A415-401E-AA4B-3706C1EE3429}" type="datetimeFigureOut">
              <a:rPr lang="en-US" smtClean="0"/>
              <a:pPr/>
              <a:t>5/5/2021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D07F1C-9909-430E-8214-CEE8063BB467}" type="slidenum">
              <a:rPr lang="en-US" smtClean="0"/>
              <a:pPr/>
              <a:t>‹#›</a:t>
            </a:fld>
            <a:endParaRPr lang="en-US"/>
          </a:p>
        </p:txBody>
      </p:sp>
    </p:spTree>
    <p:extLst>
      <p:ext uri="{BB962C8B-B14F-4D97-AF65-F5344CB8AC3E}">
        <p14:creationId xmlns:p14="http://schemas.microsoft.com/office/powerpoint/2010/main" val="73021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07F1C-9909-430E-8214-CEE8063BB46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7EF301-DC4D-42EF-9CED-2BF54BED408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7EF301-DC4D-42EF-9CED-2BF54BED408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103BCD-8F69-42D8-9601-2E0A22E5B40C}"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31CC83-96C1-406F-A01E-66880A902F31}"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31CC83-96C1-406F-A01E-66880A902F31}"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31CC83-96C1-406F-A01E-66880A902F31}"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31CC83-96C1-406F-A01E-66880A902F31}"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31CC83-96C1-406F-A01E-66880A902F31}"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31CC83-96C1-406F-A01E-66880A902F31}" type="datetimeFigureOut">
              <a:rPr lang="en-US" smtClean="0"/>
              <a:pPr/>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31CC83-96C1-406F-A01E-66880A902F31}" type="datetimeFigureOut">
              <a:rPr lang="en-US" smtClean="0"/>
              <a:pPr/>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31CC83-96C1-406F-A01E-66880A902F31}" type="datetimeFigureOut">
              <a:rPr lang="en-US" smtClean="0"/>
              <a:pPr/>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1CC83-96C1-406F-A01E-66880A902F31}" type="datetimeFigureOut">
              <a:rPr lang="en-US" smtClean="0"/>
              <a:pPr/>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31CC83-96C1-406F-A01E-66880A902F31}" type="datetimeFigureOut">
              <a:rPr lang="en-US" smtClean="0"/>
              <a:pPr/>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31CC83-96C1-406F-A01E-66880A902F31}" type="datetimeFigureOut">
              <a:rPr lang="en-US" smtClean="0"/>
              <a:pPr/>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1CC83-96C1-406F-A01E-66880A902F31}" type="datetimeFigureOut">
              <a:rPr lang="en-US" smtClean="0"/>
              <a:pPr/>
              <a:t>5/5/2021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28800-5D87-4F20-91D2-B29F9C7BCC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0.xml"/><Relationship Id="rId7" Type="http://schemas.openxmlformats.org/officeDocument/2006/relationships/image" Target="../media/image13.w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13.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4.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1.xml"/><Relationship Id="rId7" Type="http://schemas.openxmlformats.org/officeDocument/2006/relationships/image" Target="../media/image17.wmf"/><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16.wmf"/><Relationship Id="rId4" Type="http://schemas.openxmlformats.org/officeDocument/2006/relationships/oleObject" Target="../embeddings/oleObject16.bin"/><Relationship Id="rId9"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image" Target="../media/image19.wmf"/><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image" Target="../media/image19.wmf"/><Relationship Id="rId4"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4.xml"/><Relationship Id="rId7" Type="http://schemas.openxmlformats.org/officeDocument/2006/relationships/image" Target="../media/image20.w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22.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1.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25.wmf"/><Relationship Id="rId3" Type="http://schemas.openxmlformats.org/officeDocument/2006/relationships/notesSlide" Target="../notesSlides/notesSlide15.xml"/><Relationship Id="rId7" Type="http://schemas.openxmlformats.org/officeDocument/2006/relationships/image" Target="../media/image23.wmf"/><Relationship Id="rId12" Type="http://schemas.openxmlformats.org/officeDocument/2006/relationships/oleObject" Target="../embeddings/oleObject29.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26.bin"/><Relationship Id="rId11" Type="http://schemas.openxmlformats.org/officeDocument/2006/relationships/image" Target="../media/image24.wmf"/><Relationship Id="rId5" Type="http://schemas.openxmlformats.org/officeDocument/2006/relationships/image" Target="../media/image20.wmf"/><Relationship Id="rId15" Type="http://schemas.openxmlformats.org/officeDocument/2006/relationships/image" Target="../media/image26.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22.wmf"/><Relationship Id="rId14" Type="http://schemas.openxmlformats.org/officeDocument/2006/relationships/oleObject" Target="../embeddings/oleObject3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6.w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32.bin"/><Relationship Id="rId5" Type="http://schemas.openxmlformats.org/officeDocument/2006/relationships/image" Target="../media/image27.wmf"/><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18.xml"/><Relationship Id="rId7" Type="http://schemas.openxmlformats.org/officeDocument/2006/relationships/image" Target="../media/image29.w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34.bin"/><Relationship Id="rId5" Type="http://schemas.openxmlformats.org/officeDocument/2006/relationships/image" Target="../media/image28.wmf"/><Relationship Id="rId4" Type="http://schemas.openxmlformats.org/officeDocument/2006/relationships/oleObject" Target="../embeddings/oleObject33.bin"/><Relationship Id="rId9" Type="http://schemas.openxmlformats.org/officeDocument/2006/relationships/image" Target="../media/image30.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19.xml"/><Relationship Id="rId7" Type="http://schemas.openxmlformats.org/officeDocument/2006/relationships/image" Target="../media/image29.wmf"/><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oleObject" Target="../embeddings/oleObject37.bin"/><Relationship Id="rId5" Type="http://schemas.openxmlformats.org/officeDocument/2006/relationships/image" Target="../media/image28.wmf"/><Relationship Id="rId4" Type="http://schemas.openxmlformats.org/officeDocument/2006/relationships/oleObject" Target="../embeddings/oleObject36.bin"/><Relationship Id="rId9" Type="http://schemas.openxmlformats.org/officeDocument/2006/relationships/image" Target="../media/image30.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20.xml"/><Relationship Id="rId7" Type="http://schemas.openxmlformats.org/officeDocument/2006/relationships/image" Target="../media/image29.wmf"/><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oleObject" Target="../embeddings/oleObject40.bin"/><Relationship Id="rId5" Type="http://schemas.openxmlformats.org/officeDocument/2006/relationships/image" Target="../media/image28.wmf"/><Relationship Id="rId4" Type="http://schemas.openxmlformats.org/officeDocument/2006/relationships/oleObject" Target="../embeddings/oleObject39.bin"/><Relationship Id="rId9" Type="http://schemas.openxmlformats.org/officeDocument/2006/relationships/image" Target="../media/image30.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21.xml"/><Relationship Id="rId7" Type="http://schemas.openxmlformats.org/officeDocument/2006/relationships/image" Target="../media/image29.wmf"/><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oleObject" Target="../embeddings/oleObject43.bin"/><Relationship Id="rId5" Type="http://schemas.openxmlformats.org/officeDocument/2006/relationships/image" Target="../media/image28.wmf"/><Relationship Id="rId4" Type="http://schemas.openxmlformats.org/officeDocument/2006/relationships/oleObject" Target="../embeddings/oleObject42.bin"/><Relationship Id="rId9" Type="http://schemas.openxmlformats.org/officeDocument/2006/relationships/image" Target="../media/image30.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0.wmf"/><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oleObject" Target="../embeddings/oleObject46.bin"/><Relationship Id="rId5" Type="http://schemas.openxmlformats.org/officeDocument/2006/relationships/image" Target="../media/image28.wmf"/><Relationship Id="rId4" Type="http://schemas.openxmlformats.org/officeDocument/2006/relationships/oleObject" Target="../embeddings/oleObject4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0.wmf"/><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oleObject" Target="../embeddings/oleObject48.bin"/><Relationship Id="rId5" Type="http://schemas.openxmlformats.org/officeDocument/2006/relationships/image" Target="../media/image28.wmf"/><Relationship Id="rId4"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0.wmf"/><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oleObject" Target="../embeddings/oleObject50.bin"/><Relationship Id="rId5" Type="http://schemas.openxmlformats.org/officeDocument/2006/relationships/image" Target="../media/image28.wmf"/><Relationship Id="rId4"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29.xml"/><Relationship Id="rId7" Type="http://schemas.openxmlformats.org/officeDocument/2006/relationships/image" Target="../media/image32.wmf"/><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oleObject" Target="../embeddings/oleObject52.bin"/><Relationship Id="rId5" Type="http://schemas.openxmlformats.org/officeDocument/2006/relationships/image" Target="../media/image31.wmf"/><Relationship Id="rId4" Type="http://schemas.openxmlformats.org/officeDocument/2006/relationships/oleObject" Target="../embeddings/oleObject51.bin"/><Relationship Id="rId9" Type="http://schemas.openxmlformats.org/officeDocument/2006/relationships/image" Target="../media/image33.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5.wmf"/><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oleObject" Target="../embeddings/oleObject55.bin"/><Relationship Id="rId5" Type="http://schemas.openxmlformats.org/officeDocument/2006/relationships/image" Target="../media/image34.wmf"/><Relationship Id="rId4" Type="http://schemas.openxmlformats.org/officeDocument/2006/relationships/oleObject" Target="../embeddings/oleObject5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6.wmf"/><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oleObject" Target="../embeddings/oleObject57.bin"/><Relationship Id="rId5" Type="http://schemas.openxmlformats.org/officeDocument/2006/relationships/image" Target="../media/image35.wmf"/><Relationship Id="rId4" Type="http://schemas.openxmlformats.org/officeDocument/2006/relationships/oleObject" Target="../embeddings/oleObject56.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32.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9.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38.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43.wmf"/><Relationship Id="rId3" Type="http://schemas.openxmlformats.org/officeDocument/2006/relationships/notesSlide" Target="../notesSlides/notesSlide33.xml"/><Relationship Id="rId7" Type="http://schemas.openxmlformats.org/officeDocument/2006/relationships/image" Target="../media/image40.wmf"/><Relationship Id="rId12" Type="http://schemas.openxmlformats.org/officeDocument/2006/relationships/oleObject" Target="../embeddings/oleObject66.bin"/><Relationship Id="rId2" Type="http://schemas.openxmlformats.org/officeDocument/2006/relationships/slideLayout" Target="../slideLayouts/slideLayout4.xml"/><Relationship Id="rId1" Type="http://schemas.openxmlformats.org/officeDocument/2006/relationships/vmlDrawing" Target="../drawings/vmlDrawing25.vml"/><Relationship Id="rId6" Type="http://schemas.openxmlformats.org/officeDocument/2006/relationships/oleObject" Target="../embeddings/oleObject63.bin"/><Relationship Id="rId11" Type="http://schemas.openxmlformats.org/officeDocument/2006/relationships/image" Target="../media/image42.wmf"/><Relationship Id="rId5" Type="http://schemas.openxmlformats.org/officeDocument/2006/relationships/image" Target="../media/image33.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41.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47.wmf"/><Relationship Id="rId3" Type="http://schemas.openxmlformats.org/officeDocument/2006/relationships/notesSlide" Target="../notesSlides/notesSlide34.xml"/><Relationship Id="rId7" Type="http://schemas.openxmlformats.org/officeDocument/2006/relationships/image" Target="../media/image44.wmf"/><Relationship Id="rId12" Type="http://schemas.openxmlformats.org/officeDocument/2006/relationships/oleObject" Target="../embeddings/oleObject71.bin"/><Relationship Id="rId2" Type="http://schemas.openxmlformats.org/officeDocument/2006/relationships/slideLayout" Target="../slideLayouts/slideLayout4.xml"/><Relationship Id="rId1" Type="http://schemas.openxmlformats.org/officeDocument/2006/relationships/vmlDrawing" Target="../drawings/vmlDrawing26.vml"/><Relationship Id="rId6" Type="http://schemas.openxmlformats.org/officeDocument/2006/relationships/oleObject" Target="../embeddings/oleObject68.bin"/><Relationship Id="rId11" Type="http://schemas.openxmlformats.org/officeDocument/2006/relationships/image" Target="../media/image46.wmf"/><Relationship Id="rId5" Type="http://schemas.openxmlformats.org/officeDocument/2006/relationships/image" Target="../media/image41.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45.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notesSlide" Target="../notesSlides/notesSlide37.xml"/><Relationship Id="rId7" Type="http://schemas.openxmlformats.org/officeDocument/2006/relationships/image" Target="../media/image45.wmf"/><Relationship Id="rId2" Type="http://schemas.openxmlformats.org/officeDocument/2006/relationships/slideLayout" Target="../slideLayouts/slideLayout4.xml"/><Relationship Id="rId1" Type="http://schemas.openxmlformats.org/officeDocument/2006/relationships/vmlDrawing" Target="../drawings/vmlDrawing27.vml"/><Relationship Id="rId6" Type="http://schemas.openxmlformats.org/officeDocument/2006/relationships/oleObject" Target="../embeddings/oleObject73.bin"/><Relationship Id="rId11" Type="http://schemas.openxmlformats.org/officeDocument/2006/relationships/image" Target="../media/image49.wmf"/><Relationship Id="rId5" Type="http://schemas.openxmlformats.org/officeDocument/2006/relationships/image" Target="../media/image41.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48.wmf"/></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image" Target="../media/image3.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 Id="rId9"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5.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8.w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0.w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001000" cy="1676400"/>
          </a:xfrm>
        </p:spPr>
        <p:txBody>
          <a:bodyPr>
            <a:normAutofit/>
          </a:bodyPr>
          <a:lstStyle/>
          <a:p>
            <a:r>
              <a:rPr lang="en-US" dirty="0"/>
              <a:t>AC Circuits II</a:t>
            </a:r>
          </a:p>
        </p:txBody>
      </p:sp>
      <p:sp>
        <p:nvSpPr>
          <p:cNvPr id="3" name="Subtitle 2"/>
          <p:cNvSpPr>
            <a:spLocks noGrp="1"/>
          </p:cNvSpPr>
          <p:nvPr>
            <p:ph type="subTitle" idx="1"/>
          </p:nvPr>
        </p:nvSpPr>
        <p:spPr>
          <a:xfrm>
            <a:off x="1295400" y="2819400"/>
            <a:ext cx="6400800" cy="3124200"/>
          </a:xfrm>
        </p:spPr>
        <p:txBody>
          <a:bodyPr>
            <a:normAutofit/>
          </a:bodyPr>
          <a:lstStyle/>
          <a:p>
            <a:endParaRPr lang="en-US" sz="2400" i="1" dirty="0"/>
          </a:p>
          <a:p>
            <a:r>
              <a:rPr lang="en-US" sz="2800" dirty="0"/>
              <a:t>Physics 2415 Lecture 23</a:t>
            </a:r>
          </a:p>
          <a:p>
            <a:endParaRPr lang="en-US" sz="2800" dirty="0"/>
          </a:p>
          <a:p>
            <a:r>
              <a:rPr lang="en-US" sz="2800" dirty="0"/>
              <a:t>Michael Fowler,  </a:t>
            </a:r>
            <a:r>
              <a:rPr lang="en-US" sz="2800" dirty="0" err="1"/>
              <a:t>UVa</a:t>
            </a:r>
            <a:endParaRPr lang="en-US" sz="2800" dirty="0"/>
          </a:p>
          <a:p>
            <a:endParaRPr lang="en-US" sz="2800" dirty="0"/>
          </a:p>
          <a:p>
            <a:endParaRPr lang="en-US" sz="28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i="1" dirty="0">
                <a:solidFill>
                  <a:srgbClr val="FFFF00"/>
                </a:solidFill>
                <a:latin typeface="Times New Roman" pitchFamily="18" charset="0"/>
                <a:cs typeface="Times New Roman" pitchFamily="18" charset="0"/>
              </a:rPr>
              <a:t>LR</a:t>
            </a:r>
            <a:r>
              <a:rPr lang="en-US" dirty="0">
                <a:solidFill>
                  <a:srgbClr val="FFFF00"/>
                </a:solidFill>
              </a:rPr>
              <a:t> Circuits</a:t>
            </a:r>
          </a:p>
        </p:txBody>
      </p:sp>
      <p:sp>
        <p:nvSpPr>
          <p:cNvPr id="3" name="Content Placeholder 2"/>
          <p:cNvSpPr>
            <a:spLocks noGrp="1"/>
          </p:cNvSpPr>
          <p:nvPr>
            <p:ph sz="half" idx="1"/>
          </p:nvPr>
        </p:nvSpPr>
        <p:spPr>
          <a:xfrm>
            <a:off x="457200" y="1600200"/>
            <a:ext cx="4038600" cy="4876800"/>
          </a:xfrm>
        </p:spPr>
        <p:txBody>
          <a:bodyPr>
            <a:normAutofit/>
          </a:bodyPr>
          <a:lstStyle/>
          <a:p>
            <a:r>
              <a:rPr lang="en-US" dirty="0"/>
              <a:t>The decaying current generates an </a:t>
            </a:r>
            <a:r>
              <a:rPr lang="en-US" dirty="0" err="1"/>
              <a:t>emf</a:t>
            </a:r>
            <a:endParaRPr lang="en-US" dirty="0"/>
          </a:p>
          <a:p>
            <a:endParaRPr lang="en-US" dirty="0"/>
          </a:p>
          <a:p>
            <a:pPr>
              <a:buNone/>
            </a:pPr>
            <a:r>
              <a:rPr lang="en-US" dirty="0"/>
              <a:t>     and this drives the current through the resistance: </a:t>
            </a:r>
          </a:p>
          <a:p>
            <a:pPr>
              <a:buNone/>
            </a:pPr>
            <a:endParaRPr lang="en-US" dirty="0"/>
          </a:p>
          <a:p>
            <a:pPr>
              <a:buNone/>
            </a:pPr>
            <a:endParaRPr lang="en-US" dirty="0"/>
          </a:p>
          <a:p>
            <a:r>
              <a:rPr lang="en-US" dirty="0"/>
              <a:t>This is our old friend   which has solution</a:t>
            </a:r>
          </a:p>
        </p:txBody>
      </p:sp>
      <p:sp>
        <p:nvSpPr>
          <p:cNvPr id="4" name="Content Placeholder 3"/>
          <p:cNvSpPr>
            <a:spLocks noGrp="1"/>
          </p:cNvSpPr>
          <p:nvPr>
            <p:ph sz="half" idx="2"/>
          </p:nvPr>
        </p:nvSpPr>
        <p:spPr/>
        <p:txBody>
          <a:bodyPr>
            <a:normAutofit/>
          </a:bodyPr>
          <a:lstStyle/>
          <a:p>
            <a:r>
              <a:rPr lang="en-US">
                <a:solidFill>
                  <a:schemeClr val="bg2">
                    <a:lumMod val="50000"/>
                  </a:schemeClr>
                </a:solidFill>
              </a:rPr>
              <a:t>.</a:t>
            </a:r>
          </a:p>
        </p:txBody>
      </p:sp>
      <p:grpSp>
        <p:nvGrpSpPr>
          <p:cNvPr id="25" name="Group 22"/>
          <p:cNvGrpSpPr/>
          <p:nvPr/>
        </p:nvGrpSpPr>
        <p:grpSpPr>
          <a:xfrm>
            <a:off x="4800600" y="1866009"/>
            <a:ext cx="3629905" cy="2934590"/>
            <a:chOff x="3276600" y="1962090"/>
            <a:chExt cx="4065494" cy="3088030"/>
          </a:xfrm>
        </p:grpSpPr>
        <p:grpSp>
          <p:nvGrpSpPr>
            <p:cNvPr id="45" name="Group 187"/>
            <p:cNvGrpSpPr/>
            <p:nvPr/>
          </p:nvGrpSpPr>
          <p:grpSpPr>
            <a:xfrm rot="10800000">
              <a:off x="3666846" y="2389094"/>
              <a:ext cx="1843097" cy="219074"/>
              <a:chOff x="2166933" y="3723749"/>
              <a:chExt cx="1843097" cy="219074"/>
            </a:xfrm>
          </p:grpSpPr>
          <p:cxnSp>
            <p:nvCxnSpPr>
              <p:cNvPr id="51"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29"/>
            <p:cNvGrpSpPr/>
            <p:nvPr/>
          </p:nvGrpSpPr>
          <p:grpSpPr>
            <a:xfrm>
              <a:off x="5428130" y="2303930"/>
              <a:ext cx="1905000" cy="345141"/>
              <a:chOff x="1277470" y="4226859"/>
              <a:chExt cx="7561730" cy="2030060"/>
            </a:xfrm>
          </p:grpSpPr>
          <p:sp>
            <p:nvSpPr>
              <p:cNvPr id="43" name="Freeform 42"/>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2" name="Group 19"/>
              <p:cNvGrpSpPr/>
              <p:nvPr/>
            </p:nvGrpSpPr>
            <p:grpSpPr>
              <a:xfrm>
                <a:off x="3352800" y="4267200"/>
                <a:ext cx="1891824" cy="1966919"/>
                <a:chOff x="4133852" y="2376481"/>
                <a:chExt cx="1891824" cy="1966919"/>
              </a:xfrm>
            </p:grpSpPr>
            <p:sp>
              <p:nvSpPr>
                <p:cNvPr id="49" name="Freeform 48"/>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22"/>
              <p:cNvGrpSpPr/>
              <p:nvPr/>
            </p:nvGrpSpPr>
            <p:grpSpPr>
              <a:xfrm>
                <a:off x="5038165" y="4240306"/>
                <a:ext cx="1891824" cy="1966919"/>
                <a:chOff x="4133852" y="2376481"/>
                <a:chExt cx="1891824" cy="1966919"/>
              </a:xfrm>
            </p:grpSpPr>
            <p:sp>
              <p:nvSpPr>
                <p:cNvPr id="47" name="Freeform 4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 name="Straight Connector 25"/>
            <p:cNvCxnSpPr/>
            <p:nvPr/>
          </p:nvCxnSpPr>
          <p:spPr>
            <a:xfrm>
              <a:off x="5029200" y="3429000"/>
              <a:ext cx="228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400800" y="4343400"/>
              <a:ext cx="9412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965077" y="3193676"/>
              <a:ext cx="13850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6394076" y="3408831"/>
              <a:ext cx="1851214" cy="179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V="1">
              <a:off x="3647290" y="3429000"/>
              <a:ext cx="1368465" cy="446748"/>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093757" y="4336675"/>
              <a:ext cx="623047"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14139" y="4343400"/>
              <a:ext cx="1143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340000">
              <a:off x="5706663" y="4359089"/>
              <a:ext cx="914400" cy="13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95800" y="203829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sp>
          <p:nvSpPr>
            <p:cNvPr id="36" name="TextBox 35"/>
            <p:cNvSpPr txBox="1"/>
            <p:nvPr/>
          </p:nvSpPr>
          <p:spPr>
            <a:xfrm>
              <a:off x="6185647" y="196209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sp>
          <p:nvSpPr>
            <p:cNvPr id="37" name="TextBox 36"/>
            <p:cNvSpPr txBox="1"/>
            <p:nvPr/>
          </p:nvSpPr>
          <p:spPr>
            <a:xfrm>
              <a:off x="3276600" y="289560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I</a:t>
              </a:r>
            </a:p>
          </p:txBody>
        </p:sp>
        <p:sp>
          <p:nvSpPr>
            <p:cNvPr id="38" name="TextBox 37"/>
            <p:cNvSpPr txBox="1"/>
            <p:nvPr/>
          </p:nvSpPr>
          <p:spPr>
            <a:xfrm>
              <a:off x="4089878" y="3657600"/>
              <a:ext cx="1144683" cy="421030"/>
            </a:xfrm>
            <a:prstGeom prst="rect">
              <a:avLst/>
            </a:prstGeom>
            <a:noFill/>
          </p:spPr>
          <p:txBody>
            <a:bodyPr wrap="square" rtlCol="0">
              <a:spAutoFit/>
            </a:bodyPr>
            <a:lstStyle/>
            <a:p>
              <a:r>
                <a:rPr lang="en-US" sz="2000">
                  <a:solidFill>
                    <a:srgbClr val="FFFF00"/>
                  </a:solidFill>
                  <a:latin typeface="Times New Roman" pitchFamily="18" charset="0"/>
                  <a:cs typeface="Times New Roman" pitchFamily="18" charset="0"/>
                </a:rPr>
                <a:t>Switch</a:t>
              </a:r>
            </a:p>
          </p:txBody>
        </p:sp>
        <p:sp>
          <p:nvSpPr>
            <p:cNvPr id="39" name="TextBox 38"/>
            <p:cNvSpPr txBox="1"/>
            <p:nvPr/>
          </p:nvSpPr>
          <p:spPr>
            <a:xfrm>
              <a:off x="6172199" y="4629090"/>
              <a:ext cx="774192" cy="42103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V</a:t>
              </a:r>
              <a:r>
                <a:rPr lang="en-US" sz="2000" baseline="-25000">
                  <a:solidFill>
                    <a:srgbClr val="FFFF00"/>
                  </a:solidFill>
                  <a:latin typeface="Times New Roman" pitchFamily="18" charset="0"/>
                  <a:cs typeface="Times New Roman" pitchFamily="18" charset="0"/>
                </a:rPr>
                <a:t>0</a:t>
              </a:r>
            </a:p>
          </p:txBody>
        </p:sp>
        <p:cxnSp>
          <p:nvCxnSpPr>
            <p:cNvPr id="42" name="Straight Connector 41"/>
            <p:cNvCxnSpPr/>
            <p:nvPr/>
          </p:nvCxnSpPr>
          <p:spPr>
            <a:xfrm rot="16200000" flipH="1">
              <a:off x="3390898" y="3086101"/>
              <a:ext cx="533402" cy="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64" name="Object 63"/>
          <p:cNvGraphicFramePr>
            <a:graphicFrameLocks noChangeAspect="1"/>
          </p:cNvGraphicFramePr>
          <p:nvPr/>
        </p:nvGraphicFramePr>
        <p:xfrm>
          <a:off x="1028700" y="2514600"/>
          <a:ext cx="2286000" cy="457200"/>
        </p:xfrm>
        <a:graphic>
          <a:graphicData uri="http://schemas.openxmlformats.org/presentationml/2006/ole">
            <mc:AlternateContent xmlns:mc="http://schemas.openxmlformats.org/markup-compatibility/2006">
              <mc:Choice xmlns:v="urn:schemas-microsoft-com:vml" Requires="v">
                <p:oleObj spid="_x0000_s228430" name="Equation" r:id="rId4" imgW="888840" imgH="177480" progId="Equation.DSMT4">
                  <p:embed/>
                </p:oleObj>
              </mc:Choice>
              <mc:Fallback>
                <p:oleObj name="Equation" r:id="rId4" imgW="888840" imgH="1774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 y="2514600"/>
                        <a:ext cx="2286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64"/>
          <p:cNvGraphicFramePr>
            <a:graphicFrameLocks noChangeAspect="1"/>
          </p:cNvGraphicFramePr>
          <p:nvPr/>
        </p:nvGraphicFramePr>
        <p:xfrm>
          <a:off x="1122362" y="4605338"/>
          <a:ext cx="2535238" cy="500062"/>
        </p:xfrm>
        <a:graphic>
          <a:graphicData uri="http://schemas.openxmlformats.org/presentationml/2006/ole">
            <mc:AlternateContent xmlns:mc="http://schemas.openxmlformats.org/markup-compatibility/2006">
              <mc:Choice xmlns:v="urn:schemas-microsoft-com:vml" Requires="v">
                <p:oleObj spid="_x0000_s228431" name="Equation" r:id="rId6" imgW="901440" imgH="177480" progId="Equation.DSMT4">
                  <p:embed/>
                </p:oleObj>
              </mc:Choice>
              <mc:Fallback>
                <p:oleObj name="Equation" r:id="rId6" imgW="901440" imgH="1774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2362" y="4605338"/>
                        <a:ext cx="2535238"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65"/>
          <p:cNvGraphicFramePr>
            <a:graphicFrameLocks noChangeAspect="1"/>
          </p:cNvGraphicFramePr>
          <p:nvPr/>
        </p:nvGraphicFramePr>
        <p:xfrm>
          <a:off x="3886200" y="5486400"/>
          <a:ext cx="1857829" cy="406400"/>
        </p:xfrm>
        <a:graphic>
          <a:graphicData uri="http://schemas.openxmlformats.org/presentationml/2006/ole">
            <mc:AlternateContent xmlns:mc="http://schemas.openxmlformats.org/markup-compatibility/2006">
              <mc:Choice xmlns:v="urn:schemas-microsoft-com:vml" Requires="v">
                <p:oleObj spid="_x0000_s228432" name="Equation" r:id="rId8" imgW="812520" imgH="177480" progId="Equation.DSMT4">
                  <p:embed/>
                </p:oleObj>
              </mc:Choice>
              <mc:Fallback>
                <p:oleObj name="Equation" r:id="rId8" imgW="812520" imgH="17748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5486400"/>
                        <a:ext cx="1857829"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 name="Object 66"/>
          <p:cNvGraphicFramePr>
            <a:graphicFrameLocks noChangeAspect="1"/>
          </p:cNvGraphicFramePr>
          <p:nvPr/>
        </p:nvGraphicFramePr>
        <p:xfrm>
          <a:off x="3636963" y="5818188"/>
          <a:ext cx="1619250" cy="603250"/>
        </p:xfrm>
        <a:graphic>
          <a:graphicData uri="http://schemas.openxmlformats.org/presentationml/2006/ole">
            <mc:AlternateContent xmlns:mc="http://schemas.openxmlformats.org/markup-compatibility/2006">
              <mc:Choice xmlns:v="urn:schemas-microsoft-com:vml" Requires="v">
                <p:oleObj spid="_x0000_s228433" name="Equation" r:id="rId10" imgW="647640" imgH="241200" progId="Equation.DSMT4">
                  <p:embed/>
                </p:oleObj>
              </mc:Choice>
              <mc:Fallback>
                <p:oleObj name="Equation" r:id="rId10" imgW="647640" imgH="2412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6963" y="5818188"/>
                        <a:ext cx="161925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i="1" dirty="0">
                <a:solidFill>
                  <a:srgbClr val="FFFF00"/>
                </a:solidFill>
                <a:latin typeface="Times New Roman" pitchFamily="18" charset="0"/>
                <a:cs typeface="Times New Roman" pitchFamily="18" charset="0"/>
              </a:rPr>
              <a:t>LR</a:t>
            </a:r>
            <a:r>
              <a:rPr lang="en-US" dirty="0">
                <a:solidFill>
                  <a:srgbClr val="FFFF00"/>
                </a:solidFill>
              </a:rPr>
              <a:t> Circuits</a:t>
            </a:r>
          </a:p>
        </p:txBody>
      </p:sp>
      <p:sp>
        <p:nvSpPr>
          <p:cNvPr id="3" name="Content Placeholder 2"/>
          <p:cNvSpPr>
            <a:spLocks noGrp="1"/>
          </p:cNvSpPr>
          <p:nvPr>
            <p:ph sz="half" idx="1"/>
          </p:nvPr>
        </p:nvSpPr>
        <p:spPr/>
        <p:txBody>
          <a:bodyPr/>
          <a:lstStyle/>
          <a:p>
            <a:r>
              <a:rPr lang="en-US"/>
              <a:t>The equation</a:t>
            </a:r>
          </a:p>
          <a:p>
            <a:endParaRPr lang="en-US"/>
          </a:p>
          <a:p>
            <a:pPr>
              <a:buNone/>
            </a:pPr>
            <a:r>
              <a:rPr lang="en-US"/>
              <a:t>	has solution</a:t>
            </a:r>
          </a:p>
          <a:p>
            <a:pPr>
              <a:buNone/>
            </a:pPr>
            <a:endParaRPr lang="en-US"/>
          </a:p>
          <a:p>
            <a:pPr>
              <a:buNone/>
            </a:pPr>
            <a:endParaRPr lang="en-US"/>
          </a:p>
          <a:p>
            <a:pPr>
              <a:buNone/>
            </a:pPr>
            <a:r>
              <a:rPr lang="en-US"/>
              <a:t>    so the decay time: </a:t>
            </a:r>
          </a:p>
          <a:p>
            <a:endParaRPr lang="en-US"/>
          </a:p>
          <a:p>
            <a:pPr>
              <a:buNone/>
            </a:pPr>
            <a:r>
              <a:rPr lang="en-US"/>
              <a:t> </a:t>
            </a:r>
          </a:p>
        </p:txBody>
      </p:sp>
      <p:sp>
        <p:nvSpPr>
          <p:cNvPr id="4" name="Content Placeholder 3"/>
          <p:cNvSpPr>
            <a:spLocks noGrp="1"/>
          </p:cNvSpPr>
          <p:nvPr>
            <p:ph sz="half" idx="2"/>
          </p:nvPr>
        </p:nvSpPr>
        <p:spPr/>
        <p:txBody>
          <a:bodyPr/>
          <a:lstStyle/>
          <a:p>
            <a:r>
              <a:rPr lang="en-US">
                <a:solidFill>
                  <a:schemeClr val="bg2">
                    <a:lumMod val="50000"/>
                  </a:schemeClr>
                </a:solidFill>
              </a:rPr>
              <a:t>.</a:t>
            </a:r>
          </a:p>
        </p:txBody>
      </p:sp>
      <p:grpSp>
        <p:nvGrpSpPr>
          <p:cNvPr id="5" name="Group 62"/>
          <p:cNvGrpSpPr/>
          <p:nvPr/>
        </p:nvGrpSpPr>
        <p:grpSpPr>
          <a:xfrm>
            <a:off x="4800599" y="3384176"/>
            <a:ext cx="4343401" cy="2816699"/>
            <a:chOff x="4648200" y="3888901"/>
            <a:chExt cx="4343401" cy="2816699"/>
          </a:xfrm>
        </p:grpSpPr>
        <p:grpSp>
          <p:nvGrpSpPr>
            <p:cNvPr id="6" name="Group 4"/>
            <p:cNvGrpSpPr/>
            <p:nvPr/>
          </p:nvGrpSpPr>
          <p:grpSpPr>
            <a:xfrm>
              <a:off x="4648200" y="3888901"/>
              <a:ext cx="4343401" cy="2816699"/>
              <a:chOff x="174811" y="224117"/>
              <a:chExt cx="4343401" cy="2816699"/>
            </a:xfrm>
          </p:grpSpPr>
          <p:grpSp>
            <p:nvGrpSpPr>
              <p:cNvPr id="23" name="Group 1"/>
              <p:cNvGrpSpPr/>
              <p:nvPr/>
            </p:nvGrpSpPr>
            <p:grpSpPr>
              <a:xfrm>
                <a:off x="901769" y="224117"/>
                <a:ext cx="2891899" cy="2292071"/>
                <a:chOff x="914400" y="224117"/>
                <a:chExt cx="5783797" cy="2292071"/>
              </a:xfrm>
            </p:grpSpPr>
            <p:cxnSp>
              <p:nvCxnSpPr>
                <p:cNvPr id="18" name="Straight Arrow Connector 2"/>
                <p:cNvCxnSpPr/>
                <p:nvPr/>
              </p:nvCxnSpPr>
              <p:spPr>
                <a:xfrm rot="16200000" flipV="1">
                  <a:off x="-184890" y="1366791"/>
                  <a:ext cx="2285351" cy="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14400" y="2514600"/>
                  <a:ext cx="5783797"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974133" y="644177"/>
                  <a:ext cx="5478996" cy="1794223"/>
                </a:xfrm>
                <a:custGeom>
                  <a:avLst/>
                  <a:gdLst>
                    <a:gd name="connsiteX0" fmla="*/ 0 w 7315200"/>
                    <a:gd name="connsiteY0" fmla="*/ 0 h 3913094"/>
                    <a:gd name="connsiteX1" fmla="*/ 900953 w 7315200"/>
                    <a:gd name="connsiteY1" fmla="*/ 981635 h 3913094"/>
                    <a:gd name="connsiteX2" fmla="*/ 1815353 w 7315200"/>
                    <a:gd name="connsiteY2" fmla="*/ 1761565 h 3913094"/>
                    <a:gd name="connsiteX3" fmla="*/ 2729753 w 7315200"/>
                    <a:gd name="connsiteY3" fmla="*/ 2380129 h 3913094"/>
                    <a:gd name="connsiteX4" fmla="*/ 3644153 w 7315200"/>
                    <a:gd name="connsiteY4" fmla="*/ 2971800 h 3913094"/>
                    <a:gd name="connsiteX5" fmla="*/ 5472953 w 7315200"/>
                    <a:gd name="connsiteY5" fmla="*/ 3563471 h 3913094"/>
                    <a:gd name="connsiteX6" fmla="*/ 7315200 w 7315200"/>
                    <a:gd name="connsiteY6" fmla="*/ 3913094 h 3913094"/>
                    <a:gd name="connsiteX7" fmla="*/ 7315200 w 7315200"/>
                    <a:gd name="connsiteY7" fmla="*/ 3913094 h 3913094"/>
                    <a:gd name="connsiteX0" fmla="*/ 0 w 7315200"/>
                    <a:gd name="connsiteY0" fmla="*/ 0 h 3913094"/>
                    <a:gd name="connsiteX1" fmla="*/ 900953 w 7315200"/>
                    <a:gd name="connsiteY1" fmla="*/ 981635 h 3913094"/>
                    <a:gd name="connsiteX2" fmla="*/ 1815353 w 7315200"/>
                    <a:gd name="connsiteY2" fmla="*/ 1761565 h 3913094"/>
                    <a:gd name="connsiteX3" fmla="*/ 2729753 w 7315200"/>
                    <a:gd name="connsiteY3" fmla="*/ 2438400 h 3913094"/>
                    <a:gd name="connsiteX4" fmla="*/ 3644153 w 7315200"/>
                    <a:gd name="connsiteY4" fmla="*/ 2971800 h 3913094"/>
                    <a:gd name="connsiteX5" fmla="*/ 5472953 w 7315200"/>
                    <a:gd name="connsiteY5" fmla="*/ 3563471 h 3913094"/>
                    <a:gd name="connsiteX6" fmla="*/ 7315200 w 7315200"/>
                    <a:gd name="connsiteY6" fmla="*/ 3913094 h 3913094"/>
                    <a:gd name="connsiteX7" fmla="*/ 7315200 w 7315200"/>
                    <a:gd name="connsiteY7" fmla="*/ 3913094 h 3913094"/>
                    <a:gd name="connsiteX0" fmla="*/ 0 w 7315200"/>
                    <a:gd name="connsiteY0" fmla="*/ 0 h 3913094"/>
                    <a:gd name="connsiteX1" fmla="*/ 900953 w 7315200"/>
                    <a:gd name="connsiteY1" fmla="*/ 981635 h 3913094"/>
                    <a:gd name="connsiteX2" fmla="*/ 1815352 w 7315200"/>
                    <a:gd name="connsiteY2" fmla="*/ 1828800 h 3913094"/>
                    <a:gd name="connsiteX3" fmla="*/ 2729753 w 7315200"/>
                    <a:gd name="connsiteY3" fmla="*/ 2438400 h 3913094"/>
                    <a:gd name="connsiteX4" fmla="*/ 3644153 w 7315200"/>
                    <a:gd name="connsiteY4" fmla="*/ 2971800 h 3913094"/>
                    <a:gd name="connsiteX5" fmla="*/ 5472953 w 7315200"/>
                    <a:gd name="connsiteY5" fmla="*/ 3563471 h 3913094"/>
                    <a:gd name="connsiteX6" fmla="*/ 7315200 w 7315200"/>
                    <a:gd name="connsiteY6" fmla="*/ 3913094 h 3913094"/>
                    <a:gd name="connsiteX7" fmla="*/ 7315200 w 7315200"/>
                    <a:gd name="connsiteY7" fmla="*/ 3913094 h 3913094"/>
                    <a:gd name="connsiteX0" fmla="*/ 0 w 7315200"/>
                    <a:gd name="connsiteY0" fmla="*/ 0 h 3913094"/>
                    <a:gd name="connsiteX1" fmla="*/ 900953 w 7315200"/>
                    <a:gd name="connsiteY1" fmla="*/ 981635 h 3913094"/>
                    <a:gd name="connsiteX2" fmla="*/ 1815352 w 7315200"/>
                    <a:gd name="connsiteY2" fmla="*/ 1828800 h 3913094"/>
                    <a:gd name="connsiteX3" fmla="*/ 2729752 w 7315200"/>
                    <a:gd name="connsiteY3" fmla="*/ 2514599 h 3913094"/>
                    <a:gd name="connsiteX4" fmla="*/ 3644153 w 7315200"/>
                    <a:gd name="connsiteY4" fmla="*/ 2971800 h 3913094"/>
                    <a:gd name="connsiteX5" fmla="*/ 5472953 w 7315200"/>
                    <a:gd name="connsiteY5" fmla="*/ 3563471 h 3913094"/>
                    <a:gd name="connsiteX6" fmla="*/ 7315200 w 7315200"/>
                    <a:gd name="connsiteY6" fmla="*/ 3913094 h 3913094"/>
                    <a:gd name="connsiteX7" fmla="*/ 7315200 w 7315200"/>
                    <a:gd name="connsiteY7" fmla="*/ 3913094 h 3913094"/>
                    <a:gd name="connsiteX0" fmla="*/ 0 w 7315200"/>
                    <a:gd name="connsiteY0" fmla="*/ 0 h 3913094"/>
                    <a:gd name="connsiteX1" fmla="*/ 900953 w 7315200"/>
                    <a:gd name="connsiteY1" fmla="*/ 981635 h 3913094"/>
                    <a:gd name="connsiteX2" fmla="*/ 1815352 w 7315200"/>
                    <a:gd name="connsiteY2" fmla="*/ 1828800 h 3913094"/>
                    <a:gd name="connsiteX3" fmla="*/ 2729752 w 7315200"/>
                    <a:gd name="connsiteY3" fmla="*/ 2514599 h 3913094"/>
                    <a:gd name="connsiteX4" fmla="*/ 3644152 w 7315200"/>
                    <a:gd name="connsiteY4" fmla="*/ 2895599 h 3913094"/>
                    <a:gd name="connsiteX5" fmla="*/ 5472953 w 7315200"/>
                    <a:gd name="connsiteY5" fmla="*/ 3563471 h 3913094"/>
                    <a:gd name="connsiteX6" fmla="*/ 7315200 w 7315200"/>
                    <a:gd name="connsiteY6" fmla="*/ 3913094 h 3913094"/>
                    <a:gd name="connsiteX7" fmla="*/ 7315200 w 7315200"/>
                    <a:gd name="connsiteY7" fmla="*/ 3913094 h 3913094"/>
                    <a:gd name="connsiteX0" fmla="*/ 0 w 7315200"/>
                    <a:gd name="connsiteY0" fmla="*/ 0 h 3913094"/>
                    <a:gd name="connsiteX1" fmla="*/ 900953 w 7315200"/>
                    <a:gd name="connsiteY1" fmla="*/ 981635 h 3913094"/>
                    <a:gd name="connsiteX2" fmla="*/ 1815352 w 7315200"/>
                    <a:gd name="connsiteY2" fmla="*/ 1828800 h 3913094"/>
                    <a:gd name="connsiteX3" fmla="*/ 2729752 w 7315200"/>
                    <a:gd name="connsiteY3" fmla="*/ 2438399 h 3913094"/>
                    <a:gd name="connsiteX4" fmla="*/ 3644152 w 7315200"/>
                    <a:gd name="connsiteY4" fmla="*/ 2895599 h 3913094"/>
                    <a:gd name="connsiteX5" fmla="*/ 5472953 w 7315200"/>
                    <a:gd name="connsiteY5" fmla="*/ 3563471 h 3913094"/>
                    <a:gd name="connsiteX6" fmla="*/ 7315200 w 7315200"/>
                    <a:gd name="connsiteY6" fmla="*/ 3913094 h 3913094"/>
                    <a:gd name="connsiteX7" fmla="*/ 7315200 w 7315200"/>
                    <a:gd name="connsiteY7" fmla="*/ 3913094 h 3913094"/>
                    <a:gd name="connsiteX0" fmla="*/ 0 w 10540154"/>
                    <a:gd name="connsiteY0" fmla="*/ 0 h 4387263"/>
                    <a:gd name="connsiteX1" fmla="*/ 900953 w 10540154"/>
                    <a:gd name="connsiteY1" fmla="*/ 981635 h 4387263"/>
                    <a:gd name="connsiteX2" fmla="*/ 1815352 w 10540154"/>
                    <a:gd name="connsiteY2" fmla="*/ 1828800 h 4387263"/>
                    <a:gd name="connsiteX3" fmla="*/ 2729752 w 10540154"/>
                    <a:gd name="connsiteY3" fmla="*/ 2438399 h 4387263"/>
                    <a:gd name="connsiteX4" fmla="*/ 3644152 w 10540154"/>
                    <a:gd name="connsiteY4" fmla="*/ 2895599 h 4387263"/>
                    <a:gd name="connsiteX5" fmla="*/ 5472953 w 10540154"/>
                    <a:gd name="connsiteY5" fmla="*/ 3563471 h 4387263"/>
                    <a:gd name="connsiteX6" fmla="*/ 7315200 w 10540154"/>
                    <a:gd name="connsiteY6" fmla="*/ 3913094 h 4387263"/>
                    <a:gd name="connsiteX7" fmla="*/ 10540154 w 10540154"/>
                    <a:gd name="connsiteY7" fmla="*/ 4387263 h 4387263"/>
                    <a:gd name="connsiteX0" fmla="*/ 0 w 10540154"/>
                    <a:gd name="connsiteY0" fmla="*/ 0 h 4387263"/>
                    <a:gd name="connsiteX1" fmla="*/ 900953 w 10540154"/>
                    <a:gd name="connsiteY1" fmla="*/ 981635 h 4387263"/>
                    <a:gd name="connsiteX2" fmla="*/ 1815352 w 10540154"/>
                    <a:gd name="connsiteY2" fmla="*/ 1828800 h 4387263"/>
                    <a:gd name="connsiteX3" fmla="*/ 2729752 w 10540154"/>
                    <a:gd name="connsiteY3" fmla="*/ 2438399 h 4387263"/>
                    <a:gd name="connsiteX4" fmla="*/ 3644152 w 10540154"/>
                    <a:gd name="connsiteY4" fmla="*/ 2895599 h 4387263"/>
                    <a:gd name="connsiteX5" fmla="*/ 5472953 w 10540154"/>
                    <a:gd name="connsiteY5" fmla="*/ 3563471 h 4387263"/>
                    <a:gd name="connsiteX6" fmla="*/ 7022022 w 10540154"/>
                    <a:gd name="connsiteY6" fmla="*/ 4014612 h 4387263"/>
                    <a:gd name="connsiteX7" fmla="*/ 10540154 w 10540154"/>
                    <a:gd name="connsiteY7" fmla="*/ 4387263 h 4387263"/>
                    <a:gd name="connsiteX0" fmla="*/ 0 w 10540154"/>
                    <a:gd name="connsiteY0" fmla="*/ 0 h 4387263"/>
                    <a:gd name="connsiteX1" fmla="*/ 900953 w 10540154"/>
                    <a:gd name="connsiteY1" fmla="*/ 981635 h 4387263"/>
                    <a:gd name="connsiteX2" fmla="*/ 1815352 w 10540154"/>
                    <a:gd name="connsiteY2" fmla="*/ 1828800 h 4387263"/>
                    <a:gd name="connsiteX3" fmla="*/ 2729752 w 10540154"/>
                    <a:gd name="connsiteY3" fmla="*/ 2438399 h 4387263"/>
                    <a:gd name="connsiteX4" fmla="*/ 3644152 w 10540154"/>
                    <a:gd name="connsiteY4" fmla="*/ 2895599 h 4387263"/>
                    <a:gd name="connsiteX5" fmla="*/ 5262956 w 10540154"/>
                    <a:gd name="connsiteY5" fmla="*/ 3641961 h 4387263"/>
                    <a:gd name="connsiteX6" fmla="*/ 7022022 w 10540154"/>
                    <a:gd name="connsiteY6" fmla="*/ 4014612 h 4387263"/>
                    <a:gd name="connsiteX7" fmla="*/ 10540154 w 10540154"/>
                    <a:gd name="connsiteY7" fmla="*/ 4387263 h 4387263"/>
                    <a:gd name="connsiteX0" fmla="*/ 0 w 10540154"/>
                    <a:gd name="connsiteY0" fmla="*/ 0 h 4387263"/>
                    <a:gd name="connsiteX1" fmla="*/ 900953 w 10540154"/>
                    <a:gd name="connsiteY1" fmla="*/ 981635 h 4387263"/>
                    <a:gd name="connsiteX2" fmla="*/ 1815352 w 10540154"/>
                    <a:gd name="connsiteY2" fmla="*/ 1828800 h 4387263"/>
                    <a:gd name="connsiteX3" fmla="*/ 2729752 w 10540154"/>
                    <a:gd name="connsiteY3" fmla="*/ 2438399 h 4387263"/>
                    <a:gd name="connsiteX4" fmla="*/ 3503890 w 10540154"/>
                    <a:gd name="connsiteY4" fmla="*/ 2896659 h 4387263"/>
                    <a:gd name="connsiteX5" fmla="*/ 5262956 w 10540154"/>
                    <a:gd name="connsiteY5" fmla="*/ 3641961 h 4387263"/>
                    <a:gd name="connsiteX6" fmla="*/ 7022022 w 10540154"/>
                    <a:gd name="connsiteY6" fmla="*/ 4014612 h 4387263"/>
                    <a:gd name="connsiteX7" fmla="*/ 10540154 w 10540154"/>
                    <a:gd name="connsiteY7" fmla="*/ 4387263 h 438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40154" h="4387263">
                      <a:moveTo>
                        <a:pt x="0" y="0"/>
                      </a:moveTo>
                      <a:cubicBezTo>
                        <a:pt x="299197" y="344020"/>
                        <a:pt x="598394" y="676835"/>
                        <a:pt x="900953" y="981635"/>
                      </a:cubicBezTo>
                      <a:cubicBezTo>
                        <a:pt x="1203512" y="1286435"/>
                        <a:pt x="1510552" y="1586006"/>
                        <a:pt x="1815352" y="1828800"/>
                      </a:cubicBezTo>
                      <a:cubicBezTo>
                        <a:pt x="2120152" y="2071594"/>
                        <a:pt x="2448329" y="2260423"/>
                        <a:pt x="2729752" y="2438399"/>
                      </a:cubicBezTo>
                      <a:cubicBezTo>
                        <a:pt x="3011175" y="2616375"/>
                        <a:pt x="3081689" y="2696065"/>
                        <a:pt x="3503890" y="2896659"/>
                      </a:cubicBezTo>
                      <a:cubicBezTo>
                        <a:pt x="3926091" y="3097253"/>
                        <a:pt x="4676601" y="3455636"/>
                        <a:pt x="5262956" y="3641961"/>
                      </a:cubicBezTo>
                      <a:cubicBezTo>
                        <a:pt x="5849311" y="3828286"/>
                        <a:pt x="6142489" y="3890395"/>
                        <a:pt x="7022022" y="4014612"/>
                      </a:cubicBezTo>
                      <a:cubicBezTo>
                        <a:pt x="7901555" y="4138829"/>
                        <a:pt x="9465169" y="4229207"/>
                        <a:pt x="10540154" y="438726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7" name="Straight Connector 6"/>
              <p:cNvCxnSpPr/>
              <p:nvPr/>
            </p:nvCxnSpPr>
            <p:spPr>
              <a:xfrm rot="5400000">
                <a:off x="1752600" y="25908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667000" y="25908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581400" y="25908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61765" y="2660740"/>
                <a:ext cx="851646" cy="369332"/>
              </a:xfrm>
              <a:prstGeom prst="rect">
                <a:avLst/>
              </a:prstGeom>
              <a:noFill/>
            </p:spPr>
            <p:txBody>
              <a:bodyPr wrap="square" rtlCol="0">
                <a:spAutoFit/>
              </a:bodyPr>
              <a:lstStyle/>
              <a:p>
                <a:r>
                  <a:rPr lang="en-US">
                    <a:solidFill>
                      <a:srgbClr val="FFFF00"/>
                    </a:solidFill>
                    <a:latin typeface="Times New Roman" pitchFamily="18" charset="0"/>
                    <a:cs typeface="Times New Roman" pitchFamily="18" charset="0"/>
                  </a:rPr>
                  <a:t>3</a:t>
                </a:r>
                <a:r>
                  <a:rPr lang="en-US" i="1">
                    <a:solidFill>
                      <a:srgbClr val="FFFF00"/>
                    </a:solidFill>
                    <a:latin typeface="Times New Roman" pitchFamily="18" charset="0"/>
                    <a:cs typeface="Times New Roman" pitchFamily="18" charset="0"/>
                  </a:rPr>
                  <a:t>L</a:t>
                </a:r>
                <a:r>
                  <a:rPr lang="en-US">
                    <a:solidFill>
                      <a:srgbClr val="FFFF00"/>
                    </a:solidFill>
                    <a:latin typeface="Times New Roman" pitchFamily="18" charset="0"/>
                    <a:cs typeface="Times New Roman" pitchFamily="18" charset="0"/>
                  </a:rPr>
                  <a:t>/</a:t>
                </a:r>
                <a:r>
                  <a:rPr lang="en-US" i="1">
                    <a:solidFill>
                      <a:srgbClr val="FFFF00"/>
                    </a:solidFill>
                    <a:latin typeface="Times New Roman" pitchFamily="18" charset="0"/>
                    <a:cs typeface="Times New Roman" pitchFamily="18" charset="0"/>
                  </a:rPr>
                  <a:t>R</a:t>
                </a:r>
              </a:p>
            </p:txBody>
          </p:sp>
          <p:sp>
            <p:nvSpPr>
              <p:cNvPr id="11" name="TextBox 10"/>
              <p:cNvSpPr txBox="1"/>
              <p:nvPr/>
            </p:nvSpPr>
            <p:spPr>
              <a:xfrm>
                <a:off x="2442881" y="2671484"/>
                <a:ext cx="703729" cy="369332"/>
              </a:xfrm>
              <a:prstGeom prst="rect">
                <a:avLst/>
              </a:prstGeom>
              <a:noFill/>
            </p:spPr>
            <p:txBody>
              <a:bodyPr wrap="square" rtlCol="0">
                <a:spAutoFit/>
              </a:bodyPr>
              <a:lstStyle/>
              <a:p>
                <a:r>
                  <a:rPr lang="en-US">
                    <a:solidFill>
                      <a:srgbClr val="FFFF00"/>
                    </a:solidFill>
                    <a:latin typeface="Times New Roman" pitchFamily="18" charset="0"/>
                    <a:cs typeface="Times New Roman" pitchFamily="18" charset="0"/>
                  </a:rPr>
                  <a:t>2</a:t>
                </a:r>
                <a:r>
                  <a:rPr lang="en-US" i="1">
                    <a:solidFill>
                      <a:srgbClr val="FFFF00"/>
                    </a:solidFill>
                    <a:latin typeface="Times New Roman" pitchFamily="18" charset="0"/>
                    <a:cs typeface="Times New Roman" pitchFamily="18" charset="0"/>
                  </a:rPr>
                  <a:t>L</a:t>
                </a:r>
                <a:r>
                  <a:rPr lang="en-US">
                    <a:solidFill>
                      <a:srgbClr val="FFFF00"/>
                    </a:solidFill>
                    <a:latin typeface="Times New Roman" pitchFamily="18" charset="0"/>
                    <a:cs typeface="Times New Roman" pitchFamily="18" charset="0"/>
                  </a:rPr>
                  <a:t>/</a:t>
                </a:r>
                <a:r>
                  <a:rPr lang="en-US" i="1">
                    <a:solidFill>
                      <a:srgbClr val="FFFF00"/>
                    </a:solidFill>
                    <a:latin typeface="Times New Roman" pitchFamily="18" charset="0"/>
                    <a:cs typeface="Times New Roman" pitchFamily="18" charset="0"/>
                  </a:rPr>
                  <a:t>R</a:t>
                </a:r>
              </a:p>
            </p:txBody>
          </p:sp>
          <p:sp>
            <p:nvSpPr>
              <p:cNvPr id="12" name="TextBox 11"/>
              <p:cNvSpPr txBox="1"/>
              <p:nvPr/>
            </p:nvSpPr>
            <p:spPr>
              <a:xfrm>
                <a:off x="1609164" y="2653553"/>
                <a:ext cx="609600" cy="369332"/>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L/R</a:t>
                </a:r>
              </a:p>
            </p:txBody>
          </p:sp>
          <p:sp>
            <p:nvSpPr>
              <p:cNvPr id="13" name="TextBox 12"/>
              <p:cNvSpPr txBox="1"/>
              <p:nvPr/>
            </p:nvSpPr>
            <p:spPr>
              <a:xfrm>
                <a:off x="775447" y="2631141"/>
                <a:ext cx="609600" cy="369332"/>
              </a:xfrm>
              <a:prstGeom prst="rect">
                <a:avLst/>
              </a:prstGeom>
              <a:noFill/>
            </p:spPr>
            <p:txBody>
              <a:bodyPr wrap="square" rtlCol="0">
                <a:spAutoFit/>
              </a:bodyPr>
              <a:lstStyle/>
              <a:p>
                <a:r>
                  <a:rPr lang="en-US">
                    <a:solidFill>
                      <a:srgbClr val="FFFF00"/>
                    </a:solidFill>
                    <a:latin typeface="Times New Roman" pitchFamily="18" charset="0"/>
                    <a:cs typeface="Times New Roman" pitchFamily="18" charset="0"/>
                  </a:rPr>
                  <a:t>0</a:t>
                </a:r>
              </a:p>
            </p:txBody>
          </p:sp>
          <p:sp>
            <p:nvSpPr>
              <p:cNvPr id="14" name="TextBox 13"/>
              <p:cNvSpPr txBox="1"/>
              <p:nvPr/>
            </p:nvSpPr>
            <p:spPr>
              <a:xfrm>
                <a:off x="403411" y="914400"/>
                <a:ext cx="609600" cy="369332"/>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I</a:t>
                </a:r>
                <a:r>
                  <a:rPr lang="en-US">
                    <a:solidFill>
                      <a:srgbClr val="FFFF00"/>
                    </a:solidFill>
                    <a:latin typeface="Times New Roman" pitchFamily="18" charset="0"/>
                    <a:cs typeface="Times New Roman" pitchFamily="18" charset="0"/>
                  </a:rPr>
                  <a:t>(</a:t>
                </a:r>
                <a:r>
                  <a:rPr lang="en-US" i="1">
                    <a:solidFill>
                      <a:srgbClr val="FFFF00"/>
                    </a:solidFill>
                    <a:latin typeface="Times New Roman" pitchFamily="18" charset="0"/>
                    <a:cs typeface="Times New Roman" pitchFamily="18" charset="0"/>
                  </a:rPr>
                  <a:t>t</a:t>
                </a:r>
                <a:r>
                  <a:rPr lang="en-US">
                    <a:solidFill>
                      <a:srgbClr val="FFFF00"/>
                    </a:solidFill>
                    <a:latin typeface="Times New Roman" pitchFamily="18" charset="0"/>
                    <a:cs typeface="Times New Roman" pitchFamily="18" charset="0"/>
                  </a:rPr>
                  <a:t>)</a:t>
                </a:r>
              </a:p>
            </p:txBody>
          </p:sp>
          <p:sp>
            <p:nvSpPr>
              <p:cNvPr id="15" name="TextBox 14"/>
              <p:cNvSpPr txBox="1"/>
              <p:nvPr/>
            </p:nvSpPr>
            <p:spPr>
              <a:xfrm>
                <a:off x="3908612" y="2317375"/>
                <a:ext cx="609600" cy="369332"/>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t</a:t>
                </a:r>
                <a:endParaRPr lang="en-US">
                  <a:solidFill>
                    <a:srgbClr val="FFFF00"/>
                  </a:solidFill>
                  <a:latin typeface="Times New Roman" pitchFamily="18" charset="0"/>
                  <a:cs typeface="Times New Roman" pitchFamily="18" charset="0"/>
                </a:endParaRPr>
              </a:p>
            </p:txBody>
          </p:sp>
          <p:sp>
            <p:nvSpPr>
              <p:cNvPr id="16" name="TextBox 15"/>
              <p:cNvSpPr txBox="1"/>
              <p:nvPr/>
            </p:nvSpPr>
            <p:spPr>
              <a:xfrm>
                <a:off x="555811" y="457200"/>
                <a:ext cx="609600" cy="369332"/>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I</a:t>
                </a:r>
                <a:r>
                  <a:rPr lang="en-US" baseline="-25000">
                    <a:solidFill>
                      <a:srgbClr val="FFFF00"/>
                    </a:solidFill>
                    <a:latin typeface="Times New Roman" pitchFamily="18" charset="0"/>
                    <a:cs typeface="Times New Roman" pitchFamily="18" charset="0"/>
                  </a:rPr>
                  <a:t>0</a:t>
                </a:r>
                <a:endParaRPr lang="en-US">
                  <a:solidFill>
                    <a:srgbClr val="FFFF00"/>
                  </a:solidFill>
                  <a:latin typeface="Times New Roman" pitchFamily="18" charset="0"/>
                  <a:cs typeface="Times New Roman" pitchFamily="18" charset="0"/>
                </a:endParaRPr>
              </a:p>
            </p:txBody>
          </p:sp>
          <p:sp>
            <p:nvSpPr>
              <p:cNvPr id="17" name="TextBox 16"/>
              <p:cNvSpPr txBox="1"/>
              <p:nvPr/>
            </p:nvSpPr>
            <p:spPr>
              <a:xfrm>
                <a:off x="174811" y="1630920"/>
                <a:ext cx="838200" cy="369332"/>
              </a:xfrm>
              <a:prstGeom prst="rect">
                <a:avLst/>
              </a:prstGeom>
              <a:noFill/>
            </p:spPr>
            <p:txBody>
              <a:bodyPr wrap="square" rtlCol="0">
                <a:spAutoFit/>
              </a:bodyPr>
              <a:lstStyle/>
              <a:p>
                <a:r>
                  <a:rPr lang="en-US">
                    <a:solidFill>
                      <a:srgbClr val="FFFF00"/>
                    </a:solidFill>
                    <a:latin typeface="Times New Roman" pitchFamily="18" charset="0"/>
                    <a:cs typeface="Times New Roman" pitchFamily="18" charset="0"/>
                  </a:rPr>
                  <a:t>0.37</a:t>
                </a:r>
                <a:r>
                  <a:rPr lang="en-US" i="1">
                    <a:solidFill>
                      <a:srgbClr val="FFFF00"/>
                    </a:solidFill>
                    <a:latin typeface="Times New Roman" pitchFamily="18" charset="0"/>
                    <a:cs typeface="Times New Roman" pitchFamily="18" charset="0"/>
                  </a:rPr>
                  <a:t>I</a:t>
                </a:r>
                <a:r>
                  <a:rPr lang="en-US" baseline="-25000">
                    <a:solidFill>
                      <a:srgbClr val="FFFF00"/>
                    </a:solidFill>
                    <a:latin typeface="Times New Roman" pitchFamily="18" charset="0"/>
                    <a:cs typeface="Times New Roman" pitchFamily="18" charset="0"/>
                  </a:rPr>
                  <a:t>0</a:t>
                </a:r>
                <a:endParaRPr lang="en-US">
                  <a:solidFill>
                    <a:srgbClr val="FFFF00"/>
                  </a:solidFill>
                  <a:latin typeface="Times New Roman" pitchFamily="18" charset="0"/>
                  <a:cs typeface="Times New Roman" pitchFamily="18" charset="0"/>
                </a:endParaRPr>
              </a:p>
            </p:txBody>
          </p:sp>
        </p:grpSp>
        <p:grpSp>
          <p:nvGrpSpPr>
            <p:cNvPr id="24" name="Group 61"/>
            <p:cNvGrpSpPr/>
            <p:nvPr/>
          </p:nvGrpSpPr>
          <p:grpSpPr>
            <a:xfrm>
              <a:off x="5391148" y="5481916"/>
              <a:ext cx="914403" cy="685804"/>
              <a:chOff x="5391148" y="5105400"/>
              <a:chExt cx="914403" cy="685804"/>
            </a:xfrm>
          </p:grpSpPr>
          <p:cxnSp>
            <p:nvCxnSpPr>
              <p:cNvPr id="21" name="Straight Connector 20"/>
              <p:cNvCxnSpPr/>
              <p:nvPr/>
            </p:nvCxnSpPr>
            <p:spPr>
              <a:xfrm rot="5400000" flipH="1" flipV="1">
                <a:off x="5957893" y="5448301"/>
                <a:ext cx="685803" cy="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91148" y="5105400"/>
                <a:ext cx="914403" cy="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grpSp>
      <p:grpSp>
        <p:nvGrpSpPr>
          <p:cNvPr id="25" name="Group 22"/>
          <p:cNvGrpSpPr/>
          <p:nvPr/>
        </p:nvGrpSpPr>
        <p:grpSpPr>
          <a:xfrm>
            <a:off x="5181600" y="1143000"/>
            <a:ext cx="3810000" cy="1828503"/>
            <a:chOff x="3276600" y="1962090"/>
            <a:chExt cx="4267200" cy="1924109"/>
          </a:xfrm>
        </p:grpSpPr>
        <p:grpSp>
          <p:nvGrpSpPr>
            <p:cNvPr id="45" name="Group 187"/>
            <p:cNvGrpSpPr/>
            <p:nvPr/>
          </p:nvGrpSpPr>
          <p:grpSpPr>
            <a:xfrm rot="10800000">
              <a:off x="3666846" y="2389094"/>
              <a:ext cx="1843097" cy="219074"/>
              <a:chOff x="2166933" y="3723749"/>
              <a:chExt cx="1843097" cy="219074"/>
            </a:xfrm>
          </p:grpSpPr>
          <p:cxnSp>
            <p:nvCxnSpPr>
              <p:cNvPr id="51"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29"/>
            <p:cNvGrpSpPr/>
            <p:nvPr/>
          </p:nvGrpSpPr>
          <p:grpSpPr>
            <a:xfrm>
              <a:off x="5428130" y="2303930"/>
              <a:ext cx="1905000" cy="345141"/>
              <a:chOff x="1277470" y="4226859"/>
              <a:chExt cx="7561730" cy="2030060"/>
            </a:xfrm>
          </p:grpSpPr>
          <p:sp>
            <p:nvSpPr>
              <p:cNvPr id="43" name="Freeform 42"/>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2" name="Group 19"/>
              <p:cNvGrpSpPr/>
              <p:nvPr/>
            </p:nvGrpSpPr>
            <p:grpSpPr>
              <a:xfrm>
                <a:off x="3352800" y="4267200"/>
                <a:ext cx="1891824" cy="1966919"/>
                <a:chOff x="4133852" y="2376481"/>
                <a:chExt cx="1891824" cy="1966919"/>
              </a:xfrm>
            </p:grpSpPr>
            <p:sp>
              <p:nvSpPr>
                <p:cNvPr id="49" name="Freeform 48"/>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22"/>
              <p:cNvGrpSpPr/>
              <p:nvPr/>
            </p:nvGrpSpPr>
            <p:grpSpPr>
              <a:xfrm>
                <a:off x="5038165" y="4240306"/>
                <a:ext cx="1891824" cy="1966919"/>
                <a:chOff x="4133852" y="2376481"/>
                <a:chExt cx="1891824" cy="1966919"/>
              </a:xfrm>
            </p:grpSpPr>
            <p:sp>
              <p:nvSpPr>
                <p:cNvPr id="47" name="Freeform 4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 name="Straight Connector 25"/>
            <p:cNvCxnSpPr/>
            <p:nvPr/>
          </p:nvCxnSpPr>
          <p:spPr>
            <a:xfrm>
              <a:off x="5029200" y="3429000"/>
              <a:ext cx="228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965077" y="3193676"/>
              <a:ext cx="13850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842636" y="2951475"/>
              <a:ext cx="913219" cy="229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V="1">
              <a:off x="3647290" y="3429000"/>
              <a:ext cx="1368465" cy="446748"/>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95800" y="203829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sp>
          <p:nvSpPr>
            <p:cNvPr id="35" name="TextBox 34"/>
            <p:cNvSpPr txBox="1"/>
            <p:nvPr/>
          </p:nvSpPr>
          <p:spPr>
            <a:xfrm>
              <a:off x="3581400" y="2114490"/>
              <a:ext cx="457200" cy="400110"/>
            </a:xfrm>
            <a:prstGeom prst="rect">
              <a:avLst/>
            </a:prstGeom>
            <a:noFill/>
          </p:spPr>
          <p:txBody>
            <a:bodyPr wrap="square" rtlCol="0">
              <a:spAutoFit/>
            </a:bodyPr>
            <a:lstStyle/>
            <a:p>
              <a:r>
                <a:rPr lang="en-US" sz="2000">
                  <a:solidFill>
                    <a:srgbClr val="FFFF00"/>
                  </a:solidFill>
                  <a:latin typeface="Times New Roman" pitchFamily="18" charset="0"/>
                  <a:cs typeface="Times New Roman" pitchFamily="18" charset="0"/>
                </a:rPr>
                <a:t>A</a:t>
              </a:r>
            </a:p>
          </p:txBody>
        </p:sp>
        <p:sp>
          <p:nvSpPr>
            <p:cNvPr id="36" name="TextBox 35"/>
            <p:cNvSpPr txBox="1"/>
            <p:nvPr/>
          </p:nvSpPr>
          <p:spPr>
            <a:xfrm>
              <a:off x="6185647" y="196209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sp>
          <p:nvSpPr>
            <p:cNvPr id="37" name="TextBox 36"/>
            <p:cNvSpPr txBox="1"/>
            <p:nvPr/>
          </p:nvSpPr>
          <p:spPr>
            <a:xfrm>
              <a:off x="3276600" y="289560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I</a:t>
              </a:r>
            </a:p>
          </p:txBody>
        </p:sp>
        <p:sp>
          <p:nvSpPr>
            <p:cNvPr id="40" name="TextBox 39"/>
            <p:cNvSpPr txBox="1"/>
            <p:nvPr/>
          </p:nvSpPr>
          <p:spPr>
            <a:xfrm>
              <a:off x="5257800" y="2114490"/>
              <a:ext cx="457200" cy="400110"/>
            </a:xfrm>
            <a:prstGeom prst="rect">
              <a:avLst/>
            </a:prstGeom>
            <a:noFill/>
          </p:spPr>
          <p:txBody>
            <a:bodyPr wrap="square" rtlCol="0">
              <a:spAutoFit/>
            </a:bodyPr>
            <a:lstStyle/>
            <a:p>
              <a:r>
                <a:rPr lang="en-US" sz="2000">
                  <a:solidFill>
                    <a:srgbClr val="FFFF00"/>
                  </a:solidFill>
                  <a:latin typeface="Times New Roman" pitchFamily="18" charset="0"/>
                  <a:cs typeface="Times New Roman" pitchFamily="18" charset="0"/>
                </a:rPr>
                <a:t>B</a:t>
              </a:r>
            </a:p>
          </p:txBody>
        </p:sp>
        <p:sp>
          <p:nvSpPr>
            <p:cNvPr id="41" name="TextBox 40"/>
            <p:cNvSpPr txBox="1"/>
            <p:nvPr/>
          </p:nvSpPr>
          <p:spPr>
            <a:xfrm>
              <a:off x="7086600" y="2114490"/>
              <a:ext cx="457200" cy="400110"/>
            </a:xfrm>
            <a:prstGeom prst="rect">
              <a:avLst/>
            </a:prstGeom>
            <a:noFill/>
          </p:spPr>
          <p:txBody>
            <a:bodyPr wrap="square" rtlCol="0">
              <a:spAutoFit/>
            </a:bodyPr>
            <a:lstStyle/>
            <a:p>
              <a:r>
                <a:rPr lang="en-US" sz="2000">
                  <a:solidFill>
                    <a:srgbClr val="FFFF00"/>
                  </a:solidFill>
                  <a:latin typeface="Times New Roman" pitchFamily="18" charset="0"/>
                  <a:cs typeface="Times New Roman" pitchFamily="18" charset="0"/>
                </a:rPr>
                <a:t>C</a:t>
              </a:r>
            </a:p>
          </p:txBody>
        </p:sp>
        <p:cxnSp>
          <p:nvCxnSpPr>
            <p:cNvPr id="42" name="Straight Connector 41"/>
            <p:cNvCxnSpPr/>
            <p:nvPr/>
          </p:nvCxnSpPr>
          <p:spPr>
            <a:xfrm rot="16200000" flipH="1">
              <a:off x="3390898" y="3086101"/>
              <a:ext cx="533402" cy="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65" name="Object 64"/>
          <p:cNvGraphicFramePr>
            <a:graphicFrameLocks noChangeAspect="1"/>
          </p:cNvGraphicFramePr>
          <p:nvPr/>
        </p:nvGraphicFramePr>
        <p:xfrm>
          <a:off x="1371600" y="2169459"/>
          <a:ext cx="2324100" cy="458273"/>
        </p:xfrm>
        <a:graphic>
          <a:graphicData uri="http://schemas.openxmlformats.org/presentationml/2006/ole">
            <mc:AlternateContent xmlns:mc="http://schemas.openxmlformats.org/markup-compatibility/2006">
              <mc:Choice xmlns:v="urn:schemas-microsoft-com:vml" Requires="v">
                <p:oleObj spid="_x0000_s229435" name="Equation" r:id="rId4" imgW="901440" imgH="177480" progId="Equation.DSMT4">
                  <p:embed/>
                </p:oleObj>
              </mc:Choice>
              <mc:Fallback>
                <p:oleObj name="Equation" r:id="rId4" imgW="901440" imgH="1774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169459"/>
                        <a:ext cx="2324100" cy="4582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65"/>
          <p:cNvGraphicFramePr>
            <a:graphicFrameLocks noChangeAspect="1"/>
          </p:cNvGraphicFramePr>
          <p:nvPr/>
        </p:nvGraphicFramePr>
        <p:xfrm>
          <a:off x="994611" y="3352800"/>
          <a:ext cx="3272589" cy="609600"/>
        </p:xfrm>
        <a:graphic>
          <a:graphicData uri="http://schemas.openxmlformats.org/presentationml/2006/ole">
            <mc:AlternateContent xmlns:mc="http://schemas.openxmlformats.org/markup-compatibility/2006">
              <mc:Choice xmlns:v="urn:schemas-microsoft-com:vml" Requires="v">
                <p:oleObj spid="_x0000_s229436" name="Equation" r:id="rId6" imgW="1295280" imgH="241200" progId="Equation.DSMT4">
                  <p:embed/>
                </p:oleObj>
              </mc:Choice>
              <mc:Fallback>
                <p:oleObj name="Equation" r:id="rId6" imgW="1295280" imgH="2412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611" y="3352800"/>
                        <a:ext cx="3272589"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 name="Object 66"/>
          <p:cNvGraphicFramePr>
            <a:graphicFrameLocks noChangeAspect="1"/>
          </p:cNvGraphicFramePr>
          <p:nvPr/>
        </p:nvGraphicFramePr>
        <p:xfrm>
          <a:off x="1586433" y="5106894"/>
          <a:ext cx="1551214" cy="482600"/>
        </p:xfrm>
        <a:graphic>
          <a:graphicData uri="http://schemas.openxmlformats.org/presentationml/2006/ole">
            <mc:AlternateContent xmlns:mc="http://schemas.openxmlformats.org/markup-compatibility/2006">
              <mc:Choice xmlns:v="urn:schemas-microsoft-com:vml" Requires="v">
                <p:oleObj spid="_x0000_s229437" name="Equation" r:id="rId8" imgW="571320" imgH="177480" progId="Equation.DSMT4">
                  <p:embed/>
                </p:oleObj>
              </mc:Choice>
              <mc:Fallback>
                <p:oleObj name="Equation" r:id="rId8" imgW="571320" imgH="17748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6433" y="5106894"/>
                        <a:ext cx="1551214"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Rectangle 67"/>
          <p:cNvSpPr/>
          <p:nvPr/>
        </p:nvSpPr>
        <p:spPr>
          <a:xfrm>
            <a:off x="1371600" y="4979894"/>
            <a:ext cx="19812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i="1">
                <a:solidFill>
                  <a:srgbClr val="FFFF00"/>
                </a:solidFill>
                <a:latin typeface="Times New Roman" pitchFamily="18" charset="0"/>
                <a:cs typeface="Times New Roman" pitchFamily="18" charset="0"/>
              </a:rPr>
              <a:t>LR</a:t>
            </a:r>
            <a:r>
              <a:rPr lang="en-US">
                <a:solidFill>
                  <a:srgbClr val="FFFF00"/>
                </a:solidFill>
              </a:rPr>
              <a:t> Circuits continued…</a:t>
            </a:r>
          </a:p>
        </p:txBody>
      </p:sp>
      <p:sp>
        <p:nvSpPr>
          <p:cNvPr id="3" name="Content Placeholder 2"/>
          <p:cNvSpPr>
            <a:spLocks noGrp="1"/>
          </p:cNvSpPr>
          <p:nvPr>
            <p:ph sz="half" idx="1"/>
          </p:nvPr>
        </p:nvSpPr>
        <p:spPr>
          <a:xfrm>
            <a:off x="152400" y="1828800"/>
            <a:ext cx="4419600" cy="4343400"/>
          </a:xfrm>
        </p:spPr>
        <p:txBody>
          <a:bodyPr>
            <a:normAutofit/>
          </a:bodyPr>
          <a:lstStyle/>
          <a:p>
            <a:r>
              <a:rPr lang="en-US"/>
              <a:t>Suppose with no initial current we now </a:t>
            </a:r>
            <a:r>
              <a:rPr lang="en-US">
                <a:solidFill>
                  <a:srgbClr val="FFFF00"/>
                </a:solidFill>
              </a:rPr>
              <a:t>reconnect</a:t>
            </a:r>
            <a:r>
              <a:rPr lang="en-US"/>
              <a:t> to the battery.</a:t>
            </a:r>
          </a:p>
          <a:p>
            <a:r>
              <a:rPr lang="en-US">
                <a:solidFill>
                  <a:srgbClr val="FFFF00"/>
                </a:solidFill>
              </a:rPr>
              <a:t>How fast does the current </a:t>
            </a:r>
            <a:r>
              <a:rPr lang="en-US" u="sng">
                <a:solidFill>
                  <a:srgbClr val="FFFF00"/>
                </a:solidFill>
              </a:rPr>
              <a:t>build up</a:t>
            </a:r>
            <a:r>
              <a:rPr lang="en-US">
                <a:solidFill>
                  <a:srgbClr val="FFFF00"/>
                </a:solidFill>
              </a:rPr>
              <a:t>?  </a:t>
            </a:r>
          </a:p>
          <a:p>
            <a:r>
              <a:rPr lang="en-US"/>
              <a:t>Remember that now the inductance is </a:t>
            </a:r>
            <a:r>
              <a:rPr lang="en-US">
                <a:solidFill>
                  <a:srgbClr val="FFFF00"/>
                </a:solidFill>
              </a:rPr>
              <a:t>opposing</a:t>
            </a:r>
            <a:r>
              <a:rPr lang="en-US"/>
              <a:t> the battery:</a:t>
            </a:r>
          </a:p>
        </p:txBody>
      </p:sp>
      <p:sp>
        <p:nvSpPr>
          <p:cNvPr id="4" name="Content Placeholder 3"/>
          <p:cNvSpPr>
            <a:spLocks noGrp="1"/>
          </p:cNvSpPr>
          <p:nvPr>
            <p:ph sz="half" idx="2"/>
          </p:nvPr>
        </p:nvSpPr>
        <p:spPr/>
        <p:txBody>
          <a:bodyPr>
            <a:normAutofit/>
          </a:bodyPr>
          <a:lstStyle/>
          <a:p>
            <a:r>
              <a:rPr lang="en-US">
                <a:solidFill>
                  <a:schemeClr val="bg2">
                    <a:lumMod val="50000"/>
                  </a:schemeClr>
                </a:solidFill>
              </a:rPr>
              <a:t>.</a:t>
            </a:r>
          </a:p>
        </p:txBody>
      </p:sp>
      <p:grpSp>
        <p:nvGrpSpPr>
          <p:cNvPr id="5" name="Group 22"/>
          <p:cNvGrpSpPr/>
          <p:nvPr/>
        </p:nvGrpSpPr>
        <p:grpSpPr>
          <a:xfrm>
            <a:off x="4908176" y="1866009"/>
            <a:ext cx="3931015" cy="2934591"/>
            <a:chOff x="3141059" y="1962090"/>
            <a:chExt cx="4402741" cy="3088030"/>
          </a:xfrm>
        </p:grpSpPr>
        <p:grpSp>
          <p:nvGrpSpPr>
            <p:cNvPr id="6" name="Group 187"/>
            <p:cNvGrpSpPr/>
            <p:nvPr/>
          </p:nvGrpSpPr>
          <p:grpSpPr>
            <a:xfrm rot="10800000">
              <a:off x="3666846" y="2389094"/>
              <a:ext cx="1843097" cy="219074"/>
              <a:chOff x="2166933" y="3723749"/>
              <a:chExt cx="1843097" cy="219074"/>
            </a:xfrm>
          </p:grpSpPr>
          <p:cxnSp>
            <p:nvCxnSpPr>
              <p:cNvPr id="51"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29"/>
            <p:cNvGrpSpPr/>
            <p:nvPr/>
          </p:nvGrpSpPr>
          <p:grpSpPr>
            <a:xfrm>
              <a:off x="5428130" y="2303930"/>
              <a:ext cx="1905000" cy="345141"/>
              <a:chOff x="1277470" y="4226859"/>
              <a:chExt cx="7561730" cy="2030060"/>
            </a:xfrm>
          </p:grpSpPr>
          <p:sp>
            <p:nvSpPr>
              <p:cNvPr id="43" name="Freeform 42"/>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19"/>
              <p:cNvGrpSpPr/>
              <p:nvPr/>
            </p:nvGrpSpPr>
            <p:grpSpPr>
              <a:xfrm>
                <a:off x="3352800" y="4267200"/>
                <a:ext cx="1891824" cy="1966919"/>
                <a:chOff x="4133852" y="2376481"/>
                <a:chExt cx="1891824" cy="1966919"/>
              </a:xfrm>
            </p:grpSpPr>
            <p:sp>
              <p:nvSpPr>
                <p:cNvPr id="49" name="Freeform 48"/>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22"/>
              <p:cNvGrpSpPr/>
              <p:nvPr/>
            </p:nvGrpSpPr>
            <p:grpSpPr>
              <a:xfrm>
                <a:off x="5038165" y="4240306"/>
                <a:ext cx="1891824" cy="1966919"/>
                <a:chOff x="4133852" y="2376481"/>
                <a:chExt cx="1891824" cy="1966919"/>
              </a:xfrm>
            </p:grpSpPr>
            <p:sp>
              <p:nvSpPr>
                <p:cNvPr id="47" name="Freeform 4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 name="Straight Connector 25"/>
            <p:cNvCxnSpPr/>
            <p:nvPr/>
          </p:nvCxnSpPr>
          <p:spPr>
            <a:xfrm>
              <a:off x="5029200" y="3429000"/>
              <a:ext cx="228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400800" y="4343400"/>
              <a:ext cx="9412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965077" y="3193676"/>
              <a:ext cx="13850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6394076" y="3408831"/>
              <a:ext cx="1851214" cy="179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676983" y="3429000"/>
              <a:ext cx="1351786" cy="460900"/>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093757" y="4336675"/>
              <a:ext cx="623047"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14139" y="4343400"/>
              <a:ext cx="1143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340000">
              <a:off x="5706663" y="4359089"/>
              <a:ext cx="914400" cy="13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95800" y="203829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sp>
          <p:nvSpPr>
            <p:cNvPr id="35" name="TextBox 34"/>
            <p:cNvSpPr txBox="1"/>
            <p:nvPr/>
          </p:nvSpPr>
          <p:spPr>
            <a:xfrm>
              <a:off x="3581400" y="2114490"/>
              <a:ext cx="457200" cy="400110"/>
            </a:xfrm>
            <a:prstGeom prst="rect">
              <a:avLst/>
            </a:prstGeom>
            <a:noFill/>
          </p:spPr>
          <p:txBody>
            <a:bodyPr wrap="square" rtlCol="0">
              <a:spAutoFit/>
            </a:bodyPr>
            <a:lstStyle/>
            <a:p>
              <a:r>
                <a:rPr lang="en-US" sz="2000">
                  <a:solidFill>
                    <a:srgbClr val="FFFF00"/>
                  </a:solidFill>
                  <a:latin typeface="Times New Roman" pitchFamily="18" charset="0"/>
                  <a:cs typeface="Times New Roman" pitchFamily="18" charset="0"/>
                </a:rPr>
                <a:t>A</a:t>
              </a:r>
            </a:p>
          </p:txBody>
        </p:sp>
        <p:sp>
          <p:nvSpPr>
            <p:cNvPr id="36" name="TextBox 35"/>
            <p:cNvSpPr txBox="1"/>
            <p:nvPr/>
          </p:nvSpPr>
          <p:spPr>
            <a:xfrm>
              <a:off x="6185647" y="196209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sp>
          <p:nvSpPr>
            <p:cNvPr id="37" name="TextBox 36"/>
            <p:cNvSpPr txBox="1"/>
            <p:nvPr/>
          </p:nvSpPr>
          <p:spPr>
            <a:xfrm>
              <a:off x="3141059" y="2895600"/>
              <a:ext cx="682753" cy="42103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I</a:t>
              </a:r>
              <a:r>
                <a:rPr lang="en-US" sz="2000">
                  <a:solidFill>
                    <a:srgbClr val="FFFF00"/>
                  </a:solidFill>
                  <a:latin typeface="Times New Roman" pitchFamily="18" charset="0"/>
                  <a:cs typeface="Times New Roman" pitchFamily="18" charset="0"/>
                </a:rPr>
                <a:t>(</a:t>
              </a:r>
              <a:r>
                <a:rPr lang="en-US" sz="2000" i="1">
                  <a:solidFill>
                    <a:srgbClr val="FFFF00"/>
                  </a:solidFill>
                  <a:latin typeface="Times New Roman" pitchFamily="18" charset="0"/>
                  <a:cs typeface="Times New Roman" pitchFamily="18" charset="0"/>
                </a:rPr>
                <a:t>t</a:t>
              </a:r>
              <a:r>
                <a:rPr lang="en-US" sz="2000">
                  <a:solidFill>
                    <a:srgbClr val="FFFF00"/>
                  </a:solidFill>
                  <a:latin typeface="Times New Roman" pitchFamily="18" charset="0"/>
                  <a:cs typeface="Times New Roman" pitchFamily="18" charset="0"/>
                </a:rPr>
                <a:t>)</a:t>
              </a:r>
              <a:endParaRPr lang="en-US" sz="2000" i="1">
                <a:solidFill>
                  <a:srgbClr val="FFFF00"/>
                </a:solidFill>
                <a:latin typeface="Times New Roman" pitchFamily="18" charset="0"/>
                <a:cs typeface="Times New Roman" pitchFamily="18" charset="0"/>
              </a:endParaRPr>
            </a:p>
          </p:txBody>
        </p:sp>
        <p:sp>
          <p:nvSpPr>
            <p:cNvPr id="38" name="TextBox 37"/>
            <p:cNvSpPr txBox="1"/>
            <p:nvPr/>
          </p:nvSpPr>
          <p:spPr>
            <a:xfrm>
              <a:off x="4572000" y="365760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S</a:t>
              </a:r>
            </a:p>
          </p:txBody>
        </p:sp>
        <p:sp>
          <p:nvSpPr>
            <p:cNvPr id="39" name="TextBox 38"/>
            <p:cNvSpPr txBox="1"/>
            <p:nvPr/>
          </p:nvSpPr>
          <p:spPr>
            <a:xfrm>
              <a:off x="6172199" y="4629090"/>
              <a:ext cx="774192" cy="42103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V</a:t>
              </a:r>
              <a:r>
                <a:rPr lang="en-US" sz="2000" baseline="-25000">
                  <a:solidFill>
                    <a:srgbClr val="FFFF00"/>
                  </a:solidFill>
                  <a:latin typeface="Times New Roman" pitchFamily="18" charset="0"/>
                  <a:cs typeface="Times New Roman" pitchFamily="18" charset="0"/>
                </a:rPr>
                <a:t>0</a:t>
              </a:r>
            </a:p>
          </p:txBody>
        </p:sp>
        <p:sp>
          <p:nvSpPr>
            <p:cNvPr id="40" name="TextBox 39"/>
            <p:cNvSpPr txBox="1"/>
            <p:nvPr/>
          </p:nvSpPr>
          <p:spPr>
            <a:xfrm>
              <a:off x="5257800" y="2114490"/>
              <a:ext cx="457200" cy="400110"/>
            </a:xfrm>
            <a:prstGeom prst="rect">
              <a:avLst/>
            </a:prstGeom>
            <a:noFill/>
          </p:spPr>
          <p:txBody>
            <a:bodyPr wrap="square" rtlCol="0">
              <a:spAutoFit/>
            </a:bodyPr>
            <a:lstStyle/>
            <a:p>
              <a:r>
                <a:rPr lang="en-US" sz="2000">
                  <a:solidFill>
                    <a:srgbClr val="FFFF00"/>
                  </a:solidFill>
                  <a:latin typeface="Times New Roman" pitchFamily="18" charset="0"/>
                  <a:cs typeface="Times New Roman" pitchFamily="18" charset="0"/>
                </a:rPr>
                <a:t>B</a:t>
              </a:r>
            </a:p>
          </p:txBody>
        </p:sp>
        <p:sp>
          <p:nvSpPr>
            <p:cNvPr id="41" name="TextBox 40"/>
            <p:cNvSpPr txBox="1"/>
            <p:nvPr/>
          </p:nvSpPr>
          <p:spPr>
            <a:xfrm>
              <a:off x="7086600" y="2114490"/>
              <a:ext cx="457200" cy="400110"/>
            </a:xfrm>
            <a:prstGeom prst="rect">
              <a:avLst/>
            </a:prstGeom>
            <a:noFill/>
          </p:spPr>
          <p:txBody>
            <a:bodyPr wrap="square" rtlCol="0">
              <a:spAutoFit/>
            </a:bodyPr>
            <a:lstStyle/>
            <a:p>
              <a:r>
                <a:rPr lang="en-US" sz="2000">
                  <a:solidFill>
                    <a:srgbClr val="FFFF00"/>
                  </a:solidFill>
                  <a:latin typeface="Times New Roman" pitchFamily="18" charset="0"/>
                  <a:cs typeface="Times New Roman" pitchFamily="18" charset="0"/>
                </a:rPr>
                <a:t>C</a:t>
              </a:r>
            </a:p>
          </p:txBody>
        </p:sp>
        <p:cxnSp>
          <p:nvCxnSpPr>
            <p:cNvPr id="42" name="Straight Connector 41"/>
            <p:cNvCxnSpPr/>
            <p:nvPr/>
          </p:nvCxnSpPr>
          <p:spPr>
            <a:xfrm rot="16200000" flipH="1">
              <a:off x="3390898" y="3086101"/>
              <a:ext cx="533402" cy="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45" name="Object 44"/>
          <p:cNvGraphicFramePr>
            <a:graphicFrameLocks noChangeAspect="1"/>
          </p:cNvGraphicFramePr>
          <p:nvPr/>
        </p:nvGraphicFramePr>
        <p:xfrm>
          <a:off x="1219200" y="5573713"/>
          <a:ext cx="2776538" cy="587375"/>
        </p:xfrm>
        <a:graphic>
          <a:graphicData uri="http://schemas.openxmlformats.org/presentationml/2006/ole">
            <mc:AlternateContent xmlns:mc="http://schemas.openxmlformats.org/markup-compatibility/2006">
              <mc:Choice xmlns:v="urn:schemas-microsoft-com:vml" Requires="v">
                <p:oleObj spid="_x0000_s235541" name="Equation" r:id="rId4" imgW="1079280" imgH="228600" progId="Equation.DSMT4">
                  <p:embed/>
                </p:oleObj>
              </mc:Choice>
              <mc:Fallback>
                <p:oleObj name="Equation" r:id="rId4" imgW="107928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573713"/>
                        <a:ext cx="2776538"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i="1">
                <a:solidFill>
                  <a:srgbClr val="FFFF00"/>
                </a:solidFill>
                <a:latin typeface="Times New Roman" pitchFamily="18" charset="0"/>
                <a:cs typeface="Times New Roman" pitchFamily="18" charset="0"/>
              </a:rPr>
              <a:t>LR</a:t>
            </a:r>
            <a:r>
              <a:rPr lang="en-US">
                <a:solidFill>
                  <a:srgbClr val="FFFF00"/>
                </a:solidFill>
              </a:rPr>
              <a:t> Circuits continued…</a:t>
            </a:r>
          </a:p>
        </p:txBody>
      </p:sp>
      <p:sp>
        <p:nvSpPr>
          <p:cNvPr id="3" name="Content Placeholder 2"/>
          <p:cNvSpPr>
            <a:spLocks noGrp="1"/>
          </p:cNvSpPr>
          <p:nvPr>
            <p:ph sz="half" idx="1"/>
          </p:nvPr>
        </p:nvSpPr>
        <p:spPr>
          <a:xfrm>
            <a:off x="152400" y="1828800"/>
            <a:ext cx="4419600" cy="4343400"/>
          </a:xfrm>
        </p:spPr>
        <p:txBody>
          <a:bodyPr>
            <a:normAutofit/>
          </a:bodyPr>
          <a:lstStyle/>
          <a:p>
            <a:r>
              <a:rPr lang="en-US"/>
              <a:t>Suppose with no initial current we now </a:t>
            </a:r>
            <a:r>
              <a:rPr lang="en-US">
                <a:solidFill>
                  <a:srgbClr val="FFFF00"/>
                </a:solidFill>
              </a:rPr>
              <a:t>reconnect</a:t>
            </a:r>
            <a:r>
              <a:rPr lang="en-US"/>
              <a:t> to the battery.</a:t>
            </a:r>
          </a:p>
          <a:p>
            <a:r>
              <a:rPr lang="en-US">
                <a:solidFill>
                  <a:srgbClr val="FFFF00"/>
                </a:solidFill>
              </a:rPr>
              <a:t>How fast does the current </a:t>
            </a:r>
            <a:r>
              <a:rPr lang="en-US" u="sng">
                <a:solidFill>
                  <a:srgbClr val="FFFF00"/>
                </a:solidFill>
              </a:rPr>
              <a:t>build up</a:t>
            </a:r>
            <a:r>
              <a:rPr lang="en-US">
                <a:solidFill>
                  <a:srgbClr val="FFFF00"/>
                </a:solidFill>
              </a:rPr>
              <a:t>?  </a:t>
            </a:r>
          </a:p>
          <a:p>
            <a:r>
              <a:rPr lang="en-US"/>
              <a:t>Remember that now the inductance is </a:t>
            </a:r>
            <a:r>
              <a:rPr lang="en-US">
                <a:solidFill>
                  <a:srgbClr val="FFFF00"/>
                </a:solidFill>
              </a:rPr>
              <a:t>opposing</a:t>
            </a:r>
            <a:r>
              <a:rPr lang="en-US"/>
              <a:t> the battery:</a:t>
            </a:r>
          </a:p>
        </p:txBody>
      </p:sp>
      <p:sp>
        <p:nvSpPr>
          <p:cNvPr id="4" name="Content Placeholder 3"/>
          <p:cNvSpPr>
            <a:spLocks noGrp="1"/>
          </p:cNvSpPr>
          <p:nvPr>
            <p:ph sz="half" idx="2"/>
          </p:nvPr>
        </p:nvSpPr>
        <p:spPr/>
        <p:txBody>
          <a:bodyPr>
            <a:normAutofit/>
          </a:bodyPr>
          <a:lstStyle/>
          <a:p>
            <a:r>
              <a:rPr lang="en-US">
                <a:solidFill>
                  <a:schemeClr val="bg2">
                    <a:lumMod val="50000"/>
                  </a:schemeClr>
                </a:solidFill>
              </a:rPr>
              <a:t>.</a:t>
            </a:r>
          </a:p>
        </p:txBody>
      </p:sp>
      <p:grpSp>
        <p:nvGrpSpPr>
          <p:cNvPr id="5" name="Group 22"/>
          <p:cNvGrpSpPr/>
          <p:nvPr/>
        </p:nvGrpSpPr>
        <p:grpSpPr>
          <a:xfrm>
            <a:off x="4908176" y="1866009"/>
            <a:ext cx="3931015" cy="2934591"/>
            <a:chOff x="3141059" y="1962090"/>
            <a:chExt cx="4402741" cy="3088030"/>
          </a:xfrm>
        </p:grpSpPr>
        <p:grpSp>
          <p:nvGrpSpPr>
            <p:cNvPr id="6" name="Group 187"/>
            <p:cNvGrpSpPr/>
            <p:nvPr/>
          </p:nvGrpSpPr>
          <p:grpSpPr>
            <a:xfrm rot="10800000">
              <a:off x="3666846" y="2389094"/>
              <a:ext cx="1843097" cy="219074"/>
              <a:chOff x="2166933" y="3723749"/>
              <a:chExt cx="1843097" cy="219074"/>
            </a:xfrm>
          </p:grpSpPr>
          <p:cxnSp>
            <p:nvCxnSpPr>
              <p:cNvPr id="51"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29"/>
            <p:cNvGrpSpPr/>
            <p:nvPr/>
          </p:nvGrpSpPr>
          <p:grpSpPr>
            <a:xfrm>
              <a:off x="5428130" y="2303930"/>
              <a:ext cx="1905000" cy="345141"/>
              <a:chOff x="1277470" y="4226859"/>
              <a:chExt cx="7561730" cy="2030060"/>
            </a:xfrm>
          </p:grpSpPr>
          <p:sp>
            <p:nvSpPr>
              <p:cNvPr id="43" name="Freeform 42"/>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19"/>
              <p:cNvGrpSpPr/>
              <p:nvPr/>
            </p:nvGrpSpPr>
            <p:grpSpPr>
              <a:xfrm>
                <a:off x="3352800" y="4267200"/>
                <a:ext cx="1891824" cy="1966919"/>
                <a:chOff x="4133852" y="2376481"/>
                <a:chExt cx="1891824" cy="1966919"/>
              </a:xfrm>
            </p:grpSpPr>
            <p:sp>
              <p:nvSpPr>
                <p:cNvPr id="49" name="Freeform 48"/>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22"/>
              <p:cNvGrpSpPr/>
              <p:nvPr/>
            </p:nvGrpSpPr>
            <p:grpSpPr>
              <a:xfrm>
                <a:off x="5038165" y="4240306"/>
                <a:ext cx="1891824" cy="1966919"/>
                <a:chOff x="4133852" y="2376481"/>
                <a:chExt cx="1891824" cy="1966919"/>
              </a:xfrm>
            </p:grpSpPr>
            <p:sp>
              <p:nvSpPr>
                <p:cNvPr id="47" name="Freeform 4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 name="Straight Connector 25"/>
            <p:cNvCxnSpPr/>
            <p:nvPr/>
          </p:nvCxnSpPr>
          <p:spPr>
            <a:xfrm>
              <a:off x="5029200" y="3429000"/>
              <a:ext cx="228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400800" y="4343400"/>
              <a:ext cx="9412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965077" y="3193676"/>
              <a:ext cx="13850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6394076" y="3408831"/>
              <a:ext cx="1851214" cy="179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3662352" y="3889900"/>
              <a:ext cx="1336190" cy="452714"/>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093757" y="4336675"/>
              <a:ext cx="623047"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14139" y="4343400"/>
              <a:ext cx="1143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340000">
              <a:off x="5706663" y="4359089"/>
              <a:ext cx="914400" cy="13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95800" y="203829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sp>
          <p:nvSpPr>
            <p:cNvPr id="35" name="TextBox 34"/>
            <p:cNvSpPr txBox="1"/>
            <p:nvPr/>
          </p:nvSpPr>
          <p:spPr>
            <a:xfrm>
              <a:off x="3581400" y="2114490"/>
              <a:ext cx="457200" cy="400110"/>
            </a:xfrm>
            <a:prstGeom prst="rect">
              <a:avLst/>
            </a:prstGeom>
            <a:noFill/>
          </p:spPr>
          <p:txBody>
            <a:bodyPr wrap="square" rtlCol="0">
              <a:spAutoFit/>
            </a:bodyPr>
            <a:lstStyle/>
            <a:p>
              <a:r>
                <a:rPr lang="en-US" sz="2000">
                  <a:solidFill>
                    <a:srgbClr val="FFFF00"/>
                  </a:solidFill>
                  <a:latin typeface="Times New Roman" pitchFamily="18" charset="0"/>
                  <a:cs typeface="Times New Roman" pitchFamily="18" charset="0"/>
                </a:rPr>
                <a:t>A</a:t>
              </a:r>
            </a:p>
          </p:txBody>
        </p:sp>
        <p:sp>
          <p:nvSpPr>
            <p:cNvPr id="36" name="TextBox 35"/>
            <p:cNvSpPr txBox="1"/>
            <p:nvPr/>
          </p:nvSpPr>
          <p:spPr>
            <a:xfrm>
              <a:off x="6185647" y="196209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sp>
          <p:nvSpPr>
            <p:cNvPr id="37" name="TextBox 36"/>
            <p:cNvSpPr txBox="1"/>
            <p:nvPr/>
          </p:nvSpPr>
          <p:spPr>
            <a:xfrm>
              <a:off x="3141059" y="2895600"/>
              <a:ext cx="682753" cy="42103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I</a:t>
              </a:r>
              <a:r>
                <a:rPr lang="en-US" sz="2000">
                  <a:solidFill>
                    <a:srgbClr val="FFFF00"/>
                  </a:solidFill>
                  <a:latin typeface="Times New Roman" pitchFamily="18" charset="0"/>
                  <a:cs typeface="Times New Roman" pitchFamily="18" charset="0"/>
                </a:rPr>
                <a:t>(</a:t>
              </a:r>
              <a:r>
                <a:rPr lang="en-US" sz="2000" i="1">
                  <a:solidFill>
                    <a:srgbClr val="FFFF00"/>
                  </a:solidFill>
                  <a:latin typeface="Times New Roman" pitchFamily="18" charset="0"/>
                  <a:cs typeface="Times New Roman" pitchFamily="18" charset="0"/>
                </a:rPr>
                <a:t>t</a:t>
              </a:r>
              <a:r>
                <a:rPr lang="en-US" sz="2000">
                  <a:solidFill>
                    <a:srgbClr val="FFFF00"/>
                  </a:solidFill>
                  <a:latin typeface="Times New Roman" pitchFamily="18" charset="0"/>
                  <a:cs typeface="Times New Roman" pitchFamily="18" charset="0"/>
                </a:rPr>
                <a:t>)</a:t>
              </a:r>
              <a:endParaRPr lang="en-US" sz="2000" i="1">
                <a:solidFill>
                  <a:srgbClr val="FFFF00"/>
                </a:solidFill>
                <a:latin typeface="Times New Roman" pitchFamily="18" charset="0"/>
                <a:cs typeface="Times New Roman" pitchFamily="18" charset="0"/>
              </a:endParaRPr>
            </a:p>
          </p:txBody>
        </p:sp>
        <p:sp>
          <p:nvSpPr>
            <p:cNvPr id="38" name="TextBox 37"/>
            <p:cNvSpPr txBox="1"/>
            <p:nvPr/>
          </p:nvSpPr>
          <p:spPr>
            <a:xfrm>
              <a:off x="4572000" y="365760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S</a:t>
              </a:r>
            </a:p>
          </p:txBody>
        </p:sp>
        <p:sp>
          <p:nvSpPr>
            <p:cNvPr id="39" name="TextBox 38"/>
            <p:cNvSpPr txBox="1"/>
            <p:nvPr/>
          </p:nvSpPr>
          <p:spPr>
            <a:xfrm>
              <a:off x="6172199" y="4629090"/>
              <a:ext cx="774192" cy="42103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V</a:t>
              </a:r>
              <a:r>
                <a:rPr lang="en-US" sz="2000" baseline="-25000">
                  <a:solidFill>
                    <a:srgbClr val="FFFF00"/>
                  </a:solidFill>
                  <a:latin typeface="Times New Roman" pitchFamily="18" charset="0"/>
                  <a:cs typeface="Times New Roman" pitchFamily="18" charset="0"/>
                </a:rPr>
                <a:t>0</a:t>
              </a:r>
            </a:p>
          </p:txBody>
        </p:sp>
        <p:sp>
          <p:nvSpPr>
            <p:cNvPr id="40" name="TextBox 39"/>
            <p:cNvSpPr txBox="1"/>
            <p:nvPr/>
          </p:nvSpPr>
          <p:spPr>
            <a:xfrm>
              <a:off x="5257800" y="2114490"/>
              <a:ext cx="457200" cy="400110"/>
            </a:xfrm>
            <a:prstGeom prst="rect">
              <a:avLst/>
            </a:prstGeom>
            <a:noFill/>
          </p:spPr>
          <p:txBody>
            <a:bodyPr wrap="square" rtlCol="0">
              <a:spAutoFit/>
            </a:bodyPr>
            <a:lstStyle/>
            <a:p>
              <a:r>
                <a:rPr lang="en-US" sz="2000">
                  <a:solidFill>
                    <a:srgbClr val="FFFF00"/>
                  </a:solidFill>
                  <a:latin typeface="Times New Roman" pitchFamily="18" charset="0"/>
                  <a:cs typeface="Times New Roman" pitchFamily="18" charset="0"/>
                </a:rPr>
                <a:t>B</a:t>
              </a:r>
            </a:p>
          </p:txBody>
        </p:sp>
        <p:sp>
          <p:nvSpPr>
            <p:cNvPr id="41" name="TextBox 40"/>
            <p:cNvSpPr txBox="1"/>
            <p:nvPr/>
          </p:nvSpPr>
          <p:spPr>
            <a:xfrm>
              <a:off x="7086600" y="2114490"/>
              <a:ext cx="457200" cy="400110"/>
            </a:xfrm>
            <a:prstGeom prst="rect">
              <a:avLst/>
            </a:prstGeom>
            <a:noFill/>
          </p:spPr>
          <p:txBody>
            <a:bodyPr wrap="square" rtlCol="0">
              <a:spAutoFit/>
            </a:bodyPr>
            <a:lstStyle/>
            <a:p>
              <a:r>
                <a:rPr lang="en-US" sz="2000">
                  <a:solidFill>
                    <a:srgbClr val="FFFF00"/>
                  </a:solidFill>
                  <a:latin typeface="Times New Roman" pitchFamily="18" charset="0"/>
                  <a:cs typeface="Times New Roman" pitchFamily="18" charset="0"/>
                </a:rPr>
                <a:t>C</a:t>
              </a:r>
            </a:p>
          </p:txBody>
        </p:sp>
        <p:cxnSp>
          <p:nvCxnSpPr>
            <p:cNvPr id="42" name="Straight Connector 41"/>
            <p:cNvCxnSpPr/>
            <p:nvPr/>
          </p:nvCxnSpPr>
          <p:spPr>
            <a:xfrm rot="16200000" flipH="1">
              <a:off x="3390898" y="3086101"/>
              <a:ext cx="533402" cy="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45" name="Object 44"/>
          <p:cNvGraphicFramePr>
            <a:graphicFrameLocks noChangeAspect="1"/>
          </p:cNvGraphicFramePr>
          <p:nvPr/>
        </p:nvGraphicFramePr>
        <p:xfrm>
          <a:off x="1219200" y="5573713"/>
          <a:ext cx="2776538" cy="587375"/>
        </p:xfrm>
        <a:graphic>
          <a:graphicData uri="http://schemas.openxmlformats.org/presentationml/2006/ole">
            <mc:AlternateContent xmlns:mc="http://schemas.openxmlformats.org/markup-compatibility/2006">
              <mc:Choice xmlns:v="urn:schemas-microsoft-com:vml" Requires="v">
                <p:oleObj spid="_x0000_s253958" name="Equation" r:id="rId4" imgW="1079280" imgH="228600" progId="Equation.DSMT4">
                  <p:embed/>
                </p:oleObj>
              </mc:Choice>
              <mc:Fallback>
                <p:oleObj name="Equation" r:id="rId4" imgW="10792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573713"/>
                        <a:ext cx="2776538"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98114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i="1">
                <a:solidFill>
                  <a:srgbClr val="FFFF00"/>
                </a:solidFill>
                <a:latin typeface="Times New Roman" pitchFamily="18" charset="0"/>
                <a:cs typeface="Times New Roman" pitchFamily="18" charset="0"/>
              </a:rPr>
              <a:t>LR</a:t>
            </a:r>
            <a:r>
              <a:rPr lang="en-US">
                <a:solidFill>
                  <a:srgbClr val="FFFF00"/>
                </a:solidFill>
              </a:rPr>
              <a:t> Circuits continued…</a:t>
            </a:r>
          </a:p>
        </p:txBody>
      </p:sp>
      <p:sp>
        <p:nvSpPr>
          <p:cNvPr id="3" name="Content Placeholder 2"/>
          <p:cNvSpPr>
            <a:spLocks noGrp="1"/>
          </p:cNvSpPr>
          <p:nvPr>
            <p:ph sz="half" idx="1"/>
          </p:nvPr>
        </p:nvSpPr>
        <p:spPr>
          <a:xfrm>
            <a:off x="152400" y="1447800"/>
            <a:ext cx="4724400" cy="5029200"/>
          </a:xfrm>
        </p:spPr>
        <p:txBody>
          <a:bodyPr>
            <a:normAutofit/>
          </a:bodyPr>
          <a:lstStyle/>
          <a:p>
            <a:r>
              <a:rPr lang="en-US"/>
              <a:t>We must solve the equation</a:t>
            </a:r>
          </a:p>
          <a:p>
            <a:endParaRPr lang="en-US"/>
          </a:p>
          <a:p>
            <a:pPr>
              <a:buNone/>
            </a:pPr>
            <a:r>
              <a:rPr lang="en-US"/>
              <a:t>	or</a:t>
            </a:r>
          </a:p>
          <a:p>
            <a:pPr>
              <a:buNone/>
            </a:pPr>
            <a:endParaRPr lang="en-US"/>
          </a:p>
          <a:p>
            <a:pPr>
              <a:buNone/>
            </a:pPr>
            <a:r>
              <a:rPr lang="en-US"/>
              <a:t>	This differs from the earlier equation by having a constant term added on the right.  It’s like</a:t>
            </a:r>
          </a:p>
          <a:p>
            <a:pPr>
              <a:buNone/>
            </a:pPr>
            <a:r>
              <a:rPr lang="en-US"/>
              <a:t>	which you can easily check has solution                             .  </a:t>
            </a:r>
          </a:p>
        </p:txBody>
      </p:sp>
      <p:sp>
        <p:nvSpPr>
          <p:cNvPr id="4" name="Content Placeholder 3"/>
          <p:cNvSpPr>
            <a:spLocks noGrp="1"/>
          </p:cNvSpPr>
          <p:nvPr>
            <p:ph sz="half" idx="2"/>
          </p:nvPr>
        </p:nvSpPr>
        <p:spPr/>
        <p:txBody>
          <a:bodyPr>
            <a:normAutofit/>
          </a:bodyPr>
          <a:lstStyle/>
          <a:p>
            <a:r>
              <a:rPr lang="en-US">
                <a:solidFill>
                  <a:schemeClr val="bg2">
                    <a:lumMod val="50000"/>
                  </a:schemeClr>
                </a:solidFill>
              </a:rPr>
              <a:t>.</a:t>
            </a:r>
          </a:p>
        </p:txBody>
      </p:sp>
      <p:grpSp>
        <p:nvGrpSpPr>
          <p:cNvPr id="5" name="Group 22"/>
          <p:cNvGrpSpPr/>
          <p:nvPr/>
        </p:nvGrpSpPr>
        <p:grpSpPr>
          <a:xfrm>
            <a:off x="4908176" y="1866009"/>
            <a:ext cx="3931015" cy="2934591"/>
            <a:chOff x="3141059" y="1962090"/>
            <a:chExt cx="4402741" cy="3088030"/>
          </a:xfrm>
        </p:grpSpPr>
        <p:grpSp>
          <p:nvGrpSpPr>
            <p:cNvPr id="6" name="Group 187"/>
            <p:cNvGrpSpPr/>
            <p:nvPr/>
          </p:nvGrpSpPr>
          <p:grpSpPr>
            <a:xfrm rot="10800000">
              <a:off x="3666846" y="2389094"/>
              <a:ext cx="1843097" cy="219074"/>
              <a:chOff x="2166933" y="3723749"/>
              <a:chExt cx="1843097" cy="219074"/>
            </a:xfrm>
          </p:grpSpPr>
          <p:cxnSp>
            <p:nvCxnSpPr>
              <p:cNvPr id="51"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29"/>
            <p:cNvGrpSpPr/>
            <p:nvPr/>
          </p:nvGrpSpPr>
          <p:grpSpPr>
            <a:xfrm>
              <a:off x="5428130" y="2303930"/>
              <a:ext cx="1905000" cy="345141"/>
              <a:chOff x="1277470" y="4226859"/>
              <a:chExt cx="7561730" cy="2030060"/>
            </a:xfrm>
          </p:grpSpPr>
          <p:sp>
            <p:nvSpPr>
              <p:cNvPr id="43" name="Freeform 42"/>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19"/>
              <p:cNvGrpSpPr/>
              <p:nvPr/>
            </p:nvGrpSpPr>
            <p:grpSpPr>
              <a:xfrm>
                <a:off x="3352800" y="4267200"/>
                <a:ext cx="1891824" cy="1966919"/>
                <a:chOff x="4133852" y="2376481"/>
                <a:chExt cx="1891824" cy="1966919"/>
              </a:xfrm>
            </p:grpSpPr>
            <p:sp>
              <p:nvSpPr>
                <p:cNvPr id="49" name="Freeform 48"/>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22"/>
              <p:cNvGrpSpPr/>
              <p:nvPr/>
            </p:nvGrpSpPr>
            <p:grpSpPr>
              <a:xfrm>
                <a:off x="5038165" y="4240306"/>
                <a:ext cx="1891824" cy="1966919"/>
                <a:chOff x="4133852" y="2376481"/>
                <a:chExt cx="1891824" cy="1966919"/>
              </a:xfrm>
            </p:grpSpPr>
            <p:sp>
              <p:nvSpPr>
                <p:cNvPr id="47" name="Freeform 4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 name="Straight Connector 25"/>
            <p:cNvCxnSpPr/>
            <p:nvPr/>
          </p:nvCxnSpPr>
          <p:spPr>
            <a:xfrm>
              <a:off x="5029200" y="3429000"/>
              <a:ext cx="228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400800" y="4343400"/>
              <a:ext cx="9412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965077" y="3193676"/>
              <a:ext cx="13850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6394076" y="3408831"/>
              <a:ext cx="1851214" cy="179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3662352" y="3889900"/>
              <a:ext cx="1336190" cy="452714"/>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093757" y="4336675"/>
              <a:ext cx="623047"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14139" y="4343400"/>
              <a:ext cx="1143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340000">
              <a:off x="5706663" y="4359089"/>
              <a:ext cx="914400" cy="13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95800" y="203829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sp>
          <p:nvSpPr>
            <p:cNvPr id="35" name="TextBox 34"/>
            <p:cNvSpPr txBox="1"/>
            <p:nvPr/>
          </p:nvSpPr>
          <p:spPr>
            <a:xfrm>
              <a:off x="3581400" y="2114490"/>
              <a:ext cx="457200" cy="400110"/>
            </a:xfrm>
            <a:prstGeom prst="rect">
              <a:avLst/>
            </a:prstGeom>
            <a:noFill/>
          </p:spPr>
          <p:txBody>
            <a:bodyPr wrap="square" rtlCol="0">
              <a:spAutoFit/>
            </a:bodyPr>
            <a:lstStyle/>
            <a:p>
              <a:r>
                <a:rPr lang="en-US" sz="2000">
                  <a:solidFill>
                    <a:srgbClr val="FFFF00"/>
                  </a:solidFill>
                  <a:latin typeface="Times New Roman" pitchFamily="18" charset="0"/>
                  <a:cs typeface="Times New Roman" pitchFamily="18" charset="0"/>
                </a:rPr>
                <a:t>A</a:t>
              </a:r>
            </a:p>
          </p:txBody>
        </p:sp>
        <p:sp>
          <p:nvSpPr>
            <p:cNvPr id="36" name="TextBox 35"/>
            <p:cNvSpPr txBox="1"/>
            <p:nvPr/>
          </p:nvSpPr>
          <p:spPr>
            <a:xfrm>
              <a:off x="6185647" y="196209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sp>
          <p:nvSpPr>
            <p:cNvPr id="37" name="TextBox 36"/>
            <p:cNvSpPr txBox="1"/>
            <p:nvPr/>
          </p:nvSpPr>
          <p:spPr>
            <a:xfrm>
              <a:off x="3141059" y="2895600"/>
              <a:ext cx="682753" cy="42103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I</a:t>
              </a:r>
              <a:r>
                <a:rPr lang="en-US" sz="2000">
                  <a:solidFill>
                    <a:srgbClr val="FFFF00"/>
                  </a:solidFill>
                  <a:latin typeface="Times New Roman" pitchFamily="18" charset="0"/>
                  <a:cs typeface="Times New Roman" pitchFamily="18" charset="0"/>
                </a:rPr>
                <a:t>(</a:t>
              </a:r>
              <a:r>
                <a:rPr lang="en-US" sz="2000" i="1">
                  <a:solidFill>
                    <a:srgbClr val="FFFF00"/>
                  </a:solidFill>
                  <a:latin typeface="Times New Roman" pitchFamily="18" charset="0"/>
                  <a:cs typeface="Times New Roman" pitchFamily="18" charset="0"/>
                </a:rPr>
                <a:t>t</a:t>
              </a:r>
              <a:r>
                <a:rPr lang="en-US" sz="2000">
                  <a:solidFill>
                    <a:srgbClr val="FFFF00"/>
                  </a:solidFill>
                  <a:latin typeface="Times New Roman" pitchFamily="18" charset="0"/>
                  <a:cs typeface="Times New Roman" pitchFamily="18" charset="0"/>
                </a:rPr>
                <a:t>)</a:t>
              </a:r>
              <a:endParaRPr lang="en-US" sz="2000" i="1">
                <a:solidFill>
                  <a:srgbClr val="FFFF00"/>
                </a:solidFill>
                <a:latin typeface="Times New Roman" pitchFamily="18" charset="0"/>
                <a:cs typeface="Times New Roman" pitchFamily="18" charset="0"/>
              </a:endParaRPr>
            </a:p>
          </p:txBody>
        </p:sp>
        <p:sp>
          <p:nvSpPr>
            <p:cNvPr id="38" name="TextBox 37"/>
            <p:cNvSpPr txBox="1"/>
            <p:nvPr/>
          </p:nvSpPr>
          <p:spPr>
            <a:xfrm>
              <a:off x="4572000" y="365760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S</a:t>
              </a:r>
            </a:p>
          </p:txBody>
        </p:sp>
        <p:sp>
          <p:nvSpPr>
            <p:cNvPr id="39" name="TextBox 38"/>
            <p:cNvSpPr txBox="1"/>
            <p:nvPr/>
          </p:nvSpPr>
          <p:spPr>
            <a:xfrm>
              <a:off x="6172199" y="4629090"/>
              <a:ext cx="774192" cy="42103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V</a:t>
              </a:r>
              <a:r>
                <a:rPr lang="en-US" sz="2000" baseline="-25000">
                  <a:solidFill>
                    <a:srgbClr val="FFFF00"/>
                  </a:solidFill>
                  <a:latin typeface="Times New Roman" pitchFamily="18" charset="0"/>
                  <a:cs typeface="Times New Roman" pitchFamily="18" charset="0"/>
                </a:rPr>
                <a:t>0</a:t>
              </a:r>
            </a:p>
          </p:txBody>
        </p:sp>
        <p:sp>
          <p:nvSpPr>
            <p:cNvPr id="40" name="TextBox 39"/>
            <p:cNvSpPr txBox="1"/>
            <p:nvPr/>
          </p:nvSpPr>
          <p:spPr>
            <a:xfrm>
              <a:off x="5257800" y="2114490"/>
              <a:ext cx="457200" cy="400110"/>
            </a:xfrm>
            <a:prstGeom prst="rect">
              <a:avLst/>
            </a:prstGeom>
            <a:noFill/>
          </p:spPr>
          <p:txBody>
            <a:bodyPr wrap="square" rtlCol="0">
              <a:spAutoFit/>
            </a:bodyPr>
            <a:lstStyle/>
            <a:p>
              <a:r>
                <a:rPr lang="en-US" sz="2000">
                  <a:solidFill>
                    <a:srgbClr val="FFFF00"/>
                  </a:solidFill>
                  <a:latin typeface="Times New Roman" pitchFamily="18" charset="0"/>
                  <a:cs typeface="Times New Roman" pitchFamily="18" charset="0"/>
                </a:rPr>
                <a:t>B</a:t>
              </a:r>
            </a:p>
          </p:txBody>
        </p:sp>
        <p:sp>
          <p:nvSpPr>
            <p:cNvPr id="41" name="TextBox 40"/>
            <p:cNvSpPr txBox="1"/>
            <p:nvPr/>
          </p:nvSpPr>
          <p:spPr>
            <a:xfrm>
              <a:off x="7086600" y="2114490"/>
              <a:ext cx="457200" cy="400110"/>
            </a:xfrm>
            <a:prstGeom prst="rect">
              <a:avLst/>
            </a:prstGeom>
            <a:noFill/>
          </p:spPr>
          <p:txBody>
            <a:bodyPr wrap="square" rtlCol="0">
              <a:spAutoFit/>
            </a:bodyPr>
            <a:lstStyle/>
            <a:p>
              <a:r>
                <a:rPr lang="en-US" sz="2000">
                  <a:solidFill>
                    <a:srgbClr val="FFFF00"/>
                  </a:solidFill>
                  <a:latin typeface="Times New Roman" pitchFamily="18" charset="0"/>
                  <a:cs typeface="Times New Roman" pitchFamily="18" charset="0"/>
                </a:rPr>
                <a:t>C</a:t>
              </a:r>
            </a:p>
          </p:txBody>
        </p:sp>
        <p:cxnSp>
          <p:nvCxnSpPr>
            <p:cNvPr id="42" name="Straight Connector 41"/>
            <p:cNvCxnSpPr/>
            <p:nvPr/>
          </p:nvCxnSpPr>
          <p:spPr>
            <a:xfrm rot="16200000" flipH="1">
              <a:off x="3390898" y="3086101"/>
              <a:ext cx="533402" cy="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45" name="Object 44"/>
          <p:cNvGraphicFramePr>
            <a:graphicFrameLocks noChangeAspect="1"/>
          </p:cNvGraphicFramePr>
          <p:nvPr/>
        </p:nvGraphicFramePr>
        <p:xfrm>
          <a:off x="1109662" y="2057400"/>
          <a:ext cx="2776538" cy="587375"/>
        </p:xfrm>
        <a:graphic>
          <a:graphicData uri="http://schemas.openxmlformats.org/presentationml/2006/ole">
            <mc:AlternateContent xmlns:mc="http://schemas.openxmlformats.org/markup-compatibility/2006">
              <mc:Choice xmlns:v="urn:schemas-microsoft-com:vml" Requires="v">
                <p:oleObj spid="_x0000_s237646" name="Equation" r:id="rId4" imgW="1079280" imgH="228600" progId="Equation.DSMT4">
                  <p:embed/>
                </p:oleObj>
              </mc:Choice>
              <mc:Fallback>
                <p:oleObj name="Equation" r:id="rId4" imgW="1079280" imgH="228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662" y="2057400"/>
                        <a:ext cx="2776538"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45"/>
          <p:cNvGraphicFramePr>
            <a:graphicFrameLocks noChangeAspect="1"/>
          </p:cNvGraphicFramePr>
          <p:nvPr/>
        </p:nvGraphicFramePr>
        <p:xfrm>
          <a:off x="542925" y="2971800"/>
          <a:ext cx="3733800" cy="533400"/>
        </p:xfrm>
        <a:graphic>
          <a:graphicData uri="http://schemas.openxmlformats.org/presentationml/2006/ole">
            <mc:AlternateContent xmlns:mc="http://schemas.openxmlformats.org/markup-compatibility/2006">
              <mc:Choice xmlns:v="urn:schemas-microsoft-com:vml" Requires="v">
                <p:oleObj spid="_x0000_s237647" name="Equation" r:id="rId6" imgW="1600200" imgH="228600" progId="Equation.DSMT4">
                  <p:embed/>
                </p:oleObj>
              </mc:Choice>
              <mc:Fallback>
                <p:oleObj name="Equation" r:id="rId6" imgW="1600200" imgH="228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925" y="2971800"/>
                        <a:ext cx="3733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61"/>
          <p:cNvGraphicFramePr>
            <a:graphicFrameLocks noChangeAspect="1"/>
          </p:cNvGraphicFramePr>
          <p:nvPr/>
        </p:nvGraphicFramePr>
        <p:xfrm>
          <a:off x="2587625" y="4834965"/>
          <a:ext cx="2212975" cy="431800"/>
        </p:xfrm>
        <a:graphic>
          <a:graphicData uri="http://schemas.openxmlformats.org/presentationml/2006/ole">
            <mc:AlternateContent xmlns:mc="http://schemas.openxmlformats.org/markup-compatibility/2006">
              <mc:Choice xmlns:v="urn:schemas-microsoft-com:vml" Requires="v">
                <p:oleObj spid="_x0000_s237648" name="Equation" r:id="rId8" imgW="1041120" imgH="203040" progId="Equation.DSMT4">
                  <p:embed/>
                </p:oleObj>
              </mc:Choice>
              <mc:Fallback>
                <p:oleObj name="Equation" r:id="rId8" imgW="1041120" imgH="20304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7625" y="4834965"/>
                        <a:ext cx="221297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Object 62"/>
          <p:cNvGraphicFramePr>
            <a:graphicFrameLocks noChangeAspect="1"/>
          </p:cNvGraphicFramePr>
          <p:nvPr/>
        </p:nvGraphicFramePr>
        <p:xfrm>
          <a:off x="2354262" y="5702300"/>
          <a:ext cx="2370138" cy="533400"/>
        </p:xfrm>
        <a:graphic>
          <a:graphicData uri="http://schemas.openxmlformats.org/presentationml/2006/ole">
            <mc:AlternateContent xmlns:mc="http://schemas.openxmlformats.org/markup-compatibility/2006">
              <mc:Choice xmlns:v="urn:schemas-microsoft-com:vml" Requires="v">
                <p:oleObj spid="_x0000_s237649" name="Equation" r:id="rId10" imgW="1015920" imgH="228600" progId="Equation.DSMT4">
                  <p:embed/>
                </p:oleObj>
              </mc:Choice>
              <mc:Fallback>
                <p:oleObj name="Equation" r:id="rId10" imgW="1015920" imgH="2286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4262" y="5702300"/>
                        <a:ext cx="23701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i="1">
                <a:solidFill>
                  <a:srgbClr val="FFFF00"/>
                </a:solidFill>
                <a:latin typeface="Times New Roman" pitchFamily="18" charset="0"/>
                <a:cs typeface="Times New Roman" pitchFamily="18" charset="0"/>
              </a:rPr>
              <a:t>LR</a:t>
            </a:r>
            <a:r>
              <a:rPr lang="en-US">
                <a:solidFill>
                  <a:srgbClr val="FFFF00"/>
                </a:solidFill>
              </a:rPr>
              <a:t> Circuits continued…</a:t>
            </a:r>
          </a:p>
        </p:txBody>
      </p:sp>
      <p:sp>
        <p:nvSpPr>
          <p:cNvPr id="3" name="Content Placeholder 2"/>
          <p:cNvSpPr>
            <a:spLocks noGrp="1"/>
          </p:cNvSpPr>
          <p:nvPr>
            <p:ph sz="half" idx="1"/>
          </p:nvPr>
        </p:nvSpPr>
        <p:spPr>
          <a:xfrm>
            <a:off x="152400" y="1447800"/>
            <a:ext cx="8382000" cy="5410200"/>
          </a:xfrm>
        </p:spPr>
        <p:txBody>
          <a:bodyPr>
            <a:normAutofit/>
          </a:bodyPr>
          <a:lstStyle/>
          <a:p>
            <a:r>
              <a:rPr lang="en-US"/>
              <a:t>We’re solving</a:t>
            </a:r>
          </a:p>
          <a:p>
            <a:r>
              <a:rPr lang="en-US"/>
              <a:t>We know the solution to</a:t>
            </a:r>
          </a:p>
          <a:p>
            <a:pPr>
              <a:buNone/>
            </a:pPr>
            <a:r>
              <a:rPr lang="en-US"/>
              <a:t>     is                              , where </a:t>
            </a:r>
            <a:r>
              <a:rPr lang="en-US" i="1">
                <a:solidFill>
                  <a:srgbClr val="FFFF00"/>
                </a:solidFill>
                <a:latin typeface="Times New Roman" pitchFamily="18" charset="0"/>
                <a:cs typeface="Times New Roman" pitchFamily="18" charset="0"/>
              </a:rPr>
              <a:t>A</a:t>
            </a:r>
            <a:r>
              <a:rPr lang="en-US"/>
              <a:t> is a constant to be fixed by the initial conditions.</a:t>
            </a:r>
          </a:p>
          <a:p>
            <a:r>
              <a:rPr lang="en-US"/>
              <a:t>Equating</a:t>
            </a:r>
          </a:p>
          <a:p>
            <a:pPr>
              <a:buNone/>
            </a:pPr>
            <a:r>
              <a:rPr lang="en-US"/>
              <a:t>     gives</a:t>
            </a:r>
          </a:p>
          <a:p>
            <a:pPr>
              <a:buNone/>
            </a:pPr>
            <a:r>
              <a:rPr lang="en-US"/>
              <a:t>    and </a:t>
            </a:r>
            <a:r>
              <a:rPr lang="en-US" i="1">
                <a:solidFill>
                  <a:srgbClr val="FFFF00"/>
                </a:solidFill>
                <a:latin typeface="Times New Roman" pitchFamily="18" charset="0"/>
                <a:cs typeface="Times New Roman" pitchFamily="18" charset="0"/>
              </a:rPr>
              <a:t>A</a:t>
            </a:r>
            <a:r>
              <a:rPr lang="en-US"/>
              <a:t> is fixed by the requirement that the current is zero initially, so</a:t>
            </a:r>
          </a:p>
        </p:txBody>
      </p:sp>
      <p:sp>
        <p:nvSpPr>
          <p:cNvPr id="4" name="Content Placeholder 3"/>
          <p:cNvSpPr>
            <a:spLocks noGrp="1"/>
          </p:cNvSpPr>
          <p:nvPr>
            <p:ph sz="half" idx="2"/>
          </p:nvPr>
        </p:nvSpPr>
        <p:spPr>
          <a:xfrm>
            <a:off x="8534400" y="1600200"/>
            <a:ext cx="152400" cy="4525963"/>
          </a:xfrm>
        </p:spPr>
        <p:txBody>
          <a:bodyPr>
            <a:normAutofit/>
          </a:bodyPr>
          <a:lstStyle/>
          <a:p>
            <a:r>
              <a:rPr lang="en-US">
                <a:solidFill>
                  <a:schemeClr val="bg2">
                    <a:lumMod val="50000"/>
                  </a:schemeClr>
                </a:solidFill>
              </a:rPr>
              <a:t>.</a:t>
            </a:r>
          </a:p>
        </p:txBody>
      </p:sp>
      <p:graphicFrame>
        <p:nvGraphicFramePr>
          <p:cNvPr id="46" name="Object 45"/>
          <p:cNvGraphicFramePr>
            <a:graphicFrameLocks noChangeAspect="1"/>
          </p:cNvGraphicFramePr>
          <p:nvPr/>
        </p:nvGraphicFramePr>
        <p:xfrm>
          <a:off x="2667000" y="1488141"/>
          <a:ext cx="3733800" cy="533400"/>
        </p:xfrm>
        <a:graphic>
          <a:graphicData uri="http://schemas.openxmlformats.org/presentationml/2006/ole">
            <mc:AlternateContent xmlns:mc="http://schemas.openxmlformats.org/markup-compatibility/2006">
              <mc:Choice xmlns:v="urn:schemas-microsoft-com:vml" Requires="v">
                <p:oleObj spid="_x0000_s236661" name="Equation" r:id="rId4" imgW="1600200" imgH="228600" progId="Equation.DSMT4">
                  <p:embed/>
                </p:oleObj>
              </mc:Choice>
              <mc:Fallback>
                <p:oleObj name="Equation" r:id="rId4" imgW="160020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488141"/>
                        <a:ext cx="3733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61"/>
          <p:cNvGraphicFramePr>
            <a:graphicFrameLocks noChangeAspect="1"/>
          </p:cNvGraphicFramePr>
          <p:nvPr/>
        </p:nvGraphicFramePr>
        <p:xfrm>
          <a:off x="4223684" y="2034988"/>
          <a:ext cx="2212975" cy="431800"/>
        </p:xfrm>
        <a:graphic>
          <a:graphicData uri="http://schemas.openxmlformats.org/presentationml/2006/ole">
            <mc:AlternateContent xmlns:mc="http://schemas.openxmlformats.org/markup-compatibility/2006">
              <mc:Choice xmlns:v="urn:schemas-microsoft-com:vml" Requires="v">
                <p:oleObj spid="_x0000_s236662" name="Equation" r:id="rId6" imgW="1041120" imgH="203040" progId="Equation.DSMT4">
                  <p:embed/>
                </p:oleObj>
              </mc:Choice>
              <mc:Fallback>
                <p:oleObj name="Equation" r:id="rId6" imgW="1041120" imgH="203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3684" y="2034988"/>
                        <a:ext cx="221297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Object 62"/>
          <p:cNvGraphicFramePr>
            <a:graphicFrameLocks noChangeAspect="1"/>
          </p:cNvGraphicFramePr>
          <p:nvPr/>
        </p:nvGraphicFramePr>
        <p:xfrm>
          <a:off x="954741" y="2460812"/>
          <a:ext cx="2370138" cy="533400"/>
        </p:xfrm>
        <a:graphic>
          <a:graphicData uri="http://schemas.openxmlformats.org/presentationml/2006/ole">
            <mc:AlternateContent xmlns:mc="http://schemas.openxmlformats.org/markup-compatibility/2006">
              <mc:Choice xmlns:v="urn:schemas-microsoft-com:vml" Requires="v">
                <p:oleObj spid="_x0000_s236663" name="Equation" r:id="rId8" imgW="1015920" imgH="228600" progId="Equation.DSMT4">
                  <p:embed/>
                </p:oleObj>
              </mc:Choice>
              <mc:Fallback>
                <p:oleObj name="Equation" r:id="rId8" imgW="101592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4741" y="2460812"/>
                        <a:ext cx="23701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64"/>
          <p:cNvGraphicFramePr>
            <a:graphicFrameLocks noChangeAspect="1"/>
          </p:cNvGraphicFramePr>
          <p:nvPr/>
        </p:nvGraphicFramePr>
        <p:xfrm>
          <a:off x="1981200" y="3429000"/>
          <a:ext cx="4800600" cy="533400"/>
        </p:xfrm>
        <a:graphic>
          <a:graphicData uri="http://schemas.openxmlformats.org/presentationml/2006/ole">
            <mc:AlternateContent xmlns:mc="http://schemas.openxmlformats.org/markup-compatibility/2006">
              <mc:Choice xmlns:v="urn:schemas-microsoft-com:vml" Requires="v">
                <p:oleObj spid="_x0000_s236664" name="Equation" r:id="rId10" imgW="2057400" imgH="228600" progId="Equation.DSMT4">
                  <p:embed/>
                </p:oleObj>
              </mc:Choice>
              <mc:Fallback>
                <p:oleObj name="Equation" r:id="rId10" imgW="2057400" imgH="2286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429000"/>
                        <a:ext cx="4800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65"/>
          <p:cNvGraphicFramePr>
            <a:graphicFrameLocks noChangeAspect="1"/>
          </p:cNvGraphicFramePr>
          <p:nvPr/>
        </p:nvGraphicFramePr>
        <p:xfrm>
          <a:off x="1524000" y="3886200"/>
          <a:ext cx="3144252" cy="609600"/>
        </p:xfrm>
        <a:graphic>
          <a:graphicData uri="http://schemas.openxmlformats.org/presentationml/2006/ole">
            <mc:AlternateContent xmlns:mc="http://schemas.openxmlformats.org/markup-compatibility/2006">
              <mc:Choice xmlns:v="urn:schemas-microsoft-com:vml" Requires="v">
                <p:oleObj spid="_x0000_s236665" name="Equation" r:id="rId12" imgW="1244520" imgH="241200" progId="Equation.DSMT4">
                  <p:embed/>
                </p:oleObj>
              </mc:Choice>
              <mc:Fallback>
                <p:oleObj name="Equation" r:id="rId12" imgW="1244520" imgH="2412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3886200"/>
                        <a:ext cx="314425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 name="Object 66"/>
          <p:cNvGraphicFramePr>
            <a:graphicFrameLocks noChangeAspect="1"/>
          </p:cNvGraphicFramePr>
          <p:nvPr/>
        </p:nvGraphicFramePr>
        <p:xfrm>
          <a:off x="1905000" y="5410200"/>
          <a:ext cx="3983038" cy="914400"/>
        </p:xfrm>
        <a:graphic>
          <a:graphicData uri="http://schemas.openxmlformats.org/presentationml/2006/ole">
            <mc:AlternateContent xmlns:mc="http://schemas.openxmlformats.org/markup-compatibility/2006">
              <mc:Choice xmlns:v="urn:schemas-microsoft-com:vml" Requires="v">
                <p:oleObj spid="_x0000_s236666" name="Equation" r:id="rId14" imgW="1714320" imgH="393480" progId="Equation.DSMT4">
                  <p:embed/>
                </p:oleObj>
              </mc:Choice>
              <mc:Fallback>
                <p:oleObj name="Equation" r:id="rId14" imgW="1714320" imgH="3934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0" y="5410200"/>
                        <a:ext cx="39830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i="1">
                <a:solidFill>
                  <a:srgbClr val="FFFF00"/>
                </a:solidFill>
                <a:latin typeface="Times New Roman" pitchFamily="18" charset="0"/>
                <a:cs typeface="Times New Roman" pitchFamily="18" charset="0"/>
              </a:rPr>
              <a:t>LR</a:t>
            </a:r>
            <a:r>
              <a:rPr lang="en-US">
                <a:solidFill>
                  <a:srgbClr val="FFFF00"/>
                </a:solidFill>
              </a:rPr>
              <a:t> Circuits continued…</a:t>
            </a:r>
          </a:p>
        </p:txBody>
      </p:sp>
      <p:sp>
        <p:nvSpPr>
          <p:cNvPr id="3" name="Content Placeholder 2"/>
          <p:cNvSpPr>
            <a:spLocks noGrp="1"/>
          </p:cNvSpPr>
          <p:nvPr>
            <p:ph sz="half" idx="1"/>
          </p:nvPr>
        </p:nvSpPr>
        <p:spPr>
          <a:xfrm>
            <a:off x="152400" y="1447800"/>
            <a:ext cx="4419600" cy="5410200"/>
          </a:xfrm>
        </p:spPr>
        <p:txBody>
          <a:bodyPr>
            <a:normAutofit/>
          </a:bodyPr>
          <a:lstStyle/>
          <a:p>
            <a:r>
              <a:rPr lang="en-US"/>
              <a:t>We’ve solved</a:t>
            </a:r>
          </a:p>
          <a:p>
            <a:endParaRPr lang="en-US"/>
          </a:p>
          <a:p>
            <a:endParaRPr lang="en-US"/>
          </a:p>
          <a:p>
            <a:pPr>
              <a:buNone/>
            </a:pPr>
            <a:r>
              <a:rPr lang="en-US"/>
              <a:t>    and found</a:t>
            </a:r>
          </a:p>
          <a:p>
            <a:pPr>
              <a:buNone/>
            </a:pPr>
            <a:endParaRPr lang="en-US"/>
          </a:p>
          <a:p>
            <a:pPr>
              <a:buNone/>
            </a:pPr>
            <a:endParaRPr lang="en-US"/>
          </a:p>
          <a:p>
            <a:r>
              <a:rPr lang="en-US" u="sng">
                <a:solidFill>
                  <a:srgbClr val="FFFF00"/>
                </a:solidFill>
              </a:rPr>
              <a:t>Initially</a:t>
            </a:r>
            <a:r>
              <a:rPr lang="en-US"/>
              <a:t> the current is zero but </a:t>
            </a:r>
            <a:r>
              <a:rPr lang="en-US">
                <a:solidFill>
                  <a:srgbClr val="FFFF00"/>
                </a:solidFill>
              </a:rPr>
              <a:t>changing rapidly</a:t>
            </a:r>
            <a:r>
              <a:rPr lang="en-US"/>
              <a:t>—</a:t>
            </a:r>
            <a:r>
              <a:rPr lang="en-US" u="sng"/>
              <a:t>the inductance emf is equal and opposite to the battery.</a:t>
            </a:r>
            <a:r>
              <a:rPr lang="en-US"/>
              <a:t> </a:t>
            </a:r>
          </a:p>
        </p:txBody>
      </p:sp>
      <p:sp>
        <p:nvSpPr>
          <p:cNvPr id="4" name="Content Placeholder 3"/>
          <p:cNvSpPr>
            <a:spLocks noGrp="1"/>
          </p:cNvSpPr>
          <p:nvPr>
            <p:ph sz="half" idx="2"/>
          </p:nvPr>
        </p:nvSpPr>
        <p:spPr>
          <a:xfrm>
            <a:off x="5181600" y="1524000"/>
            <a:ext cx="3962400" cy="4525963"/>
          </a:xfrm>
        </p:spPr>
        <p:txBody>
          <a:bodyPr>
            <a:normAutofit/>
          </a:bodyPr>
          <a:lstStyle/>
          <a:p>
            <a:r>
              <a:rPr lang="en-US">
                <a:solidFill>
                  <a:schemeClr val="bg2">
                    <a:lumMod val="50000"/>
                  </a:schemeClr>
                </a:solidFill>
              </a:rPr>
              <a:t>.</a:t>
            </a:r>
          </a:p>
        </p:txBody>
      </p:sp>
      <p:graphicFrame>
        <p:nvGraphicFramePr>
          <p:cNvPr id="46" name="Object 45"/>
          <p:cNvGraphicFramePr>
            <a:graphicFrameLocks noChangeAspect="1"/>
          </p:cNvGraphicFramePr>
          <p:nvPr/>
        </p:nvGraphicFramePr>
        <p:xfrm>
          <a:off x="1112838" y="2286000"/>
          <a:ext cx="2727325" cy="533400"/>
        </p:xfrm>
        <a:graphic>
          <a:graphicData uri="http://schemas.openxmlformats.org/presentationml/2006/ole">
            <mc:AlternateContent xmlns:mc="http://schemas.openxmlformats.org/markup-compatibility/2006">
              <mc:Choice xmlns:v="urn:schemas-microsoft-com:vml" Requires="v">
                <p:oleObj spid="_x0000_s238636" name="Equation" r:id="rId4" imgW="1168200" imgH="228600" progId="Equation.DSMT4">
                  <p:embed/>
                </p:oleObj>
              </mc:Choice>
              <mc:Fallback>
                <p:oleObj name="Equation" r:id="rId4" imgW="1168200" imgH="2286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38" y="2286000"/>
                        <a:ext cx="27273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 name="Object 66"/>
          <p:cNvGraphicFramePr>
            <a:graphicFrameLocks noChangeAspect="1"/>
          </p:cNvGraphicFramePr>
          <p:nvPr/>
        </p:nvGraphicFramePr>
        <p:xfrm>
          <a:off x="284162" y="3581400"/>
          <a:ext cx="3983038" cy="914400"/>
        </p:xfrm>
        <a:graphic>
          <a:graphicData uri="http://schemas.openxmlformats.org/presentationml/2006/ole">
            <mc:AlternateContent xmlns:mc="http://schemas.openxmlformats.org/markup-compatibility/2006">
              <mc:Choice xmlns:v="urn:schemas-microsoft-com:vml" Requires="v">
                <p:oleObj spid="_x0000_s238637" name="Equation" r:id="rId6" imgW="1714320" imgH="393480" progId="Equation.DSMT4">
                  <p:embed/>
                </p:oleObj>
              </mc:Choice>
              <mc:Fallback>
                <p:oleObj name="Equation" r:id="rId6" imgW="1714320" imgH="39348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162" y="3581400"/>
                        <a:ext cx="39830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67"/>
          <p:cNvGrpSpPr/>
          <p:nvPr/>
        </p:nvGrpSpPr>
        <p:grpSpPr>
          <a:xfrm>
            <a:off x="4876800" y="3581400"/>
            <a:ext cx="4191001" cy="3000406"/>
            <a:chOff x="4712914" y="990599"/>
            <a:chExt cx="3579439" cy="2543274"/>
          </a:xfrm>
        </p:grpSpPr>
        <p:cxnSp>
          <p:nvCxnSpPr>
            <p:cNvPr id="69" name="Straight Arrow Connector 68"/>
            <p:cNvCxnSpPr/>
            <p:nvPr/>
          </p:nvCxnSpPr>
          <p:spPr>
            <a:xfrm rot="5400000" flipH="1" flipV="1">
              <a:off x="4202742" y="2018763"/>
              <a:ext cx="2056751" cy="4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235389" y="3046412"/>
              <a:ext cx="2971799"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6073588" y="31242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6987988" y="31242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7902388" y="31242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682753" y="3194140"/>
              <a:ext cx="609600" cy="313062"/>
            </a:xfrm>
            <a:prstGeom prst="rect">
              <a:avLst/>
            </a:prstGeom>
            <a:noFill/>
          </p:spPr>
          <p:txBody>
            <a:bodyPr wrap="square" rtlCol="0">
              <a:spAutoFit/>
            </a:bodyPr>
            <a:lstStyle/>
            <a:p>
              <a:r>
                <a:rPr lang="en-US">
                  <a:solidFill>
                    <a:srgbClr val="FFFF00"/>
                  </a:solidFill>
                  <a:latin typeface="Times New Roman" pitchFamily="18" charset="0"/>
                  <a:cs typeface="Times New Roman" pitchFamily="18" charset="0"/>
                </a:rPr>
                <a:t>3</a:t>
              </a:r>
              <a:r>
                <a:rPr lang="en-US" i="1">
                  <a:solidFill>
                    <a:srgbClr val="FFFF00"/>
                  </a:solidFill>
                  <a:latin typeface="Times New Roman" pitchFamily="18" charset="0"/>
                  <a:cs typeface="Times New Roman" pitchFamily="18" charset="0"/>
                </a:rPr>
                <a:t>L/R</a:t>
              </a:r>
            </a:p>
          </p:txBody>
        </p:sp>
        <p:sp>
          <p:nvSpPr>
            <p:cNvPr id="75" name="TextBox 74"/>
            <p:cNvSpPr txBox="1"/>
            <p:nvPr/>
          </p:nvSpPr>
          <p:spPr>
            <a:xfrm>
              <a:off x="6763870" y="3204884"/>
              <a:ext cx="609600" cy="313062"/>
            </a:xfrm>
            <a:prstGeom prst="rect">
              <a:avLst/>
            </a:prstGeom>
            <a:noFill/>
          </p:spPr>
          <p:txBody>
            <a:bodyPr wrap="square" rtlCol="0">
              <a:spAutoFit/>
            </a:bodyPr>
            <a:lstStyle/>
            <a:p>
              <a:r>
                <a:rPr lang="en-US">
                  <a:solidFill>
                    <a:srgbClr val="FFFF00"/>
                  </a:solidFill>
                  <a:latin typeface="Times New Roman" pitchFamily="18" charset="0"/>
                  <a:cs typeface="Times New Roman" pitchFamily="18" charset="0"/>
                </a:rPr>
                <a:t>2</a:t>
              </a:r>
              <a:r>
                <a:rPr lang="en-US" i="1">
                  <a:solidFill>
                    <a:srgbClr val="FFFF00"/>
                  </a:solidFill>
                  <a:latin typeface="Times New Roman" pitchFamily="18" charset="0"/>
                  <a:cs typeface="Times New Roman" pitchFamily="18" charset="0"/>
                </a:rPr>
                <a:t>L/R</a:t>
              </a:r>
            </a:p>
          </p:txBody>
        </p:sp>
        <p:sp>
          <p:nvSpPr>
            <p:cNvPr id="76" name="TextBox 75"/>
            <p:cNvSpPr txBox="1"/>
            <p:nvPr/>
          </p:nvSpPr>
          <p:spPr>
            <a:xfrm>
              <a:off x="5930152" y="3186953"/>
              <a:ext cx="609600" cy="313062"/>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L/R</a:t>
              </a:r>
            </a:p>
          </p:txBody>
        </p:sp>
        <p:sp>
          <p:nvSpPr>
            <p:cNvPr id="77" name="TextBox 76"/>
            <p:cNvSpPr txBox="1"/>
            <p:nvPr/>
          </p:nvSpPr>
          <p:spPr>
            <a:xfrm>
              <a:off x="5096435" y="3164541"/>
              <a:ext cx="609600" cy="369332"/>
            </a:xfrm>
            <a:prstGeom prst="rect">
              <a:avLst/>
            </a:prstGeom>
            <a:noFill/>
          </p:spPr>
          <p:txBody>
            <a:bodyPr wrap="square" rtlCol="0">
              <a:spAutoFit/>
            </a:bodyPr>
            <a:lstStyle/>
            <a:p>
              <a:r>
                <a:rPr lang="en-US">
                  <a:solidFill>
                    <a:srgbClr val="FFFF00"/>
                  </a:solidFill>
                  <a:latin typeface="Times New Roman" pitchFamily="18" charset="0"/>
                  <a:cs typeface="Times New Roman" pitchFamily="18" charset="0"/>
                </a:rPr>
                <a:t>0</a:t>
              </a:r>
            </a:p>
          </p:txBody>
        </p:sp>
        <p:sp>
          <p:nvSpPr>
            <p:cNvPr id="78" name="TextBox 77"/>
            <p:cNvSpPr txBox="1"/>
            <p:nvPr/>
          </p:nvSpPr>
          <p:spPr>
            <a:xfrm>
              <a:off x="4819202" y="1775574"/>
              <a:ext cx="609600" cy="313062"/>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I</a:t>
              </a:r>
              <a:r>
                <a:rPr lang="en-US">
                  <a:solidFill>
                    <a:srgbClr val="FFFF00"/>
                  </a:solidFill>
                  <a:latin typeface="Times New Roman" pitchFamily="18" charset="0"/>
                  <a:cs typeface="Times New Roman" pitchFamily="18" charset="0"/>
                </a:rPr>
                <a:t>(</a:t>
              </a:r>
              <a:r>
                <a:rPr lang="en-US" i="1">
                  <a:solidFill>
                    <a:srgbClr val="FFFF00"/>
                  </a:solidFill>
                  <a:latin typeface="Times New Roman" pitchFamily="18" charset="0"/>
                  <a:cs typeface="Times New Roman" pitchFamily="18" charset="0"/>
                </a:rPr>
                <a:t>t</a:t>
              </a:r>
              <a:r>
                <a:rPr lang="en-US">
                  <a:solidFill>
                    <a:srgbClr val="FFFF00"/>
                  </a:solidFill>
                  <a:latin typeface="Times New Roman" pitchFamily="18" charset="0"/>
                  <a:cs typeface="Times New Roman" pitchFamily="18" charset="0"/>
                </a:rPr>
                <a:t>)</a:t>
              </a:r>
            </a:p>
          </p:txBody>
        </p:sp>
        <p:grpSp>
          <p:nvGrpSpPr>
            <p:cNvPr id="6" name="Group 22"/>
            <p:cNvGrpSpPr/>
            <p:nvPr/>
          </p:nvGrpSpPr>
          <p:grpSpPr>
            <a:xfrm>
              <a:off x="5219631" y="1237371"/>
              <a:ext cx="2790075" cy="1801906"/>
              <a:chOff x="914400" y="4343400"/>
              <a:chExt cx="5638800" cy="1801906"/>
            </a:xfrm>
          </p:grpSpPr>
          <p:cxnSp>
            <p:nvCxnSpPr>
              <p:cNvPr id="80" name="Straight Connector 79"/>
              <p:cNvCxnSpPr/>
              <p:nvPr/>
            </p:nvCxnSpPr>
            <p:spPr>
              <a:xfrm>
                <a:off x="914400" y="4343400"/>
                <a:ext cx="5638800"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1" name="Freeform 80"/>
              <p:cNvSpPr/>
              <p:nvPr/>
            </p:nvSpPr>
            <p:spPr>
              <a:xfrm flipV="1">
                <a:off x="976157" y="4392705"/>
                <a:ext cx="5478996" cy="1752601"/>
              </a:xfrm>
              <a:custGeom>
                <a:avLst/>
                <a:gdLst>
                  <a:gd name="connsiteX0" fmla="*/ 0 w 7315200"/>
                  <a:gd name="connsiteY0" fmla="*/ 0 h 3913094"/>
                  <a:gd name="connsiteX1" fmla="*/ 900953 w 7315200"/>
                  <a:gd name="connsiteY1" fmla="*/ 981635 h 3913094"/>
                  <a:gd name="connsiteX2" fmla="*/ 1815353 w 7315200"/>
                  <a:gd name="connsiteY2" fmla="*/ 1761565 h 3913094"/>
                  <a:gd name="connsiteX3" fmla="*/ 2729753 w 7315200"/>
                  <a:gd name="connsiteY3" fmla="*/ 2380129 h 3913094"/>
                  <a:gd name="connsiteX4" fmla="*/ 3644153 w 7315200"/>
                  <a:gd name="connsiteY4" fmla="*/ 2971800 h 3913094"/>
                  <a:gd name="connsiteX5" fmla="*/ 5472953 w 7315200"/>
                  <a:gd name="connsiteY5" fmla="*/ 3563471 h 3913094"/>
                  <a:gd name="connsiteX6" fmla="*/ 7315200 w 7315200"/>
                  <a:gd name="connsiteY6" fmla="*/ 3913094 h 3913094"/>
                  <a:gd name="connsiteX7" fmla="*/ 7315200 w 7315200"/>
                  <a:gd name="connsiteY7" fmla="*/ 3913094 h 3913094"/>
                  <a:gd name="connsiteX0" fmla="*/ 0 w 7315200"/>
                  <a:gd name="connsiteY0" fmla="*/ 0 h 3913094"/>
                  <a:gd name="connsiteX1" fmla="*/ 900953 w 7315200"/>
                  <a:gd name="connsiteY1" fmla="*/ 981635 h 3913094"/>
                  <a:gd name="connsiteX2" fmla="*/ 1815353 w 7315200"/>
                  <a:gd name="connsiteY2" fmla="*/ 1761565 h 3913094"/>
                  <a:gd name="connsiteX3" fmla="*/ 2729753 w 7315200"/>
                  <a:gd name="connsiteY3" fmla="*/ 2438400 h 3913094"/>
                  <a:gd name="connsiteX4" fmla="*/ 3644153 w 7315200"/>
                  <a:gd name="connsiteY4" fmla="*/ 2971800 h 3913094"/>
                  <a:gd name="connsiteX5" fmla="*/ 5472953 w 7315200"/>
                  <a:gd name="connsiteY5" fmla="*/ 3563471 h 3913094"/>
                  <a:gd name="connsiteX6" fmla="*/ 7315200 w 7315200"/>
                  <a:gd name="connsiteY6" fmla="*/ 3913094 h 3913094"/>
                  <a:gd name="connsiteX7" fmla="*/ 7315200 w 7315200"/>
                  <a:gd name="connsiteY7" fmla="*/ 3913094 h 3913094"/>
                  <a:gd name="connsiteX0" fmla="*/ 0 w 7315200"/>
                  <a:gd name="connsiteY0" fmla="*/ 0 h 3913094"/>
                  <a:gd name="connsiteX1" fmla="*/ 900953 w 7315200"/>
                  <a:gd name="connsiteY1" fmla="*/ 981635 h 3913094"/>
                  <a:gd name="connsiteX2" fmla="*/ 1815352 w 7315200"/>
                  <a:gd name="connsiteY2" fmla="*/ 1828800 h 3913094"/>
                  <a:gd name="connsiteX3" fmla="*/ 2729753 w 7315200"/>
                  <a:gd name="connsiteY3" fmla="*/ 2438400 h 3913094"/>
                  <a:gd name="connsiteX4" fmla="*/ 3644153 w 7315200"/>
                  <a:gd name="connsiteY4" fmla="*/ 2971800 h 3913094"/>
                  <a:gd name="connsiteX5" fmla="*/ 5472953 w 7315200"/>
                  <a:gd name="connsiteY5" fmla="*/ 3563471 h 3913094"/>
                  <a:gd name="connsiteX6" fmla="*/ 7315200 w 7315200"/>
                  <a:gd name="connsiteY6" fmla="*/ 3913094 h 3913094"/>
                  <a:gd name="connsiteX7" fmla="*/ 7315200 w 7315200"/>
                  <a:gd name="connsiteY7" fmla="*/ 3913094 h 3913094"/>
                  <a:gd name="connsiteX0" fmla="*/ 0 w 7315200"/>
                  <a:gd name="connsiteY0" fmla="*/ 0 h 3913094"/>
                  <a:gd name="connsiteX1" fmla="*/ 900953 w 7315200"/>
                  <a:gd name="connsiteY1" fmla="*/ 981635 h 3913094"/>
                  <a:gd name="connsiteX2" fmla="*/ 1815352 w 7315200"/>
                  <a:gd name="connsiteY2" fmla="*/ 1828800 h 3913094"/>
                  <a:gd name="connsiteX3" fmla="*/ 2729752 w 7315200"/>
                  <a:gd name="connsiteY3" fmla="*/ 2514599 h 3913094"/>
                  <a:gd name="connsiteX4" fmla="*/ 3644153 w 7315200"/>
                  <a:gd name="connsiteY4" fmla="*/ 2971800 h 3913094"/>
                  <a:gd name="connsiteX5" fmla="*/ 5472953 w 7315200"/>
                  <a:gd name="connsiteY5" fmla="*/ 3563471 h 3913094"/>
                  <a:gd name="connsiteX6" fmla="*/ 7315200 w 7315200"/>
                  <a:gd name="connsiteY6" fmla="*/ 3913094 h 3913094"/>
                  <a:gd name="connsiteX7" fmla="*/ 7315200 w 7315200"/>
                  <a:gd name="connsiteY7" fmla="*/ 3913094 h 3913094"/>
                  <a:gd name="connsiteX0" fmla="*/ 0 w 7315200"/>
                  <a:gd name="connsiteY0" fmla="*/ 0 h 3913094"/>
                  <a:gd name="connsiteX1" fmla="*/ 900953 w 7315200"/>
                  <a:gd name="connsiteY1" fmla="*/ 981635 h 3913094"/>
                  <a:gd name="connsiteX2" fmla="*/ 1815352 w 7315200"/>
                  <a:gd name="connsiteY2" fmla="*/ 1828800 h 3913094"/>
                  <a:gd name="connsiteX3" fmla="*/ 2729752 w 7315200"/>
                  <a:gd name="connsiteY3" fmla="*/ 2514599 h 3913094"/>
                  <a:gd name="connsiteX4" fmla="*/ 3644152 w 7315200"/>
                  <a:gd name="connsiteY4" fmla="*/ 2895599 h 3913094"/>
                  <a:gd name="connsiteX5" fmla="*/ 5472953 w 7315200"/>
                  <a:gd name="connsiteY5" fmla="*/ 3563471 h 3913094"/>
                  <a:gd name="connsiteX6" fmla="*/ 7315200 w 7315200"/>
                  <a:gd name="connsiteY6" fmla="*/ 3913094 h 3913094"/>
                  <a:gd name="connsiteX7" fmla="*/ 7315200 w 7315200"/>
                  <a:gd name="connsiteY7" fmla="*/ 3913094 h 3913094"/>
                  <a:gd name="connsiteX0" fmla="*/ 0 w 7315200"/>
                  <a:gd name="connsiteY0" fmla="*/ 0 h 3913094"/>
                  <a:gd name="connsiteX1" fmla="*/ 900953 w 7315200"/>
                  <a:gd name="connsiteY1" fmla="*/ 981635 h 3913094"/>
                  <a:gd name="connsiteX2" fmla="*/ 1815352 w 7315200"/>
                  <a:gd name="connsiteY2" fmla="*/ 1828800 h 3913094"/>
                  <a:gd name="connsiteX3" fmla="*/ 2729752 w 7315200"/>
                  <a:gd name="connsiteY3" fmla="*/ 2438399 h 3913094"/>
                  <a:gd name="connsiteX4" fmla="*/ 3644152 w 7315200"/>
                  <a:gd name="connsiteY4" fmla="*/ 2895599 h 3913094"/>
                  <a:gd name="connsiteX5" fmla="*/ 5472953 w 7315200"/>
                  <a:gd name="connsiteY5" fmla="*/ 3563471 h 3913094"/>
                  <a:gd name="connsiteX6" fmla="*/ 7315200 w 7315200"/>
                  <a:gd name="connsiteY6" fmla="*/ 3913094 h 3913094"/>
                  <a:gd name="connsiteX7" fmla="*/ 7315200 w 7315200"/>
                  <a:gd name="connsiteY7" fmla="*/ 3913094 h 3913094"/>
                  <a:gd name="connsiteX0" fmla="*/ 0 w 10540154"/>
                  <a:gd name="connsiteY0" fmla="*/ 0 h 4387263"/>
                  <a:gd name="connsiteX1" fmla="*/ 900953 w 10540154"/>
                  <a:gd name="connsiteY1" fmla="*/ 981635 h 4387263"/>
                  <a:gd name="connsiteX2" fmla="*/ 1815352 w 10540154"/>
                  <a:gd name="connsiteY2" fmla="*/ 1828800 h 4387263"/>
                  <a:gd name="connsiteX3" fmla="*/ 2729752 w 10540154"/>
                  <a:gd name="connsiteY3" fmla="*/ 2438399 h 4387263"/>
                  <a:gd name="connsiteX4" fmla="*/ 3644152 w 10540154"/>
                  <a:gd name="connsiteY4" fmla="*/ 2895599 h 4387263"/>
                  <a:gd name="connsiteX5" fmla="*/ 5472953 w 10540154"/>
                  <a:gd name="connsiteY5" fmla="*/ 3563471 h 4387263"/>
                  <a:gd name="connsiteX6" fmla="*/ 7315200 w 10540154"/>
                  <a:gd name="connsiteY6" fmla="*/ 3913094 h 4387263"/>
                  <a:gd name="connsiteX7" fmla="*/ 10540154 w 10540154"/>
                  <a:gd name="connsiteY7" fmla="*/ 4387263 h 4387263"/>
                  <a:gd name="connsiteX0" fmla="*/ 0 w 10540154"/>
                  <a:gd name="connsiteY0" fmla="*/ 0 h 4387263"/>
                  <a:gd name="connsiteX1" fmla="*/ 900953 w 10540154"/>
                  <a:gd name="connsiteY1" fmla="*/ 981635 h 4387263"/>
                  <a:gd name="connsiteX2" fmla="*/ 1815352 w 10540154"/>
                  <a:gd name="connsiteY2" fmla="*/ 1828800 h 4387263"/>
                  <a:gd name="connsiteX3" fmla="*/ 2729752 w 10540154"/>
                  <a:gd name="connsiteY3" fmla="*/ 2438399 h 4387263"/>
                  <a:gd name="connsiteX4" fmla="*/ 3644152 w 10540154"/>
                  <a:gd name="connsiteY4" fmla="*/ 2895599 h 4387263"/>
                  <a:gd name="connsiteX5" fmla="*/ 5472953 w 10540154"/>
                  <a:gd name="connsiteY5" fmla="*/ 3563471 h 4387263"/>
                  <a:gd name="connsiteX6" fmla="*/ 7022022 w 10540154"/>
                  <a:gd name="connsiteY6" fmla="*/ 4014612 h 4387263"/>
                  <a:gd name="connsiteX7" fmla="*/ 10540154 w 10540154"/>
                  <a:gd name="connsiteY7" fmla="*/ 4387263 h 4387263"/>
                  <a:gd name="connsiteX0" fmla="*/ 0 w 10540154"/>
                  <a:gd name="connsiteY0" fmla="*/ 0 h 4387263"/>
                  <a:gd name="connsiteX1" fmla="*/ 900953 w 10540154"/>
                  <a:gd name="connsiteY1" fmla="*/ 981635 h 4387263"/>
                  <a:gd name="connsiteX2" fmla="*/ 1815352 w 10540154"/>
                  <a:gd name="connsiteY2" fmla="*/ 1828800 h 4387263"/>
                  <a:gd name="connsiteX3" fmla="*/ 2729752 w 10540154"/>
                  <a:gd name="connsiteY3" fmla="*/ 2438399 h 4387263"/>
                  <a:gd name="connsiteX4" fmla="*/ 3644152 w 10540154"/>
                  <a:gd name="connsiteY4" fmla="*/ 2895599 h 4387263"/>
                  <a:gd name="connsiteX5" fmla="*/ 5262956 w 10540154"/>
                  <a:gd name="connsiteY5" fmla="*/ 3641961 h 4387263"/>
                  <a:gd name="connsiteX6" fmla="*/ 7022022 w 10540154"/>
                  <a:gd name="connsiteY6" fmla="*/ 4014612 h 4387263"/>
                  <a:gd name="connsiteX7" fmla="*/ 10540154 w 10540154"/>
                  <a:gd name="connsiteY7" fmla="*/ 4387263 h 4387263"/>
                  <a:gd name="connsiteX0" fmla="*/ 0 w 10540154"/>
                  <a:gd name="connsiteY0" fmla="*/ 0 h 4387263"/>
                  <a:gd name="connsiteX1" fmla="*/ 900953 w 10540154"/>
                  <a:gd name="connsiteY1" fmla="*/ 981635 h 4387263"/>
                  <a:gd name="connsiteX2" fmla="*/ 1815352 w 10540154"/>
                  <a:gd name="connsiteY2" fmla="*/ 1828800 h 4387263"/>
                  <a:gd name="connsiteX3" fmla="*/ 2729752 w 10540154"/>
                  <a:gd name="connsiteY3" fmla="*/ 2438399 h 4387263"/>
                  <a:gd name="connsiteX4" fmla="*/ 3503890 w 10540154"/>
                  <a:gd name="connsiteY4" fmla="*/ 2896659 h 4387263"/>
                  <a:gd name="connsiteX5" fmla="*/ 5262956 w 10540154"/>
                  <a:gd name="connsiteY5" fmla="*/ 3641961 h 4387263"/>
                  <a:gd name="connsiteX6" fmla="*/ 7022022 w 10540154"/>
                  <a:gd name="connsiteY6" fmla="*/ 4014612 h 4387263"/>
                  <a:gd name="connsiteX7" fmla="*/ 10540154 w 10540154"/>
                  <a:gd name="connsiteY7" fmla="*/ 4387263 h 4387263"/>
                  <a:gd name="connsiteX0" fmla="*/ 0 w 10540154"/>
                  <a:gd name="connsiteY0" fmla="*/ 0 h 4285486"/>
                  <a:gd name="connsiteX1" fmla="*/ 900953 w 10540154"/>
                  <a:gd name="connsiteY1" fmla="*/ 981635 h 4285486"/>
                  <a:gd name="connsiteX2" fmla="*/ 1815352 w 10540154"/>
                  <a:gd name="connsiteY2" fmla="*/ 1828800 h 4285486"/>
                  <a:gd name="connsiteX3" fmla="*/ 2729752 w 10540154"/>
                  <a:gd name="connsiteY3" fmla="*/ 2438399 h 4285486"/>
                  <a:gd name="connsiteX4" fmla="*/ 3503890 w 10540154"/>
                  <a:gd name="connsiteY4" fmla="*/ 2896659 h 4285486"/>
                  <a:gd name="connsiteX5" fmla="*/ 5262956 w 10540154"/>
                  <a:gd name="connsiteY5" fmla="*/ 3641961 h 4285486"/>
                  <a:gd name="connsiteX6" fmla="*/ 7022022 w 10540154"/>
                  <a:gd name="connsiteY6" fmla="*/ 4014612 h 4285486"/>
                  <a:gd name="connsiteX7" fmla="*/ 10540154 w 10540154"/>
                  <a:gd name="connsiteY7" fmla="*/ 4285486 h 4285486"/>
                  <a:gd name="connsiteX0" fmla="*/ 0 w 10540154"/>
                  <a:gd name="connsiteY0" fmla="*/ 0 h 4285488"/>
                  <a:gd name="connsiteX1" fmla="*/ 900953 w 10540154"/>
                  <a:gd name="connsiteY1" fmla="*/ 981635 h 4285488"/>
                  <a:gd name="connsiteX2" fmla="*/ 1815352 w 10540154"/>
                  <a:gd name="connsiteY2" fmla="*/ 1828800 h 4285488"/>
                  <a:gd name="connsiteX3" fmla="*/ 2729752 w 10540154"/>
                  <a:gd name="connsiteY3" fmla="*/ 2438399 h 4285488"/>
                  <a:gd name="connsiteX4" fmla="*/ 3503890 w 10540154"/>
                  <a:gd name="connsiteY4" fmla="*/ 2896659 h 4285488"/>
                  <a:gd name="connsiteX5" fmla="*/ 5262956 w 10540154"/>
                  <a:gd name="connsiteY5" fmla="*/ 3641961 h 4285488"/>
                  <a:gd name="connsiteX6" fmla="*/ 7022022 w 10540154"/>
                  <a:gd name="connsiteY6" fmla="*/ 4014612 h 4285488"/>
                  <a:gd name="connsiteX7" fmla="*/ 10540154 w 10540154"/>
                  <a:gd name="connsiteY7" fmla="*/ 4285488 h 4285488"/>
                  <a:gd name="connsiteX0" fmla="*/ 0 w 10540154"/>
                  <a:gd name="connsiteY0" fmla="*/ 0 h 4285488"/>
                  <a:gd name="connsiteX1" fmla="*/ 900953 w 10540154"/>
                  <a:gd name="connsiteY1" fmla="*/ 981635 h 4285488"/>
                  <a:gd name="connsiteX2" fmla="*/ 1815352 w 10540154"/>
                  <a:gd name="connsiteY2" fmla="*/ 1828800 h 4285488"/>
                  <a:gd name="connsiteX3" fmla="*/ 2729752 w 10540154"/>
                  <a:gd name="connsiteY3" fmla="*/ 2438399 h 4285488"/>
                  <a:gd name="connsiteX4" fmla="*/ 3503890 w 10540154"/>
                  <a:gd name="connsiteY4" fmla="*/ 2896659 h 4285488"/>
                  <a:gd name="connsiteX5" fmla="*/ 5262956 w 10540154"/>
                  <a:gd name="connsiteY5" fmla="*/ 3641961 h 4285488"/>
                  <a:gd name="connsiteX6" fmla="*/ 7022022 w 10540154"/>
                  <a:gd name="connsiteY6" fmla="*/ 4014612 h 4285488"/>
                  <a:gd name="connsiteX7" fmla="*/ 8634499 w 10540154"/>
                  <a:gd name="connsiteY7" fmla="*/ 4099160 h 4285488"/>
                  <a:gd name="connsiteX8" fmla="*/ 10540154 w 10540154"/>
                  <a:gd name="connsiteY8" fmla="*/ 4285488 h 4285488"/>
                  <a:gd name="connsiteX0" fmla="*/ 0 w 10540154"/>
                  <a:gd name="connsiteY0" fmla="*/ 0 h 4285488"/>
                  <a:gd name="connsiteX1" fmla="*/ 900953 w 10540154"/>
                  <a:gd name="connsiteY1" fmla="*/ 981635 h 4285488"/>
                  <a:gd name="connsiteX2" fmla="*/ 1815352 w 10540154"/>
                  <a:gd name="connsiteY2" fmla="*/ 1828800 h 4285488"/>
                  <a:gd name="connsiteX3" fmla="*/ 2729752 w 10540154"/>
                  <a:gd name="connsiteY3" fmla="*/ 2438399 h 4285488"/>
                  <a:gd name="connsiteX4" fmla="*/ 3503890 w 10540154"/>
                  <a:gd name="connsiteY4" fmla="*/ 2896659 h 4285488"/>
                  <a:gd name="connsiteX5" fmla="*/ 5262956 w 10540154"/>
                  <a:gd name="connsiteY5" fmla="*/ 3641961 h 4285488"/>
                  <a:gd name="connsiteX6" fmla="*/ 7022022 w 10540154"/>
                  <a:gd name="connsiteY6" fmla="*/ 4014612 h 4285488"/>
                  <a:gd name="connsiteX7" fmla="*/ 8781088 w 10540154"/>
                  <a:gd name="connsiteY7" fmla="*/ 4099160 h 4285488"/>
                  <a:gd name="connsiteX8" fmla="*/ 10540154 w 10540154"/>
                  <a:gd name="connsiteY8" fmla="*/ 4285488 h 4285488"/>
                  <a:gd name="connsiteX0" fmla="*/ 0 w 10540154"/>
                  <a:gd name="connsiteY0" fmla="*/ 0 h 4285488"/>
                  <a:gd name="connsiteX1" fmla="*/ 900953 w 10540154"/>
                  <a:gd name="connsiteY1" fmla="*/ 981635 h 4285488"/>
                  <a:gd name="connsiteX2" fmla="*/ 1815352 w 10540154"/>
                  <a:gd name="connsiteY2" fmla="*/ 1828800 h 4285488"/>
                  <a:gd name="connsiteX3" fmla="*/ 2729752 w 10540154"/>
                  <a:gd name="connsiteY3" fmla="*/ 2438399 h 4285488"/>
                  <a:gd name="connsiteX4" fmla="*/ 3503890 w 10540154"/>
                  <a:gd name="connsiteY4" fmla="*/ 2896659 h 4285488"/>
                  <a:gd name="connsiteX5" fmla="*/ 5262956 w 10540154"/>
                  <a:gd name="connsiteY5" fmla="*/ 3641961 h 4285488"/>
                  <a:gd name="connsiteX6" fmla="*/ 7022022 w 10540154"/>
                  <a:gd name="connsiteY6" fmla="*/ 4014612 h 4285488"/>
                  <a:gd name="connsiteX7" fmla="*/ 8781088 w 10540154"/>
                  <a:gd name="connsiteY7" fmla="*/ 4099160 h 4285488"/>
                  <a:gd name="connsiteX8" fmla="*/ 10540154 w 10540154"/>
                  <a:gd name="connsiteY8" fmla="*/ 4285488 h 4285488"/>
                  <a:gd name="connsiteX0" fmla="*/ 0 w 10540154"/>
                  <a:gd name="connsiteY0" fmla="*/ 0 h 4285488"/>
                  <a:gd name="connsiteX1" fmla="*/ 900953 w 10540154"/>
                  <a:gd name="connsiteY1" fmla="*/ 981635 h 4285488"/>
                  <a:gd name="connsiteX2" fmla="*/ 1815352 w 10540154"/>
                  <a:gd name="connsiteY2" fmla="*/ 1828800 h 4285488"/>
                  <a:gd name="connsiteX3" fmla="*/ 2729752 w 10540154"/>
                  <a:gd name="connsiteY3" fmla="*/ 2438399 h 4285488"/>
                  <a:gd name="connsiteX4" fmla="*/ 3503890 w 10540154"/>
                  <a:gd name="connsiteY4" fmla="*/ 2896659 h 4285488"/>
                  <a:gd name="connsiteX5" fmla="*/ 5262956 w 10540154"/>
                  <a:gd name="connsiteY5" fmla="*/ 3641961 h 4285488"/>
                  <a:gd name="connsiteX6" fmla="*/ 7022022 w 10540154"/>
                  <a:gd name="connsiteY6" fmla="*/ 4014612 h 4285488"/>
                  <a:gd name="connsiteX7" fmla="*/ 8781088 w 10540154"/>
                  <a:gd name="connsiteY7" fmla="*/ 4099160 h 4285488"/>
                  <a:gd name="connsiteX8" fmla="*/ 10540154 w 10540154"/>
                  <a:gd name="connsiteY8" fmla="*/ 4285488 h 4285488"/>
                  <a:gd name="connsiteX0" fmla="*/ 0 w 10540154"/>
                  <a:gd name="connsiteY0" fmla="*/ 0 h 4330632"/>
                  <a:gd name="connsiteX1" fmla="*/ 900953 w 10540154"/>
                  <a:gd name="connsiteY1" fmla="*/ 981635 h 4330632"/>
                  <a:gd name="connsiteX2" fmla="*/ 1815352 w 10540154"/>
                  <a:gd name="connsiteY2" fmla="*/ 1828800 h 4330632"/>
                  <a:gd name="connsiteX3" fmla="*/ 2729752 w 10540154"/>
                  <a:gd name="connsiteY3" fmla="*/ 2438399 h 4330632"/>
                  <a:gd name="connsiteX4" fmla="*/ 3503890 w 10540154"/>
                  <a:gd name="connsiteY4" fmla="*/ 2896659 h 4330632"/>
                  <a:gd name="connsiteX5" fmla="*/ 5262956 w 10540154"/>
                  <a:gd name="connsiteY5" fmla="*/ 3641961 h 4330632"/>
                  <a:gd name="connsiteX6" fmla="*/ 7022022 w 10540154"/>
                  <a:gd name="connsiteY6" fmla="*/ 4014612 h 4330632"/>
                  <a:gd name="connsiteX7" fmla="*/ 8781088 w 10540154"/>
                  <a:gd name="connsiteY7" fmla="*/ 4285486 h 4330632"/>
                  <a:gd name="connsiteX8" fmla="*/ 10540154 w 10540154"/>
                  <a:gd name="connsiteY8" fmla="*/ 4285488 h 4330632"/>
                  <a:gd name="connsiteX0" fmla="*/ 0 w 10540154"/>
                  <a:gd name="connsiteY0" fmla="*/ 0 h 4330632"/>
                  <a:gd name="connsiteX1" fmla="*/ 900953 w 10540154"/>
                  <a:gd name="connsiteY1" fmla="*/ 981635 h 4330632"/>
                  <a:gd name="connsiteX2" fmla="*/ 1815352 w 10540154"/>
                  <a:gd name="connsiteY2" fmla="*/ 1828800 h 4330632"/>
                  <a:gd name="connsiteX3" fmla="*/ 2729752 w 10540154"/>
                  <a:gd name="connsiteY3" fmla="*/ 2438399 h 4330632"/>
                  <a:gd name="connsiteX4" fmla="*/ 3503890 w 10540154"/>
                  <a:gd name="connsiteY4" fmla="*/ 2896659 h 4330632"/>
                  <a:gd name="connsiteX5" fmla="*/ 5262956 w 10540154"/>
                  <a:gd name="connsiteY5" fmla="*/ 3641961 h 4330632"/>
                  <a:gd name="connsiteX6" fmla="*/ 7022022 w 10540154"/>
                  <a:gd name="connsiteY6" fmla="*/ 4014612 h 4330632"/>
                  <a:gd name="connsiteX7" fmla="*/ 8781088 w 10540154"/>
                  <a:gd name="connsiteY7" fmla="*/ 4285486 h 4330632"/>
                  <a:gd name="connsiteX8" fmla="*/ 10540154 w 10540154"/>
                  <a:gd name="connsiteY8" fmla="*/ 4285488 h 4330632"/>
                  <a:gd name="connsiteX0" fmla="*/ 0 w 10540154"/>
                  <a:gd name="connsiteY0" fmla="*/ 0 h 4330632"/>
                  <a:gd name="connsiteX1" fmla="*/ 900953 w 10540154"/>
                  <a:gd name="connsiteY1" fmla="*/ 981635 h 4330632"/>
                  <a:gd name="connsiteX2" fmla="*/ 1815352 w 10540154"/>
                  <a:gd name="connsiteY2" fmla="*/ 1828800 h 4330632"/>
                  <a:gd name="connsiteX3" fmla="*/ 2729752 w 10540154"/>
                  <a:gd name="connsiteY3" fmla="*/ 2438399 h 4330632"/>
                  <a:gd name="connsiteX4" fmla="*/ 3503890 w 10540154"/>
                  <a:gd name="connsiteY4" fmla="*/ 2896659 h 4330632"/>
                  <a:gd name="connsiteX5" fmla="*/ 5262956 w 10540154"/>
                  <a:gd name="connsiteY5" fmla="*/ 3641961 h 4330632"/>
                  <a:gd name="connsiteX6" fmla="*/ 7022022 w 10540154"/>
                  <a:gd name="connsiteY6" fmla="*/ 4014612 h 4330632"/>
                  <a:gd name="connsiteX7" fmla="*/ 8781088 w 10540154"/>
                  <a:gd name="connsiteY7" fmla="*/ 4285486 h 4330632"/>
                  <a:gd name="connsiteX8" fmla="*/ 10540154 w 10540154"/>
                  <a:gd name="connsiteY8" fmla="*/ 4285488 h 4330632"/>
                  <a:gd name="connsiteX0" fmla="*/ 0 w 10540154"/>
                  <a:gd name="connsiteY0" fmla="*/ 0 h 4330632"/>
                  <a:gd name="connsiteX1" fmla="*/ 900953 w 10540154"/>
                  <a:gd name="connsiteY1" fmla="*/ 981635 h 4330632"/>
                  <a:gd name="connsiteX2" fmla="*/ 1815352 w 10540154"/>
                  <a:gd name="connsiteY2" fmla="*/ 1828800 h 4330632"/>
                  <a:gd name="connsiteX3" fmla="*/ 2729752 w 10540154"/>
                  <a:gd name="connsiteY3" fmla="*/ 2438399 h 4330632"/>
                  <a:gd name="connsiteX4" fmla="*/ 3503890 w 10540154"/>
                  <a:gd name="connsiteY4" fmla="*/ 2896659 h 4330632"/>
                  <a:gd name="connsiteX5" fmla="*/ 5262956 w 10540154"/>
                  <a:gd name="connsiteY5" fmla="*/ 3641961 h 4330632"/>
                  <a:gd name="connsiteX6" fmla="*/ 7022022 w 10540154"/>
                  <a:gd name="connsiteY6" fmla="*/ 4014612 h 4330632"/>
                  <a:gd name="connsiteX7" fmla="*/ 8781088 w 10540154"/>
                  <a:gd name="connsiteY7" fmla="*/ 4285486 h 4330632"/>
                  <a:gd name="connsiteX8" fmla="*/ 10540154 w 10540154"/>
                  <a:gd name="connsiteY8" fmla="*/ 4285488 h 4330632"/>
                  <a:gd name="connsiteX0" fmla="*/ 0 w 10540154"/>
                  <a:gd name="connsiteY0" fmla="*/ 0 h 4330632"/>
                  <a:gd name="connsiteX1" fmla="*/ 900953 w 10540154"/>
                  <a:gd name="connsiteY1" fmla="*/ 981635 h 4330632"/>
                  <a:gd name="connsiteX2" fmla="*/ 1815352 w 10540154"/>
                  <a:gd name="connsiteY2" fmla="*/ 1828800 h 4330632"/>
                  <a:gd name="connsiteX3" fmla="*/ 2729752 w 10540154"/>
                  <a:gd name="connsiteY3" fmla="*/ 2438399 h 4330632"/>
                  <a:gd name="connsiteX4" fmla="*/ 3503890 w 10540154"/>
                  <a:gd name="connsiteY4" fmla="*/ 2896659 h 4330632"/>
                  <a:gd name="connsiteX5" fmla="*/ 5262956 w 10540154"/>
                  <a:gd name="connsiteY5" fmla="*/ 3641961 h 4330632"/>
                  <a:gd name="connsiteX6" fmla="*/ 7022022 w 10540154"/>
                  <a:gd name="connsiteY6" fmla="*/ 4014612 h 4330632"/>
                  <a:gd name="connsiteX7" fmla="*/ 8781088 w 10540154"/>
                  <a:gd name="connsiteY7" fmla="*/ 4285486 h 4330632"/>
                  <a:gd name="connsiteX8" fmla="*/ 10540154 w 10540154"/>
                  <a:gd name="connsiteY8" fmla="*/ 4285488 h 4330632"/>
                  <a:gd name="connsiteX0" fmla="*/ 0 w 10540154"/>
                  <a:gd name="connsiteY0" fmla="*/ 0 h 4423795"/>
                  <a:gd name="connsiteX1" fmla="*/ 900953 w 10540154"/>
                  <a:gd name="connsiteY1" fmla="*/ 981635 h 4423795"/>
                  <a:gd name="connsiteX2" fmla="*/ 1815352 w 10540154"/>
                  <a:gd name="connsiteY2" fmla="*/ 1828800 h 4423795"/>
                  <a:gd name="connsiteX3" fmla="*/ 2729752 w 10540154"/>
                  <a:gd name="connsiteY3" fmla="*/ 2438399 h 4423795"/>
                  <a:gd name="connsiteX4" fmla="*/ 3503890 w 10540154"/>
                  <a:gd name="connsiteY4" fmla="*/ 2896659 h 4423795"/>
                  <a:gd name="connsiteX5" fmla="*/ 5262956 w 10540154"/>
                  <a:gd name="connsiteY5" fmla="*/ 3641961 h 4423795"/>
                  <a:gd name="connsiteX6" fmla="*/ 7022022 w 10540154"/>
                  <a:gd name="connsiteY6" fmla="*/ 4014612 h 4423795"/>
                  <a:gd name="connsiteX7" fmla="*/ 8781088 w 10540154"/>
                  <a:gd name="connsiteY7" fmla="*/ 4285486 h 4423795"/>
                  <a:gd name="connsiteX8" fmla="*/ 10540154 w 10540154"/>
                  <a:gd name="connsiteY8" fmla="*/ 4285488 h 4423795"/>
                  <a:gd name="connsiteX0" fmla="*/ 0 w 10540154"/>
                  <a:gd name="connsiteY0" fmla="*/ 0 h 4285489"/>
                  <a:gd name="connsiteX1" fmla="*/ 900953 w 10540154"/>
                  <a:gd name="connsiteY1" fmla="*/ 981635 h 4285489"/>
                  <a:gd name="connsiteX2" fmla="*/ 1815352 w 10540154"/>
                  <a:gd name="connsiteY2" fmla="*/ 1828800 h 4285489"/>
                  <a:gd name="connsiteX3" fmla="*/ 2729752 w 10540154"/>
                  <a:gd name="connsiteY3" fmla="*/ 2438399 h 4285489"/>
                  <a:gd name="connsiteX4" fmla="*/ 3503890 w 10540154"/>
                  <a:gd name="connsiteY4" fmla="*/ 2896659 h 4285489"/>
                  <a:gd name="connsiteX5" fmla="*/ 5262956 w 10540154"/>
                  <a:gd name="connsiteY5" fmla="*/ 3641961 h 4285489"/>
                  <a:gd name="connsiteX6" fmla="*/ 7022022 w 10540154"/>
                  <a:gd name="connsiteY6" fmla="*/ 4014612 h 4285489"/>
                  <a:gd name="connsiteX7" fmla="*/ 8781088 w 10540154"/>
                  <a:gd name="connsiteY7" fmla="*/ 4099161 h 4285489"/>
                  <a:gd name="connsiteX8" fmla="*/ 10540154 w 10540154"/>
                  <a:gd name="connsiteY8" fmla="*/ 4285488 h 4285489"/>
                  <a:gd name="connsiteX0" fmla="*/ 0 w 10540154"/>
                  <a:gd name="connsiteY0" fmla="*/ 0 h 4285489"/>
                  <a:gd name="connsiteX1" fmla="*/ 900953 w 10540154"/>
                  <a:gd name="connsiteY1" fmla="*/ 981635 h 4285489"/>
                  <a:gd name="connsiteX2" fmla="*/ 1815352 w 10540154"/>
                  <a:gd name="connsiteY2" fmla="*/ 1828800 h 4285489"/>
                  <a:gd name="connsiteX3" fmla="*/ 2729752 w 10540154"/>
                  <a:gd name="connsiteY3" fmla="*/ 2438399 h 4285489"/>
                  <a:gd name="connsiteX4" fmla="*/ 3503890 w 10540154"/>
                  <a:gd name="connsiteY4" fmla="*/ 2896659 h 4285489"/>
                  <a:gd name="connsiteX5" fmla="*/ 5262956 w 10540154"/>
                  <a:gd name="connsiteY5" fmla="*/ 3641961 h 4285489"/>
                  <a:gd name="connsiteX6" fmla="*/ 7022022 w 10540154"/>
                  <a:gd name="connsiteY6" fmla="*/ 4099161 h 4285489"/>
                  <a:gd name="connsiteX7" fmla="*/ 8781088 w 10540154"/>
                  <a:gd name="connsiteY7" fmla="*/ 4099161 h 4285489"/>
                  <a:gd name="connsiteX8" fmla="*/ 10540154 w 10540154"/>
                  <a:gd name="connsiteY8" fmla="*/ 4285488 h 4285489"/>
                  <a:gd name="connsiteX0" fmla="*/ 0 w 10540154"/>
                  <a:gd name="connsiteY0" fmla="*/ 0 h 4285489"/>
                  <a:gd name="connsiteX1" fmla="*/ 900953 w 10540154"/>
                  <a:gd name="connsiteY1" fmla="*/ 981635 h 4285489"/>
                  <a:gd name="connsiteX2" fmla="*/ 1815352 w 10540154"/>
                  <a:gd name="connsiteY2" fmla="*/ 1828800 h 4285489"/>
                  <a:gd name="connsiteX3" fmla="*/ 2729752 w 10540154"/>
                  <a:gd name="connsiteY3" fmla="*/ 2438399 h 4285489"/>
                  <a:gd name="connsiteX4" fmla="*/ 3503890 w 10540154"/>
                  <a:gd name="connsiteY4" fmla="*/ 2896659 h 4285489"/>
                  <a:gd name="connsiteX5" fmla="*/ 5262956 w 10540154"/>
                  <a:gd name="connsiteY5" fmla="*/ 3641961 h 4285489"/>
                  <a:gd name="connsiteX6" fmla="*/ 7022022 w 10540154"/>
                  <a:gd name="connsiteY6" fmla="*/ 4099161 h 4285489"/>
                  <a:gd name="connsiteX7" fmla="*/ 10540154 w 10540154"/>
                  <a:gd name="connsiteY7" fmla="*/ 4285488 h 4285489"/>
                  <a:gd name="connsiteX0" fmla="*/ 0 w 10540154"/>
                  <a:gd name="connsiteY0" fmla="*/ 0 h 4285489"/>
                  <a:gd name="connsiteX1" fmla="*/ 900953 w 10540154"/>
                  <a:gd name="connsiteY1" fmla="*/ 981635 h 4285489"/>
                  <a:gd name="connsiteX2" fmla="*/ 1815352 w 10540154"/>
                  <a:gd name="connsiteY2" fmla="*/ 1828800 h 4285489"/>
                  <a:gd name="connsiteX3" fmla="*/ 2729752 w 10540154"/>
                  <a:gd name="connsiteY3" fmla="*/ 2438399 h 4285489"/>
                  <a:gd name="connsiteX4" fmla="*/ 3503890 w 10540154"/>
                  <a:gd name="connsiteY4" fmla="*/ 2896659 h 4285489"/>
                  <a:gd name="connsiteX5" fmla="*/ 5262956 w 10540154"/>
                  <a:gd name="connsiteY5" fmla="*/ 3726510 h 4285489"/>
                  <a:gd name="connsiteX6" fmla="*/ 7022022 w 10540154"/>
                  <a:gd name="connsiteY6" fmla="*/ 4099161 h 4285489"/>
                  <a:gd name="connsiteX7" fmla="*/ 10540154 w 10540154"/>
                  <a:gd name="connsiteY7" fmla="*/ 4285488 h 4285489"/>
                  <a:gd name="connsiteX0" fmla="*/ 0 w 10540154"/>
                  <a:gd name="connsiteY0" fmla="*/ 0 h 4285489"/>
                  <a:gd name="connsiteX1" fmla="*/ 900953 w 10540154"/>
                  <a:gd name="connsiteY1" fmla="*/ 981635 h 4285489"/>
                  <a:gd name="connsiteX2" fmla="*/ 1815352 w 10540154"/>
                  <a:gd name="connsiteY2" fmla="*/ 1828800 h 4285489"/>
                  <a:gd name="connsiteX3" fmla="*/ 2682226 w 10540154"/>
                  <a:gd name="connsiteY3" fmla="*/ 2422232 h 4285489"/>
                  <a:gd name="connsiteX4" fmla="*/ 3503890 w 10540154"/>
                  <a:gd name="connsiteY4" fmla="*/ 2896659 h 4285489"/>
                  <a:gd name="connsiteX5" fmla="*/ 5262956 w 10540154"/>
                  <a:gd name="connsiteY5" fmla="*/ 3726510 h 4285489"/>
                  <a:gd name="connsiteX6" fmla="*/ 7022022 w 10540154"/>
                  <a:gd name="connsiteY6" fmla="*/ 4099161 h 4285489"/>
                  <a:gd name="connsiteX7" fmla="*/ 10540154 w 10540154"/>
                  <a:gd name="connsiteY7" fmla="*/ 4285488 h 428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40154" h="4285489">
                    <a:moveTo>
                      <a:pt x="0" y="0"/>
                    </a:moveTo>
                    <a:cubicBezTo>
                      <a:pt x="299197" y="344020"/>
                      <a:pt x="598394" y="676835"/>
                      <a:pt x="900953" y="981635"/>
                    </a:cubicBezTo>
                    <a:cubicBezTo>
                      <a:pt x="1203512" y="1286435"/>
                      <a:pt x="1518473" y="1588701"/>
                      <a:pt x="1815352" y="1828800"/>
                    </a:cubicBezTo>
                    <a:cubicBezTo>
                      <a:pt x="2112231" y="2068899"/>
                      <a:pt x="2400803" y="2244256"/>
                      <a:pt x="2682226" y="2422232"/>
                    </a:cubicBezTo>
                    <a:cubicBezTo>
                      <a:pt x="2963649" y="2600208"/>
                      <a:pt x="3073768" y="2679279"/>
                      <a:pt x="3503890" y="2896659"/>
                    </a:cubicBezTo>
                    <a:cubicBezTo>
                      <a:pt x="3934012" y="3114039"/>
                      <a:pt x="4676601" y="3526093"/>
                      <a:pt x="5262956" y="3726510"/>
                    </a:cubicBezTo>
                    <a:cubicBezTo>
                      <a:pt x="5849311" y="3926927"/>
                      <a:pt x="6142489" y="4005998"/>
                      <a:pt x="7022022" y="4099161"/>
                    </a:cubicBezTo>
                    <a:cubicBezTo>
                      <a:pt x="7901555" y="4192324"/>
                      <a:pt x="9807210" y="4246670"/>
                      <a:pt x="10540154" y="4285488"/>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 name="TextBox 24"/>
            <p:cNvSpPr txBox="1"/>
            <p:nvPr/>
          </p:nvSpPr>
          <p:spPr>
            <a:xfrm>
              <a:off x="4712914" y="1055189"/>
              <a:ext cx="609600" cy="313062"/>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V</a:t>
              </a:r>
              <a:r>
                <a:rPr lang="en-US" baseline="-25000">
                  <a:solidFill>
                    <a:srgbClr val="FFFF00"/>
                  </a:solidFill>
                  <a:latin typeface="Times New Roman" pitchFamily="18" charset="0"/>
                  <a:cs typeface="Times New Roman" pitchFamily="18" charset="0"/>
                </a:rPr>
                <a:t>0</a:t>
              </a:r>
              <a:r>
                <a:rPr lang="en-US">
                  <a:solidFill>
                    <a:srgbClr val="FFFF00"/>
                  </a:solidFill>
                  <a:latin typeface="Times New Roman" pitchFamily="18" charset="0"/>
                  <a:cs typeface="Times New Roman" pitchFamily="18" charset="0"/>
                </a:rPr>
                <a:t>/</a:t>
              </a:r>
              <a:r>
                <a:rPr lang="en-US" i="1">
                  <a:solidFill>
                    <a:srgbClr val="FFFF00"/>
                  </a:solidFill>
                  <a:latin typeface="Times New Roman" pitchFamily="18" charset="0"/>
                  <a:cs typeface="Times New Roman" pitchFamily="18" charset="0"/>
                </a:rPr>
                <a:t>R</a:t>
              </a:r>
            </a:p>
          </p:txBody>
        </p:sp>
      </p:grpSp>
      <p:grpSp>
        <p:nvGrpSpPr>
          <p:cNvPr id="26" name="Group 22"/>
          <p:cNvGrpSpPr/>
          <p:nvPr/>
        </p:nvGrpSpPr>
        <p:grpSpPr>
          <a:xfrm>
            <a:off x="4881282" y="1281952"/>
            <a:ext cx="3931015" cy="1937680"/>
            <a:chOff x="3141059" y="1962090"/>
            <a:chExt cx="4402741" cy="1992275"/>
          </a:xfrm>
        </p:grpSpPr>
        <p:grpSp>
          <p:nvGrpSpPr>
            <p:cNvPr id="27" name="Group 187"/>
            <p:cNvGrpSpPr/>
            <p:nvPr/>
          </p:nvGrpSpPr>
          <p:grpSpPr>
            <a:xfrm rot="10800000">
              <a:off x="3666846" y="2389094"/>
              <a:ext cx="1843097" cy="219074"/>
              <a:chOff x="2166933" y="3723749"/>
              <a:chExt cx="1843097" cy="219074"/>
            </a:xfrm>
          </p:grpSpPr>
          <p:cxnSp>
            <p:nvCxnSpPr>
              <p:cNvPr id="55"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9"/>
            <p:cNvGrpSpPr/>
            <p:nvPr/>
          </p:nvGrpSpPr>
          <p:grpSpPr>
            <a:xfrm>
              <a:off x="5428130" y="2303930"/>
              <a:ext cx="1905000" cy="345141"/>
              <a:chOff x="1277470" y="4226859"/>
              <a:chExt cx="7561730" cy="2030060"/>
            </a:xfrm>
          </p:grpSpPr>
          <p:sp>
            <p:nvSpPr>
              <p:cNvPr id="47" name="Freeform 46"/>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9" name="Group 19"/>
              <p:cNvGrpSpPr/>
              <p:nvPr/>
            </p:nvGrpSpPr>
            <p:grpSpPr>
              <a:xfrm>
                <a:off x="3352800" y="4267200"/>
                <a:ext cx="1891824" cy="1966919"/>
                <a:chOff x="4133852" y="2376481"/>
                <a:chExt cx="1891824" cy="1966919"/>
              </a:xfrm>
            </p:grpSpPr>
            <p:sp>
              <p:nvSpPr>
                <p:cNvPr id="53" name="Freeform 52"/>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22"/>
              <p:cNvGrpSpPr/>
              <p:nvPr/>
            </p:nvGrpSpPr>
            <p:grpSpPr>
              <a:xfrm>
                <a:off x="5038165" y="4240306"/>
                <a:ext cx="1891824" cy="1966919"/>
                <a:chOff x="4133852" y="2376481"/>
                <a:chExt cx="1891824" cy="1966919"/>
              </a:xfrm>
            </p:grpSpPr>
            <p:sp>
              <p:nvSpPr>
                <p:cNvPr id="51" name="Freeform 50"/>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9" name="Straight Connector 28"/>
            <p:cNvCxnSpPr/>
            <p:nvPr/>
          </p:nvCxnSpPr>
          <p:spPr>
            <a:xfrm>
              <a:off x="5029200" y="3429000"/>
              <a:ext cx="228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617982" y="3433057"/>
              <a:ext cx="1194817" cy="17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145573" y="2973563"/>
              <a:ext cx="984439" cy="396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842641" y="2937329"/>
              <a:ext cx="913219" cy="229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717144" y="3448723"/>
              <a:ext cx="623047"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340000">
              <a:off x="4375835" y="3438405"/>
              <a:ext cx="914400" cy="13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495800" y="203829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sp>
          <p:nvSpPr>
            <p:cNvPr id="38" name="TextBox 37"/>
            <p:cNvSpPr txBox="1"/>
            <p:nvPr/>
          </p:nvSpPr>
          <p:spPr>
            <a:xfrm>
              <a:off x="3581400" y="2114490"/>
              <a:ext cx="457200" cy="400110"/>
            </a:xfrm>
            <a:prstGeom prst="rect">
              <a:avLst/>
            </a:prstGeom>
            <a:noFill/>
          </p:spPr>
          <p:txBody>
            <a:bodyPr wrap="square" rtlCol="0">
              <a:spAutoFit/>
            </a:bodyPr>
            <a:lstStyle/>
            <a:p>
              <a:r>
                <a:rPr lang="en-US" sz="2000">
                  <a:solidFill>
                    <a:srgbClr val="FFFF00"/>
                  </a:solidFill>
                  <a:latin typeface="Times New Roman" pitchFamily="18" charset="0"/>
                  <a:cs typeface="Times New Roman" pitchFamily="18" charset="0"/>
                </a:rPr>
                <a:t>A</a:t>
              </a:r>
            </a:p>
          </p:txBody>
        </p:sp>
        <p:sp>
          <p:nvSpPr>
            <p:cNvPr id="39" name="TextBox 38"/>
            <p:cNvSpPr txBox="1"/>
            <p:nvPr/>
          </p:nvSpPr>
          <p:spPr>
            <a:xfrm>
              <a:off x="6185647" y="196209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sp>
          <p:nvSpPr>
            <p:cNvPr id="40" name="TextBox 39"/>
            <p:cNvSpPr txBox="1"/>
            <p:nvPr/>
          </p:nvSpPr>
          <p:spPr>
            <a:xfrm>
              <a:off x="3141059" y="2895600"/>
              <a:ext cx="682753" cy="42103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I</a:t>
              </a:r>
              <a:r>
                <a:rPr lang="en-US" sz="2000">
                  <a:solidFill>
                    <a:srgbClr val="FFFF00"/>
                  </a:solidFill>
                  <a:latin typeface="Times New Roman" pitchFamily="18" charset="0"/>
                  <a:cs typeface="Times New Roman" pitchFamily="18" charset="0"/>
                </a:rPr>
                <a:t>(</a:t>
              </a:r>
              <a:r>
                <a:rPr lang="en-US" sz="2000" i="1">
                  <a:solidFill>
                    <a:srgbClr val="FFFF00"/>
                  </a:solidFill>
                  <a:latin typeface="Times New Roman" pitchFamily="18" charset="0"/>
                  <a:cs typeface="Times New Roman" pitchFamily="18" charset="0"/>
                </a:rPr>
                <a:t>t</a:t>
              </a:r>
              <a:r>
                <a:rPr lang="en-US" sz="2000">
                  <a:solidFill>
                    <a:srgbClr val="FFFF00"/>
                  </a:solidFill>
                  <a:latin typeface="Times New Roman" pitchFamily="18" charset="0"/>
                  <a:cs typeface="Times New Roman" pitchFamily="18" charset="0"/>
                </a:rPr>
                <a:t>)</a:t>
              </a:r>
              <a:endParaRPr lang="en-US" sz="2000" i="1">
                <a:solidFill>
                  <a:srgbClr val="FFFF00"/>
                </a:solidFill>
                <a:latin typeface="Times New Roman" pitchFamily="18" charset="0"/>
                <a:cs typeface="Times New Roman" pitchFamily="18" charset="0"/>
              </a:endParaRPr>
            </a:p>
          </p:txBody>
        </p:sp>
        <p:sp>
          <p:nvSpPr>
            <p:cNvPr id="42" name="TextBox 41"/>
            <p:cNvSpPr txBox="1"/>
            <p:nvPr/>
          </p:nvSpPr>
          <p:spPr>
            <a:xfrm>
              <a:off x="5154176" y="3533336"/>
              <a:ext cx="774192" cy="4210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V</a:t>
              </a:r>
              <a:r>
                <a:rPr lang="en-US" sz="2000" baseline="-25000">
                  <a:solidFill>
                    <a:srgbClr val="FFFF00"/>
                  </a:solidFill>
                  <a:latin typeface="Times New Roman" pitchFamily="18" charset="0"/>
                  <a:cs typeface="Times New Roman" pitchFamily="18" charset="0"/>
                </a:rPr>
                <a:t>0</a:t>
              </a:r>
            </a:p>
          </p:txBody>
        </p:sp>
        <p:sp>
          <p:nvSpPr>
            <p:cNvPr id="43" name="TextBox 42"/>
            <p:cNvSpPr txBox="1"/>
            <p:nvPr/>
          </p:nvSpPr>
          <p:spPr>
            <a:xfrm>
              <a:off x="5257800" y="2114490"/>
              <a:ext cx="457200" cy="400110"/>
            </a:xfrm>
            <a:prstGeom prst="rect">
              <a:avLst/>
            </a:prstGeom>
            <a:noFill/>
          </p:spPr>
          <p:txBody>
            <a:bodyPr wrap="square" rtlCol="0">
              <a:spAutoFit/>
            </a:bodyPr>
            <a:lstStyle/>
            <a:p>
              <a:r>
                <a:rPr lang="en-US" sz="2000">
                  <a:solidFill>
                    <a:srgbClr val="FFFF00"/>
                  </a:solidFill>
                  <a:latin typeface="Times New Roman" pitchFamily="18" charset="0"/>
                  <a:cs typeface="Times New Roman" pitchFamily="18" charset="0"/>
                </a:rPr>
                <a:t>B</a:t>
              </a:r>
            </a:p>
          </p:txBody>
        </p:sp>
        <p:sp>
          <p:nvSpPr>
            <p:cNvPr id="44" name="TextBox 43"/>
            <p:cNvSpPr txBox="1"/>
            <p:nvPr/>
          </p:nvSpPr>
          <p:spPr>
            <a:xfrm>
              <a:off x="7086600" y="2114490"/>
              <a:ext cx="457200" cy="400110"/>
            </a:xfrm>
            <a:prstGeom prst="rect">
              <a:avLst/>
            </a:prstGeom>
            <a:noFill/>
          </p:spPr>
          <p:txBody>
            <a:bodyPr wrap="square" rtlCol="0">
              <a:spAutoFit/>
            </a:bodyPr>
            <a:lstStyle/>
            <a:p>
              <a:r>
                <a:rPr lang="en-US" sz="2000">
                  <a:solidFill>
                    <a:srgbClr val="FFFF00"/>
                  </a:solidFill>
                  <a:latin typeface="Times New Roman" pitchFamily="18" charset="0"/>
                  <a:cs typeface="Times New Roman" pitchFamily="18" charset="0"/>
                </a:rPr>
                <a:t>C</a:t>
              </a:r>
            </a:p>
          </p:txBody>
        </p:sp>
        <p:cxnSp>
          <p:nvCxnSpPr>
            <p:cNvPr id="45" name="Straight Connector 44"/>
            <p:cNvCxnSpPr/>
            <p:nvPr/>
          </p:nvCxnSpPr>
          <p:spPr>
            <a:xfrm rot="16200000" flipH="1">
              <a:off x="3366343" y="2870265"/>
              <a:ext cx="533402" cy="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solidFill>
                  <a:srgbClr val="FFFF00"/>
                </a:solidFill>
              </a:rPr>
              <a:t>Clicker Question</a:t>
            </a:r>
          </a:p>
        </p:txBody>
      </p:sp>
      <p:sp>
        <p:nvSpPr>
          <p:cNvPr id="3" name="Content Placeholder 2"/>
          <p:cNvSpPr>
            <a:spLocks noGrp="1"/>
          </p:cNvSpPr>
          <p:nvPr>
            <p:ph sz="half" idx="1"/>
          </p:nvPr>
        </p:nvSpPr>
        <p:spPr>
          <a:xfrm>
            <a:off x="152400" y="1447800"/>
            <a:ext cx="4724400" cy="5029200"/>
          </a:xfrm>
        </p:spPr>
        <p:txBody>
          <a:bodyPr>
            <a:normAutofit/>
          </a:bodyPr>
          <a:lstStyle/>
          <a:p>
            <a:r>
              <a:rPr lang="en-US"/>
              <a:t>The switch S is closed…  </a:t>
            </a:r>
          </a:p>
        </p:txBody>
      </p:sp>
      <p:sp>
        <p:nvSpPr>
          <p:cNvPr id="4" name="Content Placeholder 3"/>
          <p:cNvSpPr>
            <a:spLocks noGrp="1"/>
          </p:cNvSpPr>
          <p:nvPr>
            <p:ph sz="half" idx="2"/>
          </p:nvPr>
        </p:nvSpPr>
        <p:spPr/>
        <p:txBody>
          <a:bodyPr>
            <a:normAutofit/>
          </a:bodyPr>
          <a:lstStyle/>
          <a:p>
            <a:r>
              <a:rPr lang="en-US">
                <a:solidFill>
                  <a:schemeClr val="bg2">
                    <a:lumMod val="50000"/>
                  </a:schemeClr>
                </a:solidFill>
              </a:rPr>
              <a:t>.</a:t>
            </a:r>
          </a:p>
        </p:txBody>
      </p:sp>
      <p:grpSp>
        <p:nvGrpSpPr>
          <p:cNvPr id="6" name="Group 187"/>
          <p:cNvGrpSpPr/>
          <p:nvPr/>
        </p:nvGrpSpPr>
        <p:grpSpPr>
          <a:xfrm rot="10800000">
            <a:off x="5377628" y="2271796"/>
            <a:ext cx="1645621" cy="208189"/>
            <a:chOff x="2166933" y="3723749"/>
            <a:chExt cx="1843097" cy="219074"/>
          </a:xfrm>
        </p:grpSpPr>
        <p:cxnSp>
          <p:nvCxnSpPr>
            <p:cNvPr id="51"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29"/>
          <p:cNvGrpSpPr/>
          <p:nvPr/>
        </p:nvGrpSpPr>
        <p:grpSpPr>
          <a:xfrm>
            <a:off x="6950202" y="2190864"/>
            <a:ext cx="1700891" cy="327992"/>
            <a:chOff x="1277470" y="4226859"/>
            <a:chExt cx="7561730" cy="2030060"/>
          </a:xfrm>
        </p:grpSpPr>
        <p:sp>
          <p:nvSpPr>
            <p:cNvPr id="43" name="Freeform 42"/>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19"/>
            <p:cNvGrpSpPr/>
            <p:nvPr/>
          </p:nvGrpSpPr>
          <p:grpSpPr>
            <a:xfrm>
              <a:off x="3352800" y="4267200"/>
              <a:ext cx="1891824" cy="1966919"/>
              <a:chOff x="4133852" y="2376481"/>
              <a:chExt cx="1891824" cy="1966919"/>
            </a:xfrm>
          </p:grpSpPr>
          <p:sp>
            <p:nvSpPr>
              <p:cNvPr id="49" name="Freeform 48"/>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22"/>
            <p:cNvGrpSpPr/>
            <p:nvPr/>
          </p:nvGrpSpPr>
          <p:grpSpPr>
            <a:xfrm>
              <a:off x="5038165" y="4240306"/>
              <a:ext cx="1891824" cy="1966919"/>
              <a:chOff x="4133852" y="2376481"/>
              <a:chExt cx="1891824" cy="1966919"/>
            </a:xfrm>
          </p:grpSpPr>
          <p:sp>
            <p:nvSpPr>
              <p:cNvPr id="47" name="Freeform 4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 name="Straight Connector 25"/>
          <p:cNvCxnSpPr/>
          <p:nvPr/>
        </p:nvCxnSpPr>
        <p:spPr>
          <a:xfrm>
            <a:off x="7023249" y="3260031"/>
            <a:ext cx="1611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818656" y="4128996"/>
            <a:ext cx="840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69373" y="2378287"/>
            <a:ext cx="8665" cy="17507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7759472" y="3241379"/>
            <a:ext cx="1759230" cy="160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H="1">
            <a:off x="5387063" y="4123851"/>
            <a:ext cx="1193026" cy="430219"/>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7526612" y="4122605"/>
            <a:ext cx="592089"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0567" y="4128996"/>
            <a:ext cx="10205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340000">
            <a:off x="7172623" y="4144291"/>
            <a:ext cx="868965" cy="1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17765" y="1938423"/>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sp>
        <p:nvSpPr>
          <p:cNvPr id="36" name="TextBox 35"/>
          <p:cNvSpPr txBox="1"/>
          <p:nvPr/>
        </p:nvSpPr>
        <p:spPr>
          <a:xfrm>
            <a:off x="7626556" y="1866009"/>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sp>
        <p:nvSpPr>
          <p:cNvPr id="38" name="TextBox 37"/>
          <p:cNvSpPr txBox="1"/>
          <p:nvPr/>
        </p:nvSpPr>
        <p:spPr>
          <a:xfrm>
            <a:off x="5562600" y="3962400"/>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S</a:t>
            </a:r>
          </a:p>
        </p:txBody>
      </p:sp>
      <p:sp>
        <p:nvSpPr>
          <p:cNvPr id="39" name="TextBox 38"/>
          <p:cNvSpPr txBox="1"/>
          <p:nvPr/>
        </p:nvSpPr>
        <p:spPr>
          <a:xfrm>
            <a:off x="7614548" y="4400490"/>
            <a:ext cx="691242"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V</a:t>
            </a:r>
            <a:r>
              <a:rPr lang="en-US" sz="2000" baseline="-25000">
                <a:solidFill>
                  <a:srgbClr val="FFFF00"/>
                </a:solidFill>
                <a:latin typeface="Times New Roman" pitchFamily="18" charset="0"/>
                <a:cs typeface="Times New Roman" pitchFamily="18" charset="0"/>
              </a:rPr>
              <a:t>0</a:t>
            </a:r>
          </a:p>
        </p:txBody>
      </p:sp>
      <p:cxnSp>
        <p:nvCxnSpPr>
          <p:cNvPr id="42" name="Straight Connector 41"/>
          <p:cNvCxnSpPr/>
          <p:nvPr/>
        </p:nvCxnSpPr>
        <p:spPr>
          <a:xfrm rot="16200000" flipH="1">
            <a:off x="5115923" y="2934170"/>
            <a:ext cx="506898" cy="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4" name="Group 187"/>
          <p:cNvGrpSpPr/>
          <p:nvPr/>
        </p:nvGrpSpPr>
        <p:grpSpPr>
          <a:xfrm rot="10800000">
            <a:off x="5378038" y="3173789"/>
            <a:ext cx="1645621" cy="208189"/>
            <a:chOff x="2166933" y="3723749"/>
            <a:chExt cx="1843097" cy="219074"/>
          </a:xfrm>
        </p:grpSpPr>
        <p:cxnSp>
          <p:nvCxnSpPr>
            <p:cNvPr id="65"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8"/>
            <p:cNvCxnSpPr/>
            <p:nvPr/>
          </p:nvCxnSpPr>
          <p:spPr>
            <a:xfrm rot="16200000" flipH="1" flipV="1">
              <a:off x="2709428" y="3747379"/>
              <a:ext cx="144819"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6116007" y="2785697"/>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spTree>
    <p:extLst>
      <p:ext uri="{BB962C8B-B14F-4D97-AF65-F5344CB8AC3E}">
        <p14:creationId xmlns:p14="http://schemas.microsoft.com/office/powerpoint/2010/main" val="1743748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solidFill>
                  <a:srgbClr val="FFFF00"/>
                </a:solidFill>
              </a:rPr>
              <a:t>Clicker Question</a:t>
            </a:r>
          </a:p>
        </p:txBody>
      </p:sp>
      <p:sp>
        <p:nvSpPr>
          <p:cNvPr id="3" name="Content Placeholder 2"/>
          <p:cNvSpPr>
            <a:spLocks noGrp="1"/>
          </p:cNvSpPr>
          <p:nvPr>
            <p:ph sz="half" idx="1"/>
          </p:nvPr>
        </p:nvSpPr>
        <p:spPr>
          <a:xfrm>
            <a:off x="152400" y="1447800"/>
            <a:ext cx="4724400" cy="5029200"/>
          </a:xfrm>
        </p:spPr>
        <p:txBody>
          <a:bodyPr>
            <a:normAutofit/>
          </a:bodyPr>
          <a:lstStyle/>
          <a:p>
            <a:r>
              <a:rPr lang="en-US"/>
              <a:t>The switch S is closed and current flows.</a:t>
            </a:r>
          </a:p>
          <a:p>
            <a:r>
              <a:rPr lang="en-US"/>
              <a:t>The initial current, </a:t>
            </a:r>
            <a:r>
              <a:rPr lang="en-US" u="sng"/>
              <a:t>immediately after the switch is closed</a:t>
            </a:r>
            <a:r>
              <a:rPr lang="en-US"/>
              <a:t>, is:</a:t>
            </a:r>
          </a:p>
          <a:p>
            <a:r>
              <a:rPr lang="en-US">
                <a:cs typeface="Times New Roman" pitchFamily="18" charset="0"/>
              </a:rPr>
              <a:t>A </a:t>
            </a:r>
          </a:p>
          <a:p>
            <a:r>
              <a:rPr lang="en-US">
                <a:cs typeface="Times New Roman" pitchFamily="18" charset="0"/>
              </a:rPr>
              <a:t>B</a:t>
            </a:r>
          </a:p>
          <a:p>
            <a:r>
              <a:rPr lang="en-US">
                <a:cs typeface="Times New Roman" pitchFamily="18" charset="0"/>
              </a:rPr>
              <a:t>C </a:t>
            </a:r>
          </a:p>
          <a:p>
            <a:pPr marL="514350" indent="-514350">
              <a:buAutoNum type="alphaUcPeriod"/>
            </a:pPr>
            <a:endParaRPr lang="en-US" i="1">
              <a:solidFill>
                <a:srgbClr val="FFFF00"/>
              </a:solidFill>
              <a:latin typeface="Times New Roman" pitchFamily="18" charset="0"/>
              <a:cs typeface="Times New Roman" pitchFamily="18" charset="0"/>
            </a:endParaRPr>
          </a:p>
        </p:txBody>
      </p:sp>
      <p:sp>
        <p:nvSpPr>
          <p:cNvPr id="4" name="Content Placeholder 3"/>
          <p:cNvSpPr>
            <a:spLocks noGrp="1"/>
          </p:cNvSpPr>
          <p:nvPr>
            <p:ph sz="half" idx="2"/>
          </p:nvPr>
        </p:nvSpPr>
        <p:spPr/>
        <p:txBody>
          <a:bodyPr>
            <a:normAutofit/>
          </a:bodyPr>
          <a:lstStyle/>
          <a:p>
            <a:r>
              <a:rPr lang="en-US">
                <a:solidFill>
                  <a:schemeClr val="bg2">
                    <a:lumMod val="50000"/>
                  </a:schemeClr>
                </a:solidFill>
              </a:rPr>
              <a:t>.</a:t>
            </a:r>
          </a:p>
        </p:txBody>
      </p:sp>
      <p:grpSp>
        <p:nvGrpSpPr>
          <p:cNvPr id="12" name="Group 11"/>
          <p:cNvGrpSpPr/>
          <p:nvPr/>
        </p:nvGrpSpPr>
        <p:grpSpPr>
          <a:xfrm>
            <a:off x="5369373" y="1866009"/>
            <a:ext cx="3289723" cy="2934591"/>
            <a:chOff x="5369373" y="1866009"/>
            <a:chExt cx="3289723" cy="2934591"/>
          </a:xfrm>
        </p:grpSpPr>
        <p:grpSp>
          <p:nvGrpSpPr>
            <p:cNvPr id="6" name="Group 187"/>
            <p:cNvGrpSpPr/>
            <p:nvPr/>
          </p:nvGrpSpPr>
          <p:grpSpPr>
            <a:xfrm rot="10800000">
              <a:off x="5377628" y="2271796"/>
              <a:ext cx="1645621" cy="208189"/>
              <a:chOff x="2166933" y="3723749"/>
              <a:chExt cx="1843097" cy="219074"/>
            </a:xfrm>
          </p:grpSpPr>
          <p:cxnSp>
            <p:nvCxnSpPr>
              <p:cNvPr id="51"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29"/>
            <p:cNvGrpSpPr/>
            <p:nvPr/>
          </p:nvGrpSpPr>
          <p:grpSpPr>
            <a:xfrm>
              <a:off x="6950202" y="2190864"/>
              <a:ext cx="1700891" cy="327992"/>
              <a:chOff x="1277470" y="4226859"/>
              <a:chExt cx="7561730" cy="2030060"/>
            </a:xfrm>
          </p:grpSpPr>
          <p:sp>
            <p:nvSpPr>
              <p:cNvPr id="43" name="Freeform 42"/>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19"/>
              <p:cNvGrpSpPr/>
              <p:nvPr/>
            </p:nvGrpSpPr>
            <p:grpSpPr>
              <a:xfrm>
                <a:off x="3352800" y="4267200"/>
                <a:ext cx="1891824" cy="1966919"/>
                <a:chOff x="4133852" y="2376481"/>
                <a:chExt cx="1891824" cy="1966919"/>
              </a:xfrm>
            </p:grpSpPr>
            <p:sp>
              <p:nvSpPr>
                <p:cNvPr id="49" name="Freeform 48"/>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22"/>
              <p:cNvGrpSpPr/>
              <p:nvPr/>
            </p:nvGrpSpPr>
            <p:grpSpPr>
              <a:xfrm>
                <a:off x="5038165" y="4240306"/>
                <a:ext cx="1891824" cy="1966919"/>
                <a:chOff x="4133852" y="2376481"/>
                <a:chExt cx="1891824" cy="1966919"/>
              </a:xfrm>
            </p:grpSpPr>
            <p:sp>
              <p:nvSpPr>
                <p:cNvPr id="47" name="Freeform 4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 name="Straight Connector 25"/>
            <p:cNvCxnSpPr/>
            <p:nvPr/>
          </p:nvCxnSpPr>
          <p:spPr>
            <a:xfrm>
              <a:off x="7023249" y="3260031"/>
              <a:ext cx="1611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818656" y="4128996"/>
              <a:ext cx="840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69373" y="2378287"/>
              <a:ext cx="8665" cy="17507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7759472" y="3241379"/>
              <a:ext cx="1759230" cy="160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9660000">
              <a:off x="5413957" y="3898358"/>
              <a:ext cx="1193026" cy="430219"/>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7526612" y="4122605"/>
              <a:ext cx="592089"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0567" y="4128996"/>
              <a:ext cx="10205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340000">
              <a:off x="7172623" y="4144291"/>
              <a:ext cx="868965" cy="1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17765" y="1938423"/>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sp>
          <p:nvSpPr>
            <p:cNvPr id="36" name="TextBox 35"/>
            <p:cNvSpPr txBox="1"/>
            <p:nvPr/>
          </p:nvSpPr>
          <p:spPr>
            <a:xfrm>
              <a:off x="7626556" y="1866009"/>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sp>
          <p:nvSpPr>
            <p:cNvPr id="37" name="TextBox 36"/>
            <p:cNvSpPr txBox="1"/>
            <p:nvPr/>
          </p:nvSpPr>
          <p:spPr>
            <a:xfrm>
              <a:off x="6477000" y="4171890"/>
              <a:ext cx="6096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I</a:t>
              </a:r>
              <a:r>
                <a:rPr lang="en-US" sz="2000">
                  <a:solidFill>
                    <a:srgbClr val="FFFF00"/>
                  </a:solidFill>
                  <a:latin typeface="Times New Roman" pitchFamily="18" charset="0"/>
                  <a:cs typeface="Times New Roman" pitchFamily="18" charset="0"/>
                </a:rPr>
                <a:t>(</a:t>
              </a:r>
              <a:r>
                <a:rPr lang="en-US" sz="2000" i="1">
                  <a:solidFill>
                    <a:srgbClr val="FFFF00"/>
                  </a:solidFill>
                  <a:latin typeface="Times New Roman" pitchFamily="18" charset="0"/>
                  <a:cs typeface="Times New Roman" pitchFamily="18" charset="0"/>
                </a:rPr>
                <a:t>t</a:t>
              </a:r>
              <a:r>
                <a:rPr lang="en-US" sz="2000">
                  <a:solidFill>
                    <a:srgbClr val="FFFF00"/>
                  </a:solidFill>
                  <a:latin typeface="Times New Roman" pitchFamily="18" charset="0"/>
                  <a:cs typeface="Times New Roman" pitchFamily="18" charset="0"/>
                </a:rPr>
                <a:t>)</a:t>
              </a:r>
              <a:endParaRPr lang="en-US" sz="2000" i="1">
                <a:solidFill>
                  <a:srgbClr val="FFFF00"/>
                </a:solidFill>
                <a:latin typeface="Times New Roman" pitchFamily="18" charset="0"/>
                <a:cs typeface="Times New Roman" pitchFamily="18" charset="0"/>
              </a:endParaRPr>
            </a:p>
          </p:txBody>
        </p:sp>
        <p:sp>
          <p:nvSpPr>
            <p:cNvPr id="38" name="TextBox 37"/>
            <p:cNvSpPr txBox="1"/>
            <p:nvPr/>
          </p:nvSpPr>
          <p:spPr>
            <a:xfrm>
              <a:off x="5410200" y="3733800"/>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S</a:t>
              </a:r>
            </a:p>
          </p:txBody>
        </p:sp>
        <p:sp>
          <p:nvSpPr>
            <p:cNvPr id="39" name="TextBox 38"/>
            <p:cNvSpPr txBox="1"/>
            <p:nvPr/>
          </p:nvSpPr>
          <p:spPr>
            <a:xfrm>
              <a:off x="7614548" y="4400490"/>
              <a:ext cx="691242"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V</a:t>
              </a:r>
              <a:r>
                <a:rPr lang="en-US" sz="2000" baseline="-25000">
                  <a:solidFill>
                    <a:srgbClr val="FFFF00"/>
                  </a:solidFill>
                  <a:latin typeface="Times New Roman" pitchFamily="18" charset="0"/>
                  <a:cs typeface="Times New Roman" pitchFamily="18" charset="0"/>
                </a:rPr>
                <a:t>0</a:t>
              </a:r>
            </a:p>
          </p:txBody>
        </p:sp>
        <p:cxnSp>
          <p:nvCxnSpPr>
            <p:cNvPr id="42" name="Straight Connector 41"/>
            <p:cNvCxnSpPr/>
            <p:nvPr/>
          </p:nvCxnSpPr>
          <p:spPr>
            <a:xfrm rot="10800000" flipH="1">
              <a:off x="6706693" y="4122605"/>
              <a:ext cx="506898" cy="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4" name="Group 187"/>
            <p:cNvGrpSpPr/>
            <p:nvPr/>
          </p:nvGrpSpPr>
          <p:grpSpPr>
            <a:xfrm rot="10800000">
              <a:off x="5378038" y="3160726"/>
              <a:ext cx="1645621" cy="208189"/>
              <a:chOff x="2166933" y="3723749"/>
              <a:chExt cx="1843097" cy="219074"/>
            </a:xfrm>
          </p:grpSpPr>
          <p:cxnSp>
            <p:nvCxnSpPr>
              <p:cNvPr id="65"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8"/>
              <p:cNvCxnSpPr/>
              <p:nvPr/>
            </p:nvCxnSpPr>
            <p:spPr>
              <a:xfrm rot="16200000" flipH="1" flipV="1">
                <a:off x="2709428" y="3747379"/>
                <a:ext cx="144819"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12"/>
              <p:cNvCxnSpPr/>
              <p:nvPr/>
            </p:nvCxnSpPr>
            <p:spPr>
              <a:xfrm>
                <a:off x="2166933" y="3829587"/>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6116007" y="2785697"/>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grpSp>
      <p:graphicFrame>
        <p:nvGraphicFramePr>
          <p:cNvPr id="5" name="Object 4"/>
          <p:cNvGraphicFramePr>
            <a:graphicFrameLocks noChangeAspect="1"/>
          </p:cNvGraphicFramePr>
          <p:nvPr>
            <p:extLst>
              <p:ext uri="{D42A27DB-BD31-4B8C-83A1-F6EECF244321}">
                <p14:modId xmlns:p14="http://schemas.microsoft.com/office/powerpoint/2010/main" val="351780663"/>
              </p:ext>
            </p:extLst>
          </p:nvPr>
        </p:nvGraphicFramePr>
        <p:xfrm>
          <a:off x="1143000" y="3806250"/>
          <a:ext cx="768250" cy="460950"/>
        </p:xfrm>
        <a:graphic>
          <a:graphicData uri="http://schemas.openxmlformats.org/presentationml/2006/ole">
            <mc:AlternateContent xmlns:mc="http://schemas.openxmlformats.org/markup-compatibility/2006">
              <mc:Choice xmlns:v="urn:schemas-microsoft-com:vml" Requires="v">
                <p:oleObj spid="_x0000_s247843" name="Equation" r:id="rId4" imgW="380880" imgH="228600" progId="Equation.DSMT4">
                  <p:embed/>
                </p:oleObj>
              </mc:Choice>
              <mc:Fallback>
                <p:oleObj name="Equation" r:id="rId4" imgW="380880" imgH="228600" progId="Equation.DSMT4">
                  <p:embed/>
                  <p:pic>
                    <p:nvPicPr>
                      <p:cNvPr id="0" name=""/>
                      <p:cNvPicPr/>
                      <p:nvPr/>
                    </p:nvPicPr>
                    <p:blipFill>
                      <a:blip r:embed="rId5"/>
                      <a:stretch>
                        <a:fillRect/>
                      </a:stretch>
                    </p:blipFill>
                    <p:spPr>
                      <a:xfrm>
                        <a:off x="1143000" y="3806250"/>
                        <a:ext cx="768250" cy="4609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17606499"/>
              </p:ext>
            </p:extLst>
          </p:nvPr>
        </p:nvGraphicFramePr>
        <p:xfrm>
          <a:off x="1066800" y="4362390"/>
          <a:ext cx="876420" cy="438210"/>
        </p:xfrm>
        <a:graphic>
          <a:graphicData uri="http://schemas.openxmlformats.org/presentationml/2006/ole">
            <mc:AlternateContent xmlns:mc="http://schemas.openxmlformats.org/markup-compatibility/2006">
              <mc:Choice xmlns:v="urn:schemas-microsoft-com:vml" Requires="v">
                <p:oleObj spid="_x0000_s247844" name="Equation" r:id="rId6" imgW="457200" imgH="228600" progId="Equation.DSMT4">
                  <p:embed/>
                </p:oleObj>
              </mc:Choice>
              <mc:Fallback>
                <p:oleObj name="Equation" r:id="rId6" imgW="457200" imgH="228600" progId="Equation.DSMT4">
                  <p:embed/>
                  <p:pic>
                    <p:nvPicPr>
                      <p:cNvPr id="0" name=""/>
                      <p:cNvPicPr/>
                      <p:nvPr/>
                    </p:nvPicPr>
                    <p:blipFill>
                      <a:blip r:embed="rId7"/>
                      <a:stretch>
                        <a:fillRect/>
                      </a:stretch>
                    </p:blipFill>
                    <p:spPr>
                      <a:xfrm>
                        <a:off x="1066800" y="4362390"/>
                        <a:ext cx="876420" cy="43821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87508730"/>
              </p:ext>
            </p:extLst>
          </p:nvPr>
        </p:nvGraphicFramePr>
        <p:xfrm>
          <a:off x="1084729" y="4840941"/>
          <a:ext cx="914400" cy="457200"/>
        </p:xfrm>
        <a:graphic>
          <a:graphicData uri="http://schemas.openxmlformats.org/presentationml/2006/ole">
            <mc:AlternateContent xmlns:mc="http://schemas.openxmlformats.org/markup-compatibility/2006">
              <mc:Choice xmlns:v="urn:schemas-microsoft-com:vml" Requires="v">
                <p:oleObj spid="_x0000_s247845" name="Equation" r:id="rId8" imgW="457200" imgH="228600" progId="Equation.DSMT4">
                  <p:embed/>
                </p:oleObj>
              </mc:Choice>
              <mc:Fallback>
                <p:oleObj name="Equation" r:id="rId8" imgW="457200" imgH="228600" progId="Equation.DSMT4">
                  <p:embed/>
                  <p:pic>
                    <p:nvPicPr>
                      <p:cNvPr id="0" name=""/>
                      <p:cNvPicPr/>
                      <p:nvPr/>
                    </p:nvPicPr>
                    <p:blipFill>
                      <a:blip r:embed="rId9"/>
                      <a:stretch>
                        <a:fillRect/>
                      </a:stretch>
                    </p:blipFill>
                    <p:spPr>
                      <a:xfrm>
                        <a:off x="1084729" y="4840941"/>
                        <a:ext cx="914400" cy="457200"/>
                      </a:xfrm>
                      <a:prstGeom prst="rect">
                        <a:avLst/>
                      </a:prstGeom>
                    </p:spPr>
                  </p:pic>
                </p:oleObj>
              </mc:Fallback>
            </mc:AlternateContent>
          </a:graphicData>
        </a:graphic>
      </p:graphicFrame>
    </p:spTree>
    <p:extLst>
      <p:ext uri="{BB962C8B-B14F-4D97-AF65-F5344CB8AC3E}">
        <p14:creationId xmlns:p14="http://schemas.microsoft.com/office/powerpoint/2010/main" val="1507139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solidFill>
                  <a:srgbClr val="FFFF00"/>
                </a:solidFill>
              </a:rPr>
              <a:t>Clicker Answer</a:t>
            </a:r>
          </a:p>
        </p:txBody>
      </p:sp>
      <p:sp>
        <p:nvSpPr>
          <p:cNvPr id="3" name="Content Placeholder 2"/>
          <p:cNvSpPr>
            <a:spLocks noGrp="1"/>
          </p:cNvSpPr>
          <p:nvPr>
            <p:ph sz="half" idx="1"/>
          </p:nvPr>
        </p:nvSpPr>
        <p:spPr>
          <a:xfrm>
            <a:off x="152400" y="1447800"/>
            <a:ext cx="4724400" cy="5029200"/>
          </a:xfrm>
        </p:spPr>
        <p:txBody>
          <a:bodyPr>
            <a:normAutofit/>
          </a:bodyPr>
          <a:lstStyle/>
          <a:p>
            <a:r>
              <a:rPr lang="en-US"/>
              <a:t>The switch S is closed and current flows.</a:t>
            </a:r>
          </a:p>
          <a:p>
            <a:r>
              <a:rPr lang="en-US"/>
              <a:t>The initial current, </a:t>
            </a:r>
            <a:r>
              <a:rPr lang="en-US" u="sng"/>
              <a:t>immediately after the switch is closed</a:t>
            </a:r>
            <a:r>
              <a:rPr lang="en-US"/>
              <a:t>, is:</a:t>
            </a:r>
          </a:p>
          <a:p>
            <a:r>
              <a:rPr lang="en-US">
                <a:cs typeface="Times New Roman" pitchFamily="18" charset="0"/>
              </a:rPr>
              <a:t>A </a:t>
            </a:r>
          </a:p>
          <a:p>
            <a:r>
              <a:rPr lang="en-US">
                <a:cs typeface="Times New Roman" pitchFamily="18" charset="0"/>
              </a:rPr>
              <a:t>B</a:t>
            </a:r>
          </a:p>
          <a:p>
            <a:r>
              <a:rPr lang="en-US">
                <a:cs typeface="Times New Roman" pitchFamily="18" charset="0"/>
              </a:rPr>
              <a:t>C </a:t>
            </a:r>
          </a:p>
          <a:p>
            <a:pPr marL="514350" indent="-514350">
              <a:buAutoNum type="alphaUcPeriod"/>
            </a:pPr>
            <a:endParaRPr lang="en-US" i="1">
              <a:solidFill>
                <a:srgbClr val="FFFF00"/>
              </a:solidFill>
              <a:latin typeface="Times New Roman" pitchFamily="18" charset="0"/>
              <a:cs typeface="Times New Roman" pitchFamily="18" charset="0"/>
            </a:endParaRPr>
          </a:p>
        </p:txBody>
      </p:sp>
      <p:sp>
        <p:nvSpPr>
          <p:cNvPr id="4" name="Content Placeholder 3"/>
          <p:cNvSpPr>
            <a:spLocks noGrp="1"/>
          </p:cNvSpPr>
          <p:nvPr>
            <p:ph sz="half" idx="2"/>
          </p:nvPr>
        </p:nvSpPr>
        <p:spPr/>
        <p:txBody>
          <a:bodyPr>
            <a:normAutofit/>
          </a:bodyPr>
          <a:lstStyle/>
          <a:p>
            <a:r>
              <a:rPr lang="en-US">
                <a:solidFill>
                  <a:schemeClr val="bg2">
                    <a:lumMod val="50000"/>
                  </a:schemeClr>
                </a:solidFill>
              </a:rPr>
              <a:t>.</a:t>
            </a:r>
          </a:p>
        </p:txBody>
      </p:sp>
      <p:grpSp>
        <p:nvGrpSpPr>
          <p:cNvPr id="14" name="Group 13"/>
          <p:cNvGrpSpPr/>
          <p:nvPr/>
        </p:nvGrpSpPr>
        <p:grpSpPr>
          <a:xfrm>
            <a:off x="5369373" y="1866009"/>
            <a:ext cx="3289723" cy="2934591"/>
            <a:chOff x="5369373" y="1866009"/>
            <a:chExt cx="3289723" cy="2934591"/>
          </a:xfrm>
        </p:grpSpPr>
        <p:grpSp>
          <p:nvGrpSpPr>
            <p:cNvPr id="6" name="Group 187"/>
            <p:cNvGrpSpPr/>
            <p:nvPr/>
          </p:nvGrpSpPr>
          <p:grpSpPr>
            <a:xfrm rot="10800000">
              <a:off x="5377628" y="2271796"/>
              <a:ext cx="1645621" cy="208189"/>
              <a:chOff x="2166933" y="3723749"/>
              <a:chExt cx="1843097" cy="219074"/>
            </a:xfrm>
          </p:grpSpPr>
          <p:cxnSp>
            <p:nvCxnSpPr>
              <p:cNvPr id="51"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29"/>
            <p:cNvGrpSpPr/>
            <p:nvPr/>
          </p:nvGrpSpPr>
          <p:grpSpPr>
            <a:xfrm>
              <a:off x="6950202" y="2190864"/>
              <a:ext cx="1700891" cy="327992"/>
              <a:chOff x="1277470" y="4226859"/>
              <a:chExt cx="7561730" cy="2030060"/>
            </a:xfrm>
          </p:grpSpPr>
          <p:sp>
            <p:nvSpPr>
              <p:cNvPr id="43" name="Freeform 42"/>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19"/>
              <p:cNvGrpSpPr/>
              <p:nvPr/>
            </p:nvGrpSpPr>
            <p:grpSpPr>
              <a:xfrm>
                <a:off x="3352800" y="4267200"/>
                <a:ext cx="1891824" cy="1966919"/>
                <a:chOff x="4133852" y="2376481"/>
                <a:chExt cx="1891824" cy="1966919"/>
              </a:xfrm>
            </p:grpSpPr>
            <p:sp>
              <p:nvSpPr>
                <p:cNvPr id="49" name="Freeform 48"/>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22"/>
              <p:cNvGrpSpPr/>
              <p:nvPr/>
            </p:nvGrpSpPr>
            <p:grpSpPr>
              <a:xfrm>
                <a:off x="5038165" y="4240306"/>
                <a:ext cx="1891824" cy="1966919"/>
                <a:chOff x="4133852" y="2376481"/>
                <a:chExt cx="1891824" cy="1966919"/>
              </a:xfrm>
            </p:grpSpPr>
            <p:sp>
              <p:nvSpPr>
                <p:cNvPr id="47" name="Freeform 4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 name="Straight Connector 25"/>
            <p:cNvCxnSpPr/>
            <p:nvPr/>
          </p:nvCxnSpPr>
          <p:spPr>
            <a:xfrm>
              <a:off x="7023249" y="3260031"/>
              <a:ext cx="1611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818656" y="4128996"/>
              <a:ext cx="840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69373" y="2378287"/>
              <a:ext cx="8665" cy="17507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7759472" y="3241379"/>
              <a:ext cx="1759230" cy="160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9660000">
              <a:off x="5413957" y="3898358"/>
              <a:ext cx="1193026" cy="430219"/>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7526612" y="4122605"/>
              <a:ext cx="592089"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0567" y="4128996"/>
              <a:ext cx="10205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340000">
              <a:off x="7172623" y="4144291"/>
              <a:ext cx="868965" cy="1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17765" y="1938423"/>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sp>
          <p:nvSpPr>
            <p:cNvPr id="36" name="TextBox 35"/>
            <p:cNvSpPr txBox="1"/>
            <p:nvPr/>
          </p:nvSpPr>
          <p:spPr>
            <a:xfrm>
              <a:off x="7626556" y="1866009"/>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sp>
          <p:nvSpPr>
            <p:cNvPr id="37" name="TextBox 36"/>
            <p:cNvSpPr txBox="1"/>
            <p:nvPr/>
          </p:nvSpPr>
          <p:spPr>
            <a:xfrm>
              <a:off x="6477000" y="4171890"/>
              <a:ext cx="6096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I</a:t>
              </a:r>
              <a:r>
                <a:rPr lang="en-US" sz="2000">
                  <a:solidFill>
                    <a:srgbClr val="FFFF00"/>
                  </a:solidFill>
                  <a:latin typeface="Times New Roman" pitchFamily="18" charset="0"/>
                  <a:cs typeface="Times New Roman" pitchFamily="18" charset="0"/>
                </a:rPr>
                <a:t>(</a:t>
              </a:r>
              <a:r>
                <a:rPr lang="en-US" sz="2000" i="1">
                  <a:solidFill>
                    <a:srgbClr val="FFFF00"/>
                  </a:solidFill>
                  <a:latin typeface="Times New Roman" pitchFamily="18" charset="0"/>
                  <a:cs typeface="Times New Roman" pitchFamily="18" charset="0"/>
                </a:rPr>
                <a:t>t</a:t>
              </a:r>
              <a:r>
                <a:rPr lang="en-US" sz="2000">
                  <a:solidFill>
                    <a:srgbClr val="FFFF00"/>
                  </a:solidFill>
                  <a:latin typeface="Times New Roman" pitchFamily="18" charset="0"/>
                  <a:cs typeface="Times New Roman" pitchFamily="18" charset="0"/>
                </a:rPr>
                <a:t>)</a:t>
              </a:r>
              <a:endParaRPr lang="en-US" sz="2000" i="1">
                <a:solidFill>
                  <a:srgbClr val="FFFF00"/>
                </a:solidFill>
                <a:latin typeface="Times New Roman" pitchFamily="18" charset="0"/>
                <a:cs typeface="Times New Roman" pitchFamily="18" charset="0"/>
              </a:endParaRPr>
            </a:p>
          </p:txBody>
        </p:sp>
        <p:sp>
          <p:nvSpPr>
            <p:cNvPr id="38" name="TextBox 37"/>
            <p:cNvSpPr txBox="1"/>
            <p:nvPr/>
          </p:nvSpPr>
          <p:spPr>
            <a:xfrm>
              <a:off x="5410200" y="3733800"/>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S</a:t>
              </a:r>
            </a:p>
          </p:txBody>
        </p:sp>
        <p:sp>
          <p:nvSpPr>
            <p:cNvPr id="39" name="TextBox 38"/>
            <p:cNvSpPr txBox="1"/>
            <p:nvPr/>
          </p:nvSpPr>
          <p:spPr>
            <a:xfrm>
              <a:off x="7614548" y="4400490"/>
              <a:ext cx="691242"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V</a:t>
              </a:r>
              <a:r>
                <a:rPr lang="en-US" sz="2000" baseline="-25000">
                  <a:solidFill>
                    <a:srgbClr val="FFFF00"/>
                  </a:solidFill>
                  <a:latin typeface="Times New Roman" pitchFamily="18" charset="0"/>
                  <a:cs typeface="Times New Roman" pitchFamily="18" charset="0"/>
                </a:rPr>
                <a:t>0</a:t>
              </a:r>
            </a:p>
          </p:txBody>
        </p:sp>
        <p:cxnSp>
          <p:nvCxnSpPr>
            <p:cNvPr id="42" name="Straight Connector 41"/>
            <p:cNvCxnSpPr/>
            <p:nvPr/>
          </p:nvCxnSpPr>
          <p:spPr>
            <a:xfrm rot="10800000" flipH="1">
              <a:off x="6706693" y="4122605"/>
              <a:ext cx="506898" cy="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4" name="Group 187"/>
            <p:cNvGrpSpPr/>
            <p:nvPr/>
          </p:nvGrpSpPr>
          <p:grpSpPr>
            <a:xfrm rot="10800000">
              <a:off x="5378038" y="3160726"/>
              <a:ext cx="1645621" cy="208189"/>
              <a:chOff x="2166933" y="3723749"/>
              <a:chExt cx="1843097" cy="219074"/>
            </a:xfrm>
          </p:grpSpPr>
          <p:cxnSp>
            <p:nvCxnSpPr>
              <p:cNvPr id="65"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8"/>
              <p:cNvCxnSpPr/>
              <p:nvPr/>
            </p:nvCxnSpPr>
            <p:spPr>
              <a:xfrm rot="16200000" flipH="1" flipV="1">
                <a:off x="2709428" y="3747379"/>
                <a:ext cx="144819"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12"/>
              <p:cNvCxnSpPr/>
              <p:nvPr/>
            </p:nvCxnSpPr>
            <p:spPr>
              <a:xfrm>
                <a:off x="2166933" y="3829587"/>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6116007" y="2785697"/>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grpSp>
      <p:graphicFrame>
        <p:nvGraphicFramePr>
          <p:cNvPr id="5" name="Object 4"/>
          <p:cNvGraphicFramePr>
            <a:graphicFrameLocks noChangeAspect="1"/>
          </p:cNvGraphicFramePr>
          <p:nvPr>
            <p:extLst>
              <p:ext uri="{D42A27DB-BD31-4B8C-83A1-F6EECF244321}">
                <p14:modId xmlns:p14="http://schemas.microsoft.com/office/powerpoint/2010/main" val="769405675"/>
              </p:ext>
            </p:extLst>
          </p:nvPr>
        </p:nvGraphicFramePr>
        <p:xfrm>
          <a:off x="1143000" y="3806250"/>
          <a:ext cx="768250" cy="460950"/>
        </p:xfrm>
        <a:graphic>
          <a:graphicData uri="http://schemas.openxmlformats.org/presentationml/2006/ole">
            <mc:AlternateContent xmlns:mc="http://schemas.openxmlformats.org/markup-compatibility/2006">
              <mc:Choice xmlns:v="urn:schemas-microsoft-com:vml" Requires="v">
                <p:oleObj spid="_x0000_s248867" name="Equation" r:id="rId4" imgW="380880" imgH="228600" progId="Equation.DSMT4">
                  <p:embed/>
                </p:oleObj>
              </mc:Choice>
              <mc:Fallback>
                <p:oleObj name="Equation" r:id="rId4" imgW="380880" imgH="228600" progId="Equation.DSMT4">
                  <p:embed/>
                  <p:pic>
                    <p:nvPicPr>
                      <p:cNvPr id="0" name=""/>
                      <p:cNvPicPr/>
                      <p:nvPr/>
                    </p:nvPicPr>
                    <p:blipFill>
                      <a:blip r:embed="rId5"/>
                      <a:stretch>
                        <a:fillRect/>
                      </a:stretch>
                    </p:blipFill>
                    <p:spPr>
                      <a:xfrm>
                        <a:off x="1143000" y="3806250"/>
                        <a:ext cx="768250" cy="4609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32129916"/>
              </p:ext>
            </p:extLst>
          </p:nvPr>
        </p:nvGraphicFramePr>
        <p:xfrm>
          <a:off x="1066800" y="4362390"/>
          <a:ext cx="876420" cy="438210"/>
        </p:xfrm>
        <a:graphic>
          <a:graphicData uri="http://schemas.openxmlformats.org/presentationml/2006/ole">
            <mc:AlternateContent xmlns:mc="http://schemas.openxmlformats.org/markup-compatibility/2006">
              <mc:Choice xmlns:v="urn:schemas-microsoft-com:vml" Requires="v">
                <p:oleObj spid="_x0000_s248868" name="Equation" r:id="rId6" imgW="457200" imgH="228600" progId="Equation.DSMT4">
                  <p:embed/>
                </p:oleObj>
              </mc:Choice>
              <mc:Fallback>
                <p:oleObj name="Equation" r:id="rId6" imgW="457200" imgH="228600" progId="Equation.DSMT4">
                  <p:embed/>
                  <p:pic>
                    <p:nvPicPr>
                      <p:cNvPr id="0" name=""/>
                      <p:cNvPicPr/>
                      <p:nvPr/>
                    </p:nvPicPr>
                    <p:blipFill>
                      <a:blip r:embed="rId7"/>
                      <a:stretch>
                        <a:fillRect/>
                      </a:stretch>
                    </p:blipFill>
                    <p:spPr>
                      <a:xfrm>
                        <a:off x="1066800" y="4362390"/>
                        <a:ext cx="876420" cy="43821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03729662"/>
              </p:ext>
            </p:extLst>
          </p:nvPr>
        </p:nvGraphicFramePr>
        <p:xfrm>
          <a:off x="1084729" y="4840941"/>
          <a:ext cx="914400" cy="457200"/>
        </p:xfrm>
        <a:graphic>
          <a:graphicData uri="http://schemas.openxmlformats.org/presentationml/2006/ole">
            <mc:AlternateContent xmlns:mc="http://schemas.openxmlformats.org/markup-compatibility/2006">
              <mc:Choice xmlns:v="urn:schemas-microsoft-com:vml" Requires="v">
                <p:oleObj spid="_x0000_s248869" name="Equation" r:id="rId8" imgW="457200" imgH="228600" progId="Equation.DSMT4">
                  <p:embed/>
                </p:oleObj>
              </mc:Choice>
              <mc:Fallback>
                <p:oleObj name="Equation" r:id="rId8" imgW="457200" imgH="228600" progId="Equation.DSMT4">
                  <p:embed/>
                  <p:pic>
                    <p:nvPicPr>
                      <p:cNvPr id="0" name=""/>
                      <p:cNvPicPr/>
                      <p:nvPr/>
                    </p:nvPicPr>
                    <p:blipFill>
                      <a:blip r:embed="rId9"/>
                      <a:stretch>
                        <a:fillRect/>
                      </a:stretch>
                    </p:blipFill>
                    <p:spPr>
                      <a:xfrm>
                        <a:off x="1084729" y="4840941"/>
                        <a:ext cx="914400" cy="457200"/>
                      </a:xfrm>
                      <a:prstGeom prst="rect">
                        <a:avLst/>
                      </a:prstGeom>
                    </p:spPr>
                  </p:pic>
                </p:oleObj>
              </mc:Fallback>
            </mc:AlternateContent>
          </a:graphicData>
        </a:graphic>
      </p:graphicFrame>
      <p:cxnSp>
        <p:nvCxnSpPr>
          <p:cNvPr id="13" name="Straight Arrow Connector 12"/>
          <p:cNvCxnSpPr/>
          <p:nvPr/>
        </p:nvCxnSpPr>
        <p:spPr>
          <a:xfrm flipH="1">
            <a:off x="2097742" y="4019338"/>
            <a:ext cx="1143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62400" y="5276671"/>
            <a:ext cx="4876800" cy="1200329"/>
          </a:xfrm>
          <a:prstGeom prst="rect">
            <a:avLst/>
          </a:prstGeom>
          <a:noFill/>
          <a:ln w="28575">
            <a:solidFill>
              <a:srgbClr val="FF0000"/>
            </a:solidFill>
          </a:ln>
        </p:spPr>
        <p:txBody>
          <a:bodyPr wrap="square" rtlCol="0">
            <a:spAutoFit/>
          </a:bodyPr>
          <a:lstStyle/>
          <a:p>
            <a:r>
              <a:rPr lang="en-US"/>
              <a:t>The current through the inductance takes time to build up—it begins at zero.  But the current through the other </a:t>
            </a:r>
            <a:r>
              <a:rPr lang="en-US" i="1">
                <a:latin typeface="Times New Roman" pitchFamily="18" charset="0"/>
                <a:cs typeface="Times New Roman" pitchFamily="18" charset="0"/>
              </a:rPr>
              <a:t>R</a:t>
            </a:r>
            <a:r>
              <a:rPr lang="en-US"/>
              <a:t> starts immediately, so at </a:t>
            </a:r>
            <a:r>
              <a:rPr lang="en-US" i="1">
                <a:latin typeface="Times New Roman" pitchFamily="18" charset="0"/>
                <a:cs typeface="Times New Roman" pitchFamily="18" charset="0"/>
              </a:rPr>
              <a:t>t</a:t>
            </a:r>
            <a:r>
              <a:rPr lang="en-US"/>
              <a:t> = 0 there is current around the lower loop only.</a:t>
            </a:r>
          </a:p>
        </p:txBody>
      </p:sp>
    </p:spTree>
    <p:extLst>
      <p:ext uri="{BB962C8B-B14F-4D97-AF65-F5344CB8AC3E}">
        <p14:creationId xmlns:p14="http://schemas.microsoft.com/office/powerpoint/2010/main" val="264324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solidFill>
                  <a:srgbClr val="FFFF00"/>
                </a:solidFill>
              </a:rPr>
              <a:t>Today’s Topics</a:t>
            </a:r>
            <a:endParaRPr lang="en-US" dirty="0"/>
          </a:p>
        </p:txBody>
      </p:sp>
      <p:sp>
        <p:nvSpPr>
          <p:cNvPr id="3" name="Content Placeholder 2"/>
          <p:cNvSpPr>
            <a:spLocks noGrp="1"/>
          </p:cNvSpPr>
          <p:nvPr>
            <p:ph idx="1"/>
          </p:nvPr>
        </p:nvSpPr>
        <p:spPr>
          <a:xfrm>
            <a:off x="838200" y="2895600"/>
            <a:ext cx="7391400" cy="2895600"/>
          </a:xfrm>
        </p:spPr>
        <p:txBody>
          <a:bodyPr/>
          <a:lstStyle/>
          <a:p>
            <a:r>
              <a:rPr lang="en-US" dirty="0"/>
              <a:t>Review self and mutual induction</a:t>
            </a:r>
          </a:p>
          <a:p>
            <a:r>
              <a:rPr lang="en-US" i="1" dirty="0"/>
              <a:t>LR</a:t>
            </a:r>
            <a:r>
              <a:rPr lang="en-US" dirty="0"/>
              <a:t> Circuits</a:t>
            </a:r>
          </a:p>
          <a:p>
            <a:r>
              <a:rPr lang="en-US" i="1" dirty="0"/>
              <a:t>LC</a:t>
            </a:r>
            <a:r>
              <a:rPr lang="en-US" dirty="0"/>
              <a:t> Circuits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solidFill>
                  <a:srgbClr val="FFFF00"/>
                </a:solidFill>
              </a:rPr>
              <a:t>Clicker Question</a:t>
            </a:r>
          </a:p>
        </p:txBody>
      </p:sp>
      <p:sp>
        <p:nvSpPr>
          <p:cNvPr id="3" name="Content Placeholder 2"/>
          <p:cNvSpPr>
            <a:spLocks noGrp="1"/>
          </p:cNvSpPr>
          <p:nvPr>
            <p:ph sz="half" idx="1"/>
          </p:nvPr>
        </p:nvSpPr>
        <p:spPr>
          <a:xfrm>
            <a:off x="152400" y="1447800"/>
            <a:ext cx="4724400" cy="4419600"/>
          </a:xfrm>
        </p:spPr>
        <p:txBody>
          <a:bodyPr>
            <a:normAutofit/>
          </a:bodyPr>
          <a:lstStyle/>
          <a:p>
            <a:r>
              <a:rPr lang="en-US"/>
              <a:t>The switch S is closed and current flows.</a:t>
            </a:r>
          </a:p>
          <a:p>
            <a:r>
              <a:rPr lang="en-US"/>
              <a:t>What is the current </a:t>
            </a:r>
            <a:r>
              <a:rPr lang="en-US" u="sng"/>
              <a:t>a long time later</a:t>
            </a:r>
            <a:r>
              <a:rPr lang="en-US"/>
              <a:t>? </a:t>
            </a:r>
          </a:p>
          <a:p>
            <a:endParaRPr lang="en-US">
              <a:cs typeface="Times New Roman" pitchFamily="18" charset="0"/>
            </a:endParaRPr>
          </a:p>
          <a:p>
            <a:r>
              <a:rPr lang="en-US">
                <a:cs typeface="Times New Roman" pitchFamily="18" charset="0"/>
              </a:rPr>
              <a:t>A </a:t>
            </a:r>
          </a:p>
          <a:p>
            <a:r>
              <a:rPr lang="en-US">
                <a:cs typeface="Times New Roman" pitchFamily="18" charset="0"/>
              </a:rPr>
              <a:t>B</a:t>
            </a:r>
          </a:p>
          <a:p>
            <a:r>
              <a:rPr lang="en-US">
                <a:cs typeface="Times New Roman" pitchFamily="18" charset="0"/>
              </a:rPr>
              <a:t>C </a:t>
            </a:r>
          </a:p>
          <a:p>
            <a:pPr marL="514350" indent="-514350">
              <a:buAutoNum type="alphaUcPeriod"/>
            </a:pPr>
            <a:endParaRPr lang="en-US" i="1">
              <a:solidFill>
                <a:srgbClr val="FFFF00"/>
              </a:solidFill>
              <a:latin typeface="Times New Roman" pitchFamily="18" charset="0"/>
              <a:cs typeface="Times New Roman" pitchFamily="18" charset="0"/>
            </a:endParaRPr>
          </a:p>
        </p:txBody>
      </p:sp>
      <p:sp>
        <p:nvSpPr>
          <p:cNvPr id="4" name="Content Placeholder 3"/>
          <p:cNvSpPr>
            <a:spLocks noGrp="1"/>
          </p:cNvSpPr>
          <p:nvPr>
            <p:ph sz="half" idx="2"/>
          </p:nvPr>
        </p:nvSpPr>
        <p:spPr/>
        <p:txBody>
          <a:bodyPr>
            <a:normAutofit/>
          </a:bodyPr>
          <a:lstStyle/>
          <a:p>
            <a:r>
              <a:rPr lang="en-US">
                <a:solidFill>
                  <a:schemeClr val="bg2">
                    <a:lumMod val="50000"/>
                  </a:schemeClr>
                </a:solidFill>
              </a:rPr>
              <a:t>.</a:t>
            </a:r>
          </a:p>
        </p:txBody>
      </p:sp>
      <p:grpSp>
        <p:nvGrpSpPr>
          <p:cNvPr id="12" name="Group 11"/>
          <p:cNvGrpSpPr/>
          <p:nvPr/>
        </p:nvGrpSpPr>
        <p:grpSpPr>
          <a:xfrm>
            <a:off x="5369373" y="1866009"/>
            <a:ext cx="3289723" cy="2934591"/>
            <a:chOff x="5369373" y="1866009"/>
            <a:chExt cx="3289723" cy="2934591"/>
          </a:xfrm>
        </p:grpSpPr>
        <p:grpSp>
          <p:nvGrpSpPr>
            <p:cNvPr id="6" name="Group 187"/>
            <p:cNvGrpSpPr/>
            <p:nvPr/>
          </p:nvGrpSpPr>
          <p:grpSpPr>
            <a:xfrm rot="10800000">
              <a:off x="5377628" y="2271796"/>
              <a:ext cx="1645621" cy="208189"/>
              <a:chOff x="2166933" y="3723749"/>
              <a:chExt cx="1843097" cy="219074"/>
            </a:xfrm>
          </p:grpSpPr>
          <p:cxnSp>
            <p:nvCxnSpPr>
              <p:cNvPr id="51"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29"/>
            <p:cNvGrpSpPr/>
            <p:nvPr/>
          </p:nvGrpSpPr>
          <p:grpSpPr>
            <a:xfrm>
              <a:off x="6950202" y="2190864"/>
              <a:ext cx="1700891" cy="327992"/>
              <a:chOff x="1277470" y="4226859"/>
              <a:chExt cx="7561730" cy="2030060"/>
            </a:xfrm>
          </p:grpSpPr>
          <p:sp>
            <p:nvSpPr>
              <p:cNvPr id="43" name="Freeform 42"/>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19"/>
              <p:cNvGrpSpPr/>
              <p:nvPr/>
            </p:nvGrpSpPr>
            <p:grpSpPr>
              <a:xfrm>
                <a:off x="3352800" y="4267200"/>
                <a:ext cx="1891824" cy="1966919"/>
                <a:chOff x="4133852" y="2376481"/>
                <a:chExt cx="1891824" cy="1966919"/>
              </a:xfrm>
            </p:grpSpPr>
            <p:sp>
              <p:nvSpPr>
                <p:cNvPr id="49" name="Freeform 48"/>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22"/>
              <p:cNvGrpSpPr/>
              <p:nvPr/>
            </p:nvGrpSpPr>
            <p:grpSpPr>
              <a:xfrm>
                <a:off x="5038165" y="4240306"/>
                <a:ext cx="1891824" cy="1966919"/>
                <a:chOff x="4133852" y="2376481"/>
                <a:chExt cx="1891824" cy="1966919"/>
              </a:xfrm>
            </p:grpSpPr>
            <p:sp>
              <p:nvSpPr>
                <p:cNvPr id="47" name="Freeform 4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 name="Straight Connector 25"/>
            <p:cNvCxnSpPr/>
            <p:nvPr/>
          </p:nvCxnSpPr>
          <p:spPr>
            <a:xfrm>
              <a:off x="7023249" y="3260031"/>
              <a:ext cx="1611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818656" y="4128996"/>
              <a:ext cx="840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69373" y="2378287"/>
              <a:ext cx="8665" cy="17507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7759472" y="3241379"/>
              <a:ext cx="1759230" cy="160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9660000">
              <a:off x="5413957" y="3898358"/>
              <a:ext cx="1193026" cy="430219"/>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7526612" y="4122605"/>
              <a:ext cx="592089"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0567" y="4128996"/>
              <a:ext cx="10205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340000">
              <a:off x="7172623" y="4144291"/>
              <a:ext cx="868965" cy="1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17765" y="1938423"/>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sp>
          <p:nvSpPr>
            <p:cNvPr id="36" name="TextBox 35"/>
            <p:cNvSpPr txBox="1"/>
            <p:nvPr/>
          </p:nvSpPr>
          <p:spPr>
            <a:xfrm>
              <a:off x="7626556" y="1866009"/>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sp>
          <p:nvSpPr>
            <p:cNvPr id="37" name="TextBox 36"/>
            <p:cNvSpPr txBox="1"/>
            <p:nvPr/>
          </p:nvSpPr>
          <p:spPr>
            <a:xfrm>
              <a:off x="6477000" y="4171890"/>
              <a:ext cx="6096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I</a:t>
              </a:r>
              <a:r>
                <a:rPr lang="en-US" sz="2000">
                  <a:solidFill>
                    <a:srgbClr val="FFFF00"/>
                  </a:solidFill>
                  <a:latin typeface="Times New Roman" pitchFamily="18" charset="0"/>
                  <a:cs typeface="Times New Roman" pitchFamily="18" charset="0"/>
                </a:rPr>
                <a:t>(</a:t>
              </a:r>
              <a:r>
                <a:rPr lang="en-US" sz="2000" i="1">
                  <a:solidFill>
                    <a:srgbClr val="FFFF00"/>
                  </a:solidFill>
                  <a:latin typeface="Times New Roman" pitchFamily="18" charset="0"/>
                  <a:cs typeface="Times New Roman" pitchFamily="18" charset="0"/>
                </a:rPr>
                <a:t>t</a:t>
              </a:r>
              <a:r>
                <a:rPr lang="en-US" sz="2000">
                  <a:solidFill>
                    <a:srgbClr val="FFFF00"/>
                  </a:solidFill>
                  <a:latin typeface="Times New Roman" pitchFamily="18" charset="0"/>
                  <a:cs typeface="Times New Roman" pitchFamily="18" charset="0"/>
                </a:rPr>
                <a:t>)</a:t>
              </a:r>
              <a:endParaRPr lang="en-US" sz="2000" i="1">
                <a:solidFill>
                  <a:srgbClr val="FFFF00"/>
                </a:solidFill>
                <a:latin typeface="Times New Roman" pitchFamily="18" charset="0"/>
                <a:cs typeface="Times New Roman" pitchFamily="18" charset="0"/>
              </a:endParaRPr>
            </a:p>
          </p:txBody>
        </p:sp>
        <p:sp>
          <p:nvSpPr>
            <p:cNvPr id="38" name="TextBox 37"/>
            <p:cNvSpPr txBox="1"/>
            <p:nvPr/>
          </p:nvSpPr>
          <p:spPr>
            <a:xfrm>
              <a:off x="5410200" y="3733800"/>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S</a:t>
              </a:r>
            </a:p>
          </p:txBody>
        </p:sp>
        <p:sp>
          <p:nvSpPr>
            <p:cNvPr id="39" name="TextBox 38"/>
            <p:cNvSpPr txBox="1"/>
            <p:nvPr/>
          </p:nvSpPr>
          <p:spPr>
            <a:xfrm>
              <a:off x="7614548" y="4400490"/>
              <a:ext cx="691242"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V</a:t>
              </a:r>
              <a:r>
                <a:rPr lang="en-US" sz="2000" baseline="-25000">
                  <a:solidFill>
                    <a:srgbClr val="FFFF00"/>
                  </a:solidFill>
                  <a:latin typeface="Times New Roman" pitchFamily="18" charset="0"/>
                  <a:cs typeface="Times New Roman" pitchFamily="18" charset="0"/>
                </a:rPr>
                <a:t>0</a:t>
              </a:r>
            </a:p>
          </p:txBody>
        </p:sp>
        <p:cxnSp>
          <p:nvCxnSpPr>
            <p:cNvPr id="42" name="Straight Connector 41"/>
            <p:cNvCxnSpPr/>
            <p:nvPr/>
          </p:nvCxnSpPr>
          <p:spPr>
            <a:xfrm rot="10800000" flipH="1">
              <a:off x="6706693" y="4122605"/>
              <a:ext cx="506898" cy="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4" name="Group 187"/>
            <p:cNvGrpSpPr/>
            <p:nvPr/>
          </p:nvGrpSpPr>
          <p:grpSpPr>
            <a:xfrm rot="10800000">
              <a:off x="5378038" y="3160726"/>
              <a:ext cx="1645621" cy="208189"/>
              <a:chOff x="2166933" y="3723749"/>
              <a:chExt cx="1843097" cy="219074"/>
            </a:xfrm>
          </p:grpSpPr>
          <p:cxnSp>
            <p:nvCxnSpPr>
              <p:cNvPr id="65"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8"/>
              <p:cNvCxnSpPr/>
              <p:nvPr/>
            </p:nvCxnSpPr>
            <p:spPr>
              <a:xfrm rot="16200000" flipH="1" flipV="1">
                <a:off x="2709428" y="3747379"/>
                <a:ext cx="144819"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6116007" y="2785697"/>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grpSp>
      <p:graphicFrame>
        <p:nvGraphicFramePr>
          <p:cNvPr id="5" name="Object 4"/>
          <p:cNvGraphicFramePr>
            <a:graphicFrameLocks noChangeAspect="1"/>
          </p:cNvGraphicFramePr>
          <p:nvPr>
            <p:extLst>
              <p:ext uri="{D42A27DB-BD31-4B8C-83A1-F6EECF244321}">
                <p14:modId xmlns:p14="http://schemas.microsoft.com/office/powerpoint/2010/main" val="869184027"/>
              </p:ext>
            </p:extLst>
          </p:nvPr>
        </p:nvGraphicFramePr>
        <p:xfrm>
          <a:off x="1143000" y="3900379"/>
          <a:ext cx="768250" cy="460950"/>
        </p:xfrm>
        <a:graphic>
          <a:graphicData uri="http://schemas.openxmlformats.org/presentationml/2006/ole">
            <mc:AlternateContent xmlns:mc="http://schemas.openxmlformats.org/markup-compatibility/2006">
              <mc:Choice xmlns:v="urn:schemas-microsoft-com:vml" Requires="v">
                <p:oleObj spid="_x0000_s249891" name="Equation" r:id="rId4" imgW="380880" imgH="228600" progId="Equation.DSMT4">
                  <p:embed/>
                </p:oleObj>
              </mc:Choice>
              <mc:Fallback>
                <p:oleObj name="Equation" r:id="rId4" imgW="380880" imgH="228600" progId="Equation.DSMT4">
                  <p:embed/>
                  <p:pic>
                    <p:nvPicPr>
                      <p:cNvPr id="0" name=""/>
                      <p:cNvPicPr/>
                      <p:nvPr/>
                    </p:nvPicPr>
                    <p:blipFill>
                      <a:blip r:embed="rId5"/>
                      <a:stretch>
                        <a:fillRect/>
                      </a:stretch>
                    </p:blipFill>
                    <p:spPr>
                      <a:xfrm>
                        <a:off x="1143000" y="3900379"/>
                        <a:ext cx="768250" cy="4609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03226115"/>
              </p:ext>
            </p:extLst>
          </p:nvPr>
        </p:nvGraphicFramePr>
        <p:xfrm>
          <a:off x="1053353" y="4443072"/>
          <a:ext cx="876420" cy="438210"/>
        </p:xfrm>
        <a:graphic>
          <a:graphicData uri="http://schemas.openxmlformats.org/presentationml/2006/ole">
            <mc:AlternateContent xmlns:mc="http://schemas.openxmlformats.org/markup-compatibility/2006">
              <mc:Choice xmlns:v="urn:schemas-microsoft-com:vml" Requires="v">
                <p:oleObj spid="_x0000_s249892" name="Equation" r:id="rId6" imgW="457200" imgH="228600" progId="Equation.DSMT4">
                  <p:embed/>
                </p:oleObj>
              </mc:Choice>
              <mc:Fallback>
                <p:oleObj name="Equation" r:id="rId6" imgW="457200" imgH="228600" progId="Equation.DSMT4">
                  <p:embed/>
                  <p:pic>
                    <p:nvPicPr>
                      <p:cNvPr id="0" name=""/>
                      <p:cNvPicPr/>
                      <p:nvPr/>
                    </p:nvPicPr>
                    <p:blipFill>
                      <a:blip r:embed="rId7"/>
                      <a:stretch>
                        <a:fillRect/>
                      </a:stretch>
                    </p:blipFill>
                    <p:spPr>
                      <a:xfrm>
                        <a:off x="1053353" y="4443072"/>
                        <a:ext cx="876420" cy="43821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97587176"/>
              </p:ext>
            </p:extLst>
          </p:nvPr>
        </p:nvGraphicFramePr>
        <p:xfrm>
          <a:off x="1084729" y="4926106"/>
          <a:ext cx="914400" cy="457200"/>
        </p:xfrm>
        <a:graphic>
          <a:graphicData uri="http://schemas.openxmlformats.org/presentationml/2006/ole">
            <mc:AlternateContent xmlns:mc="http://schemas.openxmlformats.org/markup-compatibility/2006">
              <mc:Choice xmlns:v="urn:schemas-microsoft-com:vml" Requires="v">
                <p:oleObj spid="_x0000_s249893" name="Equation" r:id="rId8" imgW="457200" imgH="228600" progId="Equation.DSMT4">
                  <p:embed/>
                </p:oleObj>
              </mc:Choice>
              <mc:Fallback>
                <p:oleObj name="Equation" r:id="rId8" imgW="457200" imgH="228600" progId="Equation.DSMT4">
                  <p:embed/>
                  <p:pic>
                    <p:nvPicPr>
                      <p:cNvPr id="0" name=""/>
                      <p:cNvPicPr/>
                      <p:nvPr/>
                    </p:nvPicPr>
                    <p:blipFill>
                      <a:blip r:embed="rId9"/>
                      <a:stretch>
                        <a:fillRect/>
                      </a:stretch>
                    </p:blipFill>
                    <p:spPr>
                      <a:xfrm>
                        <a:off x="1084729" y="4926106"/>
                        <a:ext cx="914400" cy="457200"/>
                      </a:xfrm>
                      <a:prstGeom prst="rect">
                        <a:avLst/>
                      </a:prstGeom>
                    </p:spPr>
                  </p:pic>
                </p:oleObj>
              </mc:Fallback>
            </mc:AlternateContent>
          </a:graphicData>
        </a:graphic>
      </p:graphicFrame>
    </p:spTree>
    <p:extLst>
      <p:ext uri="{BB962C8B-B14F-4D97-AF65-F5344CB8AC3E}">
        <p14:creationId xmlns:p14="http://schemas.microsoft.com/office/powerpoint/2010/main" val="3149265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solidFill>
                  <a:srgbClr val="FFFF00"/>
                </a:solidFill>
              </a:rPr>
              <a:t>Clicker Answer</a:t>
            </a:r>
          </a:p>
        </p:txBody>
      </p:sp>
      <p:sp>
        <p:nvSpPr>
          <p:cNvPr id="3" name="Content Placeholder 2"/>
          <p:cNvSpPr>
            <a:spLocks noGrp="1"/>
          </p:cNvSpPr>
          <p:nvPr>
            <p:ph sz="half" idx="1"/>
          </p:nvPr>
        </p:nvSpPr>
        <p:spPr>
          <a:xfrm>
            <a:off x="152400" y="1447800"/>
            <a:ext cx="4724400" cy="4419600"/>
          </a:xfrm>
        </p:spPr>
        <p:txBody>
          <a:bodyPr>
            <a:normAutofit/>
          </a:bodyPr>
          <a:lstStyle/>
          <a:p>
            <a:r>
              <a:rPr lang="en-US"/>
              <a:t>The switch S is closed and current flows.</a:t>
            </a:r>
          </a:p>
          <a:p>
            <a:r>
              <a:rPr lang="en-US"/>
              <a:t>What is the current </a:t>
            </a:r>
            <a:r>
              <a:rPr lang="en-US" u="sng"/>
              <a:t>a long time later</a:t>
            </a:r>
            <a:r>
              <a:rPr lang="en-US"/>
              <a:t>? </a:t>
            </a:r>
          </a:p>
          <a:p>
            <a:endParaRPr lang="en-US">
              <a:cs typeface="Times New Roman" pitchFamily="18" charset="0"/>
            </a:endParaRPr>
          </a:p>
          <a:p>
            <a:r>
              <a:rPr lang="en-US">
                <a:cs typeface="Times New Roman" pitchFamily="18" charset="0"/>
              </a:rPr>
              <a:t>A </a:t>
            </a:r>
          </a:p>
          <a:p>
            <a:r>
              <a:rPr lang="en-US">
                <a:cs typeface="Times New Roman" pitchFamily="18" charset="0"/>
              </a:rPr>
              <a:t>B</a:t>
            </a:r>
          </a:p>
          <a:p>
            <a:r>
              <a:rPr lang="en-US">
                <a:cs typeface="Times New Roman" pitchFamily="18" charset="0"/>
              </a:rPr>
              <a:t>C </a:t>
            </a:r>
          </a:p>
          <a:p>
            <a:pPr marL="514350" indent="-514350">
              <a:buAutoNum type="alphaUcPeriod"/>
            </a:pPr>
            <a:endParaRPr lang="en-US" i="1">
              <a:solidFill>
                <a:srgbClr val="FFFF00"/>
              </a:solidFill>
              <a:latin typeface="Times New Roman" pitchFamily="18" charset="0"/>
              <a:cs typeface="Times New Roman" pitchFamily="18" charset="0"/>
            </a:endParaRPr>
          </a:p>
        </p:txBody>
      </p:sp>
      <p:sp>
        <p:nvSpPr>
          <p:cNvPr id="4" name="Content Placeholder 3"/>
          <p:cNvSpPr>
            <a:spLocks noGrp="1"/>
          </p:cNvSpPr>
          <p:nvPr>
            <p:ph sz="half" idx="2"/>
          </p:nvPr>
        </p:nvSpPr>
        <p:spPr/>
        <p:txBody>
          <a:bodyPr>
            <a:normAutofit/>
          </a:bodyPr>
          <a:lstStyle/>
          <a:p>
            <a:r>
              <a:rPr lang="en-US">
                <a:solidFill>
                  <a:schemeClr val="bg2">
                    <a:lumMod val="50000"/>
                  </a:schemeClr>
                </a:solidFill>
              </a:rPr>
              <a:t>.</a:t>
            </a:r>
          </a:p>
        </p:txBody>
      </p:sp>
      <p:grpSp>
        <p:nvGrpSpPr>
          <p:cNvPr id="12" name="Group 11"/>
          <p:cNvGrpSpPr/>
          <p:nvPr/>
        </p:nvGrpSpPr>
        <p:grpSpPr>
          <a:xfrm>
            <a:off x="5369373" y="1866009"/>
            <a:ext cx="3289723" cy="2934591"/>
            <a:chOff x="5369373" y="1866009"/>
            <a:chExt cx="3289723" cy="2934591"/>
          </a:xfrm>
        </p:grpSpPr>
        <p:grpSp>
          <p:nvGrpSpPr>
            <p:cNvPr id="6" name="Group 187"/>
            <p:cNvGrpSpPr/>
            <p:nvPr/>
          </p:nvGrpSpPr>
          <p:grpSpPr>
            <a:xfrm rot="10800000">
              <a:off x="5377628" y="2271796"/>
              <a:ext cx="1645621" cy="208189"/>
              <a:chOff x="2166933" y="3723749"/>
              <a:chExt cx="1843097" cy="219074"/>
            </a:xfrm>
          </p:grpSpPr>
          <p:cxnSp>
            <p:nvCxnSpPr>
              <p:cNvPr id="51"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29"/>
            <p:cNvGrpSpPr/>
            <p:nvPr/>
          </p:nvGrpSpPr>
          <p:grpSpPr>
            <a:xfrm>
              <a:off x="6950202" y="2190864"/>
              <a:ext cx="1700891" cy="327992"/>
              <a:chOff x="1277470" y="4226859"/>
              <a:chExt cx="7561730" cy="2030060"/>
            </a:xfrm>
          </p:grpSpPr>
          <p:sp>
            <p:nvSpPr>
              <p:cNvPr id="43" name="Freeform 42"/>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19"/>
              <p:cNvGrpSpPr/>
              <p:nvPr/>
            </p:nvGrpSpPr>
            <p:grpSpPr>
              <a:xfrm>
                <a:off x="3352800" y="4267200"/>
                <a:ext cx="1891824" cy="1966919"/>
                <a:chOff x="4133852" y="2376481"/>
                <a:chExt cx="1891824" cy="1966919"/>
              </a:xfrm>
            </p:grpSpPr>
            <p:sp>
              <p:nvSpPr>
                <p:cNvPr id="49" name="Freeform 48"/>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22"/>
              <p:cNvGrpSpPr/>
              <p:nvPr/>
            </p:nvGrpSpPr>
            <p:grpSpPr>
              <a:xfrm>
                <a:off x="5038165" y="4240306"/>
                <a:ext cx="1891824" cy="1966919"/>
                <a:chOff x="4133852" y="2376481"/>
                <a:chExt cx="1891824" cy="1966919"/>
              </a:xfrm>
            </p:grpSpPr>
            <p:sp>
              <p:nvSpPr>
                <p:cNvPr id="47" name="Freeform 4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 name="Straight Connector 25"/>
            <p:cNvCxnSpPr/>
            <p:nvPr/>
          </p:nvCxnSpPr>
          <p:spPr>
            <a:xfrm>
              <a:off x="7023249" y="3260031"/>
              <a:ext cx="1611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818656" y="4128996"/>
              <a:ext cx="840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69373" y="2378287"/>
              <a:ext cx="8665" cy="17507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7759472" y="3241379"/>
              <a:ext cx="1759230" cy="160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9660000">
              <a:off x="5413957" y="3898358"/>
              <a:ext cx="1193026" cy="430219"/>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7526612" y="4122605"/>
              <a:ext cx="592089"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0567" y="4128996"/>
              <a:ext cx="10205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340000">
              <a:off x="7172623" y="4144291"/>
              <a:ext cx="868965" cy="1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17765" y="1938423"/>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sp>
          <p:nvSpPr>
            <p:cNvPr id="36" name="TextBox 35"/>
            <p:cNvSpPr txBox="1"/>
            <p:nvPr/>
          </p:nvSpPr>
          <p:spPr>
            <a:xfrm>
              <a:off x="7626556" y="1866009"/>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sp>
          <p:nvSpPr>
            <p:cNvPr id="37" name="TextBox 36"/>
            <p:cNvSpPr txBox="1"/>
            <p:nvPr/>
          </p:nvSpPr>
          <p:spPr>
            <a:xfrm>
              <a:off x="6477000" y="4171890"/>
              <a:ext cx="6096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I</a:t>
              </a:r>
              <a:r>
                <a:rPr lang="en-US" sz="2000">
                  <a:solidFill>
                    <a:srgbClr val="FFFF00"/>
                  </a:solidFill>
                  <a:latin typeface="Times New Roman" pitchFamily="18" charset="0"/>
                  <a:cs typeface="Times New Roman" pitchFamily="18" charset="0"/>
                </a:rPr>
                <a:t>(</a:t>
              </a:r>
              <a:r>
                <a:rPr lang="en-US" sz="2000" i="1">
                  <a:solidFill>
                    <a:srgbClr val="FFFF00"/>
                  </a:solidFill>
                  <a:latin typeface="Times New Roman" pitchFamily="18" charset="0"/>
                  <a:cs typeface="Times New Roman" pitchFamily="18" charset="0"/>
                </a:rPr>
                <a:t>t</a:t>
              </a:r>
              <a:r>
                <a:rPr lang="en-US" sz="2000">
                  <a:solidFill>
                    <a:srgbClr val="FFFF00"/>
                  </a:solidFill>
                  <a:latin typeface="Times New Roman" pitchFamily="18" charset="0"/>
                  <a:cs typeface="Times New Roman" pitchFamily="18" charset="0"/>
                </a:rPr>
                <a:t>)</a:t>
              </a:r>
              <a:endParaRPr lang="en-US" sz="2000" i="1">
                <a:solidFill>
                  <a:srgbClr val="FFFF00"/>
                </a:solidFill>
                <a:latin typeface="Times New Roman" pitchFamily="18" charset="0"/>
                <a:cs typeface="Times New Roman" pitchFamily="18" charset="0"/>
              </a:endParaRPr>
            </a:p>
          </p:txBody>
        </p:sp>
        <p:sp>
          <p:nvSpPr>
            <p:cNvPr id="38" name="TextBox 37"/>
            <p:cNvSpPr txBox="1"/>
            <p:nvPr/>
          </p:nvSpPr>
          <p:spPr>
            <a:xfrm>
              <a:off x="5410200" y="3733800"/>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S</a:t>
              </a:r>
            </a:p>
          </p:txBody>
        </p:sp>
        <p:sp>
          <p:nvSpPr>
            <p:cNvPr id="39" name="TextBox 38"/>
            <p:cNvSpPr txBox="1"/>
            <p:nvPr/>
          </p:nvSpPr>
          <p:spPr>
            <a:xfrm>
              <a:off x="7614548" y="4400490"/>
              <a:ext cx="691242"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V</a:t>
              </a:r>
              <a:r>
                <a:rPr lang="en-US" sz="2000" baseline="-25000">
                  <a:solidFill>
                    <a:srgbClr val="FFFF00"/>
                  </a:solidFill>
                  <a:latin typeface="Times New Roman" pitchFamily="18" charset="0"/>
                  <a:cs typeface="Times New Roman" pitchFamily="18" charset="0"/>
                </a:rPr>
                <a:t>0</a:t>
              </a:r>
            </a:p>
          </p:txBody>
        </p:sp>
        <p:cxnSp>
          <p:nvCxnSpPr>
            <p:cNvPr id="42" name="Straight Connector 41"/>
            <p:cNvCxnSpPr/>
            <p:nvPr/>
          </p:nvCxnSpPr>
          <p:spPr>
            <a:xfrm rot="10800000" flipH="1">
              <a:off x="6706693" y="4122605"/>
              <a:ext cx="506898" cy="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4" name="Group 187"/>
            <p:cNvGrpSpPr/>
            <p:nvPr/>
          </p:nvGrpSpPr>
          <p:grpSpPr>
            <a:xfrm rot="10800000">
              <a:off x="5378038" y="3160726"/>
              <a:ext cx="1645621" cy="208189"/>
              <a:chOff x="2166933" y="3723749"/>
              <a:chExt cx="1843097" cy="219074"/>
            </a:xfrm>
          </p:grpSpPr>
          <p:cxnSp>
            <p:nvCxnSpPr>
              <p:cNvPr id="65"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8"/>
              <p:cNvCxnSpPr/>
              <p:nvPr/>
            </p:nvCxnSpPr>
            <p:spPr>
              <a:xfrm rot="16200000" flipH="1" flipV="1">
                <a:off x="2709428" y="3747379"/>
                <a:ext cx="144819"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12"/>
              <p:cNvCxnSpPr/>
              <p:nvPr/>
            </p:nvCxnSpPr>
            <p:spPr>
              <a:xfrm>
                <a:off x="2166933" y="3829587"/>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6116007" y="2785697"/>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grpSp>
      <p:graphicFrame>
        <p:nvGraphicFramePr>
          <p:cNvPr id="5" name="Object 4"/>
          <p:cNvGraphicFramePr>
            <a:graphicFrameLocks noChangeAspect="1"/>
          </p:cNvGraphicFramePr>
          <p:nvPr>
            <p:extLst>
              <p:ext uri="{D42A27DB-BD31-4B8C-83A1-F6EECF244321}">
                <p14:modId xmlns:p14="http://schemas.microsoft.com/office/powerpoint/2010/main" val="573034375"/>
              </p:ext>
            </p:extLst>
          </p:nvPr>
        </p:nvGraphicFramePr>
        <p:xfrm>
          <a:off x="1143000" y="3900379"/>
          <a:ext cx="768250" cy="460950"/>
        </p:xfrm>
        <a:graphic>
          <a:graphicData uri="http://schemas.openxmlformats.org/presentationml/2006/ole">
            <mc:AlternateContent xmlns:mc="http://schemas.openxmlformats.org/markup-compatibility/2006">
              <mc:Choice xmlns:v="urn:schemas-microsoft-com:vml" Requires="v">
                <p:oleObj spid="_x0000_s250915" name="Equation" r:id="rId4" imgW="380880" imgH="228600" progId="Equation.DSMT4">
                  <p:embed/>
                </p:oleObj>
              </mc:Choice>
              <mc:Fallback>
                <p:oleObj name="Equation" r:id="rId4" imgW="380880" imgH="228600" progId="Equation.DSMT4">
                  <p:embed/>
                  <p:pic>
                    <p:nvPicPr>
                      <p:cNvPr id="0" name=""/>
                      <p:cNvPicPr/>
                      <p:nvPr/>
                    </p:nvPicPr>
                    <p:blipFill>
                      <a:blip r:embed="rId5"/>
                      <a:stretch>
                        <a:fillRect/>
                      </a:stretch>
                    </p:blipFill>
                    <p:spPr>
                      <a:xfrm>
                        <a:off x="1143000" y="3900379"/>
                        <a:ext cx="768250" cy="4609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122269757"/>
              </p:ext>
            </p:extLst>
          </p:nvPr>
        </p:nvGraphicFramePr>
        <p:xfrm>
          <a:off x="1053353" y="4443072"/>
          <a:ext cx="876420" cy="438210"/>
        </p:xfrm>
        <a:graphic>
          <a:graphicData uri="http://schemas.openxmlformats.org/presentationml/2006/ole">
            <mc:AlternateContent xmlns:mc="http://schemas.openxmlformats.org/markup-compatibility/2006">
              <mc:Choice xmlns:v="urn:schemas-microsoft-com:vml" Requires="v">
                <p:oleObj spid="_x0000_s250916" name="Equation" r:id="rId6" imgW="457200" imgH="228600" progId="Equation.DSMT4">
                  <p:embed/>
                </p:oleObj>
              </mc:Choice>
              <mc:Fallback>
                <p:oleObj name="Equation" r:id="rId6" imgW="457200" imgH="228600" progId="Equation.DSMT4">
                  <p:embed/>
                  <p:pic>
                    <p:nvPicPr>
                      <p:cNvPr id="0" name=""/>
                      <p:cNvPicPr/>
                      <p:nvPr/>
                    </p:nvPicPr>
                    <p:blipFill>
                      <a:blip r:embed="rId7"/>
                      <a:stretch>
                        <a:fillRect/>
                      </a:stretch>
                    </p:blipFill>
                    <p:spPr>
                      <a:xfrm>
                        <a:off x="1053353" y="4443072"/>
                        <a:ext cx="876420" cy="43821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567262"/>
              </p:ext>
            </p:extLst>
          </p:nvPr>
        </p:nvGraphicFramePr>
        <p:xfrm>
          <a:off x="1084729" y="4926106"/>
          <a:ext cx="914400" cy="457200"/>
        </p:xfrm>
        <a:graphic>
          <a:graphicData uri="http://schemas.openxmlformats.org/presentationml/2006/ole">
            <mc:AlternateContent xmlns:mc="http://schemas.openxmlformats.org/markup-compatibility/2006">
              <mc:Choice xmlns:v="urn:schemas-microsoft-com:vml" Requires="v">
                <p:oleObj spid="_x0000_s250917" name="Equation" r:id="rId8" imgW="457200" imgH="228600" progId="Equation.DSMT4">
                  <p:embed/>
                </p:oleObj>
              </mc:Choice>
              <mc:Fallback>
                <p:oleObj name="Equation" r:id="rId8" imgW="457200" imgH="228600" progId="Equation.DSMT4">
                  <p:embed/>
                  <p:pic>
                    <p:nvPicPr>
                      <p:cNvPr id="0" name=""/>
                      <p:cNvPicPr/>
                      <p:nvPr/>
                    </p:nvPicPr>
                    <p:blipFill>
                      <a:blip r:embed="rId9"/>
                      <a:stretch>
                        <a:fillRect/>
                      </a:stretch>
                    </p:blipFill>
                    <p:spPr>
                      <a:xfrm>
                        <a:off x="1084729" y="4926106"/>
                        <a:ext cx="914400" cy="457200"/>
                      </a:xfrm>
                      <a:prstGeom prst="rect">
                        <a:avLst/>
                      </a:prstGeom>
                    </p:spPr>
                  </p:pic>
                </p:oleObj>
              </mc:Fallback>
            </mc:AlternateContent>
          </a:graphicData>
        </a:graphic>
      </p:graphicFrame>
      <p:cxnSp>
        <p:nvCxnSpPr>
          <p:cNvPr id="14" name="Straight Arrow Connector 13"/>
          <p:cNvCxnSpPr/>
          <p:nvPr/>
        </p:nvCxnSpPr>
        <p:spPr>
          <a:xfrm flipH="1">
            <a:off x="2129118" y="4640886"/>
            <a:ext cx="1371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29200" y="5154707"/>
            <a:ext cx="3733800" cy="1200329"/>
          </a:xfrm>
          <a:prstGeom prst="rect">
            <a:avLst/>
          </a:prstGeom>
          <a:noFill/>
          <a:ln w="28575">
            <a:solidFill>
              <a:srgbClr val="F54717"/>
            </a:solidFill>
          </a:ln>
        </p:spPr>
        <p:txBody>
          <a:bodyPr wrap="square" rtlCol="0">
            <a:spAutoFit/>
          </a:bodyPr>
          <a:lstStyle/>
          <a:p>
            <a:r>
              <a:rPr lang="en-US"/>
              <a:t>After the current has built up to a steady value, the inductance plays no further role as long as the current remains steady.</a:t>
            </a:r>
          </a:p>
        </p:txBody>
      </p:sp>
    </p:spTree>
    <p:extLst>
      <p:ext uri="{BB962C8B-B14F-4D97-AF65-F5344CB8AC3E}">
        <p14:creationId xmlns:p14="http://schemas.microsoft.com/office/powerpoint/2010/main" val="3182006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solidFill>
                  <a:srgbClr val="FFFF00"/>
                </a:solidFill>
              </a:rPr>
              <a:t>Clicker Question</a:t>
            </a:r>
          </a:p>
        </p:txBody>
      </p:sp>
      <p:sp>
        <p:nvSpPr>
          <p:cNvPr id="3" name="Content Placeholder 2"/>
          <p:cNvSpPr>
            <a:spLocks noGrp="1"/>
          </p:cNvSpPr>
          <p:nvPr>
            <p:ph sz="half" idx="1"/>
          </p:nvPr>
        </p:nvSpPr>
        <p:spPr>
          <a:xfrm>
            <a:off x="152400" y="1447800"/>
            <a:ext cx="5181600" cy="4419600"/>
          </a:xfrm>
        </p:spPr>
        <p:txBody>
          <a:bodyPr>
            <a:normAutofit/>
          </a:bodyPr>
          <a:lstStyle/>
          <a:p>
            <a:r>
              <a:rPr lang="en-US" dirty="0">
                <a:cs typeface="Times New Roman" pitchFamily="18" charset="0"/>
              </a:rPr>
              <a:t>After this long time, the switch is suddenly </a:t>
            </a:r>
            <a:r>
              <a:rPr lang="en-US" dirty="0">
                <a:solidFill>
                  <a:srgbClr val="FFFF00"/>
                </a:solidFill>
                <a:cs typeface="Times New Roman" pitchFamily="18" charset="0"/>
              </a:rPr>
              <a:t>opened</a:t>
            </a:r>
            <a:r>
              <a:rPr lang="en-US" dirty="0">
                <a:cs typeface="Times New Roman" pitchFamily="18" charset="0"/>
              </a:rPr>
              <a:t>!</a:t>
            </a:r>
          </a:p>
          <a:p>
            <a:r>
              <a:rPr lang="en-US" dirty="0">
                <a:cs typeface="Times New Roman" pitchFamily="18" charset="0"/>
              </a:rPr>
              <a:t>What are the currents immediately after the switch is opened?</a:t>
            </a:r>
          </a:p>
          <a:p>
            <a:r>
              <a:rPr lang="en-US" dirty="0">
                <a:cs typeface="Times New Roman" pitchFamily="18" charset="0"/>
              </a:rPr>
              <a:t>A              round the upper loop </a:t>
            </a:r>
          </a:p>
          <a:p>
            <a:r>
              <a:rPr lang="en-US" dirty="0">
                <a:cs typeface="Times New Roman" pitchFamily="18" charset="0"/>
              </a:rPr>
              <a:t>B               round the upper loop</a:t>
            </a:r>
          </a:p>
          <a:p>
            <a:r>
              <a:rPr lang="en-US" dirty="0">
                <a:cs typeface="Times New Roman" pitchFamily="18" charset="0"/>
              </a:rPr>
              <a:t>C   all currents zero</a:t>
            </a:r>
          </a:p>
          <a:p>
            <a:pPr marL="514350" indent="-514350">
              <a:buAutoNum type="alphaUcPeriod"/>
            </a:pPr>
            <a:endParaRPr lang="en-US" i="1" dirty="0">
              <a:solidFill>
                <a:srgbClr val="FFFF00"/>
              </a:solidFill>
              <a:latin typeface="Times New Roman" pitchFamily="18" charset="0"/>
              <a:cs typeface="Times New Roman" pitchFamily="18" charset="0"/>
            </a:endParaRPr>
          </a:p>
        </p:txBody>
      </p:sp>
      <p:sp>
        <p:nvSpPr>
          <p:cNvPr id="4" name="Content Placeholder 3"/>
          <p:cNvSpPr>
            <a:spLocks noGrp="1"/>
          </p:cNvSpPr>
          <p:nvPr>
            <p:ph sz="half" idx="2"/>
          </p:nvPr>
        </p:nvSpPr>
        <p:spPr/>
        <p:txBody>
          <a:bodyPr>
            <a:normAutofit/>
          </a:bodyPr>
          <a:lstStyle/>
          <a:p>
            <a:r>
              <a:rPr lang="en-US">
                <a:solidFill>
                  <a:schemeClr val="bg2">
                    <a:lumMod val="50000"/>
                  </a:schemeClr>
                </a:solidFill>
              </a:rPr>
              <a:t>.</a:t>
            </a:r>
          </a:p>
        </p:txBody>
      </p:sp>
      <p:grpSp>
        <p:nvGrpSpPr>
          <p:cNvPr id="12" name="Group 11"/>
          <p:cNvGrpSpPr/>
          <p:nvPr/>
        </p:nvGrpSpPr>
        <p:grpSpPr>
          <a:xfrm>
            <a:off x="5701877" y="1852562"/>
            <a:ext cx="3289723" cy="2934591"/>
            <a:chOff x="5369373" y="1866009"/>
            <a:chExt cx="3289723" cy="2934591"/>
          </a:xfrm>
        </p:grpSpPr>
        <p:grpSp>
          <p:nvGrpSpPr>
            <p:cNvPr id="6" name="Group 187"/>
            <p:cNvGrpSpPr/>
            <p:nvPr/>
          </p:nvGrpSpPr>
          <p:grpSpPr>
            <a:xfrm rot="10800000">
              <a:off x="5377628" y="2271796"/>
              <a:ext cx="1645621" cy="208189"/>
              <a:chOff x="2166933" y="3723749"/>
              <a:chExt cx="1843097" cy="219074"/>
            </a:xfrm>
          </p:grpSpPr>
          <p:cxnSp>
            <p:nvCxnSpPr>
              <p:cNvPr id="51"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29"/>
            <p:cNvGrpSpPr/>
            <p:nvPr/>
          </p:nvGrpSpPr>
          <p:grpSpPr>
            <a:xfrm>
              <a:off x="6950202" y="2190864"/>
              <a:ext cx="1700891" cy="327992"/>
              <a:chOff x="1277470" y="4226859"/>
              <a:chExt cx="7561730" cy="2030060"/>
            </a:xfrm>
          </p:grpSpPr>
          <p:sp>
            <p:nvSpPr>
              <p:cNvPr id="43" name="Freeform 42"/>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19"/>
              <p:cNvGrpSpPr/>
              <p:nvPr/>
            </p:nvGrpSpPr>
            <p:grpSpPr>
              <a:xfrm>
                <a:off x="3352800" y="4267200"/>
                <a:ext cx="1891824" cy="1966919"/>
                <a:chOff x="4133852" y="2376481"/>
                <a:chExt cx="1891824" cy="1966919"/>
              </a:xfrm>
            </p:grpSpPr>
            <p:sp>
              <p:nvSpPr>
                <p:cNvPr id="49" name="Freeform 48"/>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22"/>
              <p:cNvGrpSpPr/>
              <p:nvPr/>
            </p:nvGrpSpPr>
            <p:grpSpPr>
              <a:xfrm>
                <a:off x="5038165" y="4240306"/>
                <a:ext cx="1891824" cy="1966919"/>
                <a:chOff x="4133852" y="2376481"/>
                <a:chExt cx="1891824" cy="1966919"/>
              </a:xfrm>
            </p:grpSpPr>
            <p:sp>
              <p:nvSpPr>
                <p:cNvPr id="47" name="Freeform 4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 name="Straight Connector 25"/>
            <p:cNvCxnSpPr/>
            <p:nvPr/>
          </p:nvCxnSpPr>
          <p:spPr>
            <a:xfrm>
              <a:off x="7023249" y="3260031"/>
              <a:ext cx="1611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818656" y="4128996"/>
              <a:ext cx="840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69373" y="2378287"/>
              <a:ext cx="8665" cy="17507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7759472" y="3241379"/>
              <a:ext cx="1759230" cy="160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369373" y="4128469"/>
              <a:ext cx="1243591" cy="34888"/>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7526612" y="4122605"/>
              <a:ext cx="592089"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0567" y="4128996"/>
              <a:ext cx="10205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340000">
              <a:off x="7172623" y="4144291"/>
              <a:ext cx="868965" cy="1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17765" y="1938423"/>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sp>
          <p:nvSpPr>
            <p:cNvPr id="36" name="TextBox 35"/>
            <p:cNvSpPr txBox="1"/>
            <p:nvPr/>
          </p:nvSpPr>
          <p:spPr>
            <a:xfrm>
              <a:off x="7626556" y="1866009"/>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sp>
          <p:nvSpPr>
            <p:cNvPr id="38" name="TextBox 37"/>
            <p:cNvSpPr txBox="1"/>
            <p:nvPr/>
          </p:nvSpPr>
          <p:spPr>
            <a:xfrm>
              <a:off x="5585011" y="4054992"/>
              <a:ext cx="408214" cy="380229"/>
            </a:xfrm>
            <a:prstGeom prst="rect">
              <a:avLst/>
            </a:prstGeom>
            <a:noFill/>
          </p:spPr>
          <p:txBody>
            <a:bodyPr wrap="square" rtlCol="0">
              <a:spAutoFit/>
            </a:bodyPr>
            <a:lstStyle/>
            <a:p>
              <a:r>
                <a:rPr lang="en-US" sz="2000" i="1" dirty="0">
                  <a:solidFill>
                    <a:srgbClr val="FFFF00"/>
                  </a:solidFill>
                  <a:latin typeface="Times New Roman" pitchFamily="18" charset="0"/>
                  <a:cs typeface="Times New Roman" pitchFamily="18" charset="0"/>
                </a:rPr>
                <a:t>S</a:t>
              </a:r>
            </a:p>
          </p:txBody>
        </p:sp>
        <p:sp>
          <p:nvSpPr>
            <p:cNvPr id="39" name="TextBox 38"/>
            <p:cNvSpPr txBox="1"/>
            <p:nvPr/>
          </p:nvSpPr>
          <p:spPr>
            <a:xfrm>
              <a:off x="7614548" y="4400490"/>
              <a:ext cx="691242"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V</a:t>
              </a:r>
              <a:r>
                <a:rPr lang="en-US" sz="2000" baseline="-25000">
                  <a:solidFill>
                    <a:srgbClr val="FFFF00"/>
                  </a:solidFill>
                  <a:latin typeface="Times New Roman" pitchFamily="18" charset="0"/>
                  <a:cs typeface="Times New Roman" pitchFamily="18" charset="0"/>
                </a:rPr>
                <a:t>0</a:t>
              </a:r>
            </a:p>
          </p:txBody>
        </p:sp>
        <p:grpSp>
          <p:nvGrpSpPr>
            <p:cNvPr id="64" name="Group 187"/>
            <p:cNvGrpSpPr/>
            <p:nvPr/>
          </p:nvGrpSpPr>
          <p:grpSpPr>
            <a:xfrm rot="10800000">
              <a:off x="5378038" y="3160726"/>
              <a:ext cx="1645621" cy="208189"/>
              <a:chOff x="2166933" y="3723749"/>
              <a:chExt cx="1843097" cy="219074"/>
            </a:xfrm>
          </p:grpSpPr>
          <p:cxnSp>
            <p:nvCxnSpPr>
              <p:cNvPr id="65"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8"/>
              <p:cNvCxnSpPr/>
              <p:nvPr/>
            </p:nvCxnSpPr>
            <p:spPr>
              <a:xfrm rot="16200000" flipH="1" flipV="1">
                <a:off x="2709428" y="3747379"/>
                <a:ext cx="144819"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12"/>
              <p:cNvCxnSpPr/>
              <p:nvPr/>
            </p:nvCxnSpPr>
            <p:spPr>
              <a:xfrm>
                <a:off x="2166933" y="3829587"/>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6116007" y="2785697"/>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grpSp>
      <p:graphicFrame>
        <p:nvGraphicFramePr>
          <p:cNvPr id="5" name="Object 4"/>
          <p:cNvGraphicFramePr>
            <a:graphicFrameLocks noChangeAspect="1"/>
          </p:cNvGraphicFramePr>
          <p:nvPr>
            <p:extLst>
              <p:ext uri="{D42A27DB-BD31-4B8C-83A1-F6EECF244321}">
                <p14:modId xmlns:p14="http://schemas.microsoft.com/office/powerpoint/2010/main" val="1301435885"/>
              </p:ext>
            </p:extLst>
          </p:nvPr>
        </p:nvGraphicFramePr>
        <p:xfrm>
          <a:off x="1075765" y="3819697"/>
          <a:ext cx="768250" cy="460950"/>
        </p:xfrm>
        <a:graphic>
          <a:graphicData uri="http://schemas.openxmlformats.org/presentationml/2006/ole">
            <mc:AlternateContent xmlns:mc="http://schemas.openxmlformats.org/markup-compatibility/2006">
              <mc:Choice xmlns:v="urn:schemas-microsoft-com:vml" Requires="v">
                <p:oleObj spid="_x0000_s251926" name="Equation" r:id="rId4" imgW="380880" imgH="228600" progId="Equation.DSMT4">
                  <p:embed/>
                </p:oleObj>
              </mc:Choice>
              <mc:Fallback>
                <p:oleObj name="Equation" r:id="rId4" imgW="380880" imgH="228600" progId="Equation.DSMT4">
                  <p:embed/>
                  <p:pic>
                    <p:nvPicPr>
                      <p:cNvPr id="0" name=""/>
                      <p:cNvPicPr/>
                      <p:nvPr/>
                    </p:nvPicPr>
                    <p:blipFill>
                      <a:blip r:embed="rId5"/>
                      <a:stretch>
                        <a:fillRect/>
                      </a:stretch>
                    </p:blipFill>
                    <p:spPr>
                      <a:xfrm>
                        <a:off x="1075765" y="3819697"/>
                        <a:ext cx="768250" cy="4609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74009953"/>
              </p:ext>
            </p:extLst>
          </p:nvPr>
        </p:nvGraphicFramePr>
        <p:xfrm>
          <a:off x="990600" y="4320988"/>
          <a:ext cx="914400" cy="457200"/>
        </p:xfrm>
        <a:graphic>
          <a:graphicData uri="http://schemas.openxmlformats.org/presentationml/2006/ole">
            <mc:AlternateContent xmlns:mc="http://schemas.openxmlformats.org/markup-compatibility/2006">
              <mc:Choice xmlns:v="urn:schemas-microsoft-com:vml" Requires="v">
                <p:oleObj spid="_x0000_s251927" name="Equation" r:id="rId6" imgW="457200" imgH="228600" progId="Equation.DSMT4">
                  <p:embed/>
                </p:oleObj>
              </mc:Choice>
              <mc:Fallback>
                <p:oleObj name="Equation" r:id="rId6" imgW="457200" imgH="228600" progId="Equation.DSMT4">
                  <p:embed/>
                  <p:pic>
                    <p:nvPicPr>
                      <p:cNvPr id="0" name=""/>
                      <p:cNvPicPr/>
                      <p:nvPr/>
                    </p:nvPicPr>
                    <p:blipFill>
                      <a:blip r:embed="rId7"/>
                      <a:stretch>
                        <a:fillRect/>
                      </a:stretch>
                    </p:blipFill>
                    <p:spPr>
                      <a:xfrm>
                        <a:off x="990600" y="4320988"/>
                        <a:ext cx="914400" cy="457200"/>
                      </a:xfrm>
                      <a:prstGeom prst="rect">
                        <a:avLst/>
                      </a:prstGeom>
                    </p:spPr>
                  </p:pic>
                </p:oleObj>
              </mc:Fallback>
            </mc:AlternateContent>
          </a:graphicData>
        </a:graphic>
      </p:graphicFrame>
    </p:spTree>
    <p:extLst>
      <p:ext uri="{BB962C8B-B14F-4D97-AF65-F5344CB8AC3E}">
        <p14:creationId xmlns:p14="http://schemas.microsoft.com/office/powerpoint/2010/main" val="224435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solidFill>
                  <a:srgbClr val="FFFF00"/>
                </a:solidFill>
              </a:rPr>
              <a:t>Clicker Question</a:t>
            </a:r>
          </a:p>
        </p:txBody>
      </p:sp>
      <p:sp>
        <p:nvSpPr>
          <p:cNvPr id="3" name="Content Placeholder 2"/>
          <p:cNvSpPr>
            <a:spLocks noGrp="1"/>
          </p:cNvSpPr>
          <p:nvPr>
            <p:ph sz="half" idx="1"/>
          </p:nvPr>
        </p:nvSpPr>
        <p:spPr>
          <a:xfrm>
            <a:off x="152400" y="1447800"/>
            <a:ext cx="5181600" cy="4419600"/>
          </a:xfrm>
        </p:spPr>
        <p:txBody>
          <a:bodyPr>
            <a:normAutofit/>
          </a:bodyPr>
          <a:lstStyle/>
          <a:p>
            <a:r>
              <a:rPr lang="en-US">
                <a:cs typeface="Times New Roman" pitchFamily="18" charset="0"/>
              </a:rPr>
              <a:t>After this long time, the switch is suddenly opened!</a:t>
            </a:r>
          </a:p>
          <a:p>
            <a:r>
              <a:rPr lang="en-US">
                <a:cs typeface="Times New Roman" pitchFamily="18" charset="0"/>
              </a:rPr>
              <a:t>What are the currents immediately after the switch is opened?</a:t>
            </a:r>
          </a:p>
          <a:p>
            <a:r>
              <a:rPr lang="en-US">
                <a:cs typeface="Times New Roman" pitchFamily="18" charset="0"/>
              </a:rPr>
              <a:t>A              round the upper loop </a:t>
            </a:r>
          </a:p>
          <a:p>
            <a:r>
              <a:rPr lang="en-US">
                <a:cs typeface="Times New Roman" pitchFamily="18" charset="0"/>
              </a:rPr>
              <a:t>B               round the upper loop</a:t>
            </a:r>
          </a:p>
          <a:p>
            <a:r>
              <a:rPr lang="en-US">
                <a:cs typeface="Times New Roman" pitchFamily="18" charset="0"/>
              </a:rPr>
              <a:t>C   all currents zero</a:t>
            </a:r>
          </a:p>
          <a:p>
            <a:pPr marL="514350" indent="-514350">
              <a:buAutoNum type="alphaUcPeriod"/>
            </a:pPr>
            <a:endParaRPr lang="en-US" i="1">
              <a:solidFill>
                <a:srgbClr val="FFFF00"/>
              </a:solidFill>
              <a:latin typeface="Times New Roman" pitchFamily="18" charset="0"/>
              <a:cs typeface="Times New Roman" pitchFamily="18" charset="0"/>
            </a:endParaRPr>
          </a:p>
        </p:txBody>
      </p:sp>
      <p:sp>
        <p:nvSpPr>
          <p:cNvPr id="4" name="Content Placeholder 3"/>
          <p:cNvSpPr>
            <a:spLocks noGrp="1"/>
          </p:cNvSpPr>
          <p:nvPr>
            <p:ph sz="half" idx="2"/>
          </p:nvPr>
        </p:nvSpPr>
        <p:spPr/>
        <p:txBody>
          <a:bodyPr>
            <a:normAutofit/>
          </a:bodyPr>
          <a:lstStyle/>
          <a:p>
            <a:r>
              <a:rPr lang="en-US">
                <a:solidFill>
                  <a:schemeClr val="bg2">
                    <a:lumMod val="50000"/>
                  </a:schemeClr>
                </a:solidFill>
              </a:rPr>
              <a:t>.</a:t>
            </a:r>
          </a:p>
        </p:txBody>
      </p:sp>
      <p:grpSp>
        <p:nvGrpSpPr>
          <p:cNvPr id="12" name="Group 11"/>
          <p:cNvGrpSpPr/>
          <p:nvPr/>
        </p:nvGrpSpPr>
        <p:grpSpPr>
          <a:xfrm>
            <a:off x="5701877" y="1852562"/>
            <a:ext cx="3289723" cy="2934591"/>
            <a:chOff x="5369373" y="1866009"/>
            <a:chExt cx="3289723" cy="2934591"/>
          </a:xfrm>
        </p:grpSpPr>
        <p:grpSp>
          <p:nvGrpSpPr>
            <p:cNvPr id="6" name="Group 187"/>
            <p:cNvGrpSpPr/>
            <p:nvPr/>
          </p:nvGrpSpPr>
          <p:grpSpPr>
            <a:xfrm rot="10800000">
              <a:off x="5377628" y="2271796"/>
              <a:ext cx="1645621" cy="208189"/>
              <a:chOff x="2166933" y="3723749"/>
              <a:chExt cx="1843097" cy="219074"/>
            </a:xfrm>
          </p:grpSpPr>
          <p:cxnSp>
            <p:nvCxnSpPr>
              <p:cNvPr id="51"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29"/>
            <p:cNvGrpSpPr/>
            <p:nvPr/>
          </p:nvGrpSpPr>
          <p:grpSpPr>
            <a:xfrm>
              <a:off x="6950202" y="2190864"/>
              <a:ext cx="1700891" cy="327992"/>
              <a:chOff x="1277470" y="4226859"/>
              <a:chExt cx="7561730" cy="2030060"/>
            </a:xfrm>
          </p:grpSpPr>
          <p:sp>
            <p:nvSpPr>
              <p:cNvPr id="43" name="Freeform 42"/>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19"/>
              <p:cNvGrpSpPr/>
              <p:nvPr/>
            </p:nvGrpSpPr>
            <p:grpSpPr>
              <a:xfrm>
                <a:off x="3352800" y="4267200"/>
                <a:ext cx="1891824" cy="1966919"/>
                <a:chOff x="4133852" y="2376481"/>
                <a:chExt cx="1891824" cy="1966919"/>
              </a:xfrm>
            </p:grpSpPr>
            <p:sp>
              <p:nvSpPr>
                <p:cNvPr id="49" name="Freeform 48"/>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22"/>
              <p:cNvGrpSpPr/>
              <p:nvPr/>
            </p:nvGrpSpPr>
            <p:grpSpPr>
              <a:xfrm>
                <a:off x="5038165" y="4240306"/>
                <a:ext cx="1891824" cy="1966919"/>
                <a:chOff x="4133852" y="2376481"/>
                <a:chExt cx="1891824" cy="1966919"/>
              </a:xfrm>
            </p:grpSpPr>
            <p:sp>
              <p:nvSpPr>
                <p:cNvPr id="47" name="Freeform 4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 name="Straight Connector 25"/>
            <p:cNvCxnSpPr/>
            <p:nvPr/>
          </p:nvCxnSpPr>
          <p:spPr>
            <a:xfrm>
              <a:off x="7023249" y="3260031"/>
              <a:ext cx="1611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818656" y="4128996"/>
              <a:ext cx="840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69373" y="2378287"/>
              <a:ext cx="8665" cy="17507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7759472" y="3241379"/>
              <a:ext cx="1759230" cy="160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8520000">
              <a:off x="5413957" y="4098037"/>
              <a:ext cx="1193026" cy="430219"/>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7526612" y="4122605"/>
              <a:ext cx="592089"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0567" y="4128996"/>
              <a:ext cx="10205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340000">
              <a:off x="7172623" y="4144291"/>
              <a:ext cx="868965" cy="12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17765" y="1938423"/>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sp>
          <p:nvSpPr>
            <p:cNvPr id="36" name="TextBox 35"/>
            <p:cNvSpPr txBox="1"/>
            <p:nvPr/>
          </p:nvSpPr>
          <p:spPr>
            <a:xfrm>
              <a:off x="7626556" y="1866009"/>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sp>
          <p:nvSpPr>
            <p:cNvPr id="38" name="TextBox 37"/>
            <p:cNvSpPr txBox="1"/>
            <p:nvPr/>
          </p:nvSpPr>
          <p:spPr>
            <a:xfrm>
              <a:off x="5585011" y="4028866"/>
              <a:ext cx="408214" cy="380229"/>
            </a:xfrm>
            <a:prstGeom prst="rect">
              <a:avLst/>
            </a:prstGeom>
            <a:noFill/>
          </p:spPr>
          <p:txBody>
            <a:bodyPr wrap="square" rtlCol="0">
              <a:spAutoFit/>
            </a:bodyPr>
            <a:lstStyle/>
            <a:p>
              <a:r>
                <a:rPr lang="en-US" sz="2000" i="1" dirty="0">
                  <a:solidFill>
                    <a:srgbClr val="FFFF00"/>
                  </a:solidFill>
                  <a:latin typeface="Times New Roman" pitchFamily="18" charset="0"/>
                  <a:cs typeface="Times New Roman" pitchFamily="18" charset="0"/>
                </a:rPr>
                <a:t>S</a:t>
              </a:r>
            </a:p>
          </p:txBody>
        </p:sp>
        <p:sp>
          <p:nvSpPr>
            <p:cNvPr id="39" name="TextBox 38"/>
            <p:cNvSpPr txBox="1"/>
            <p:nvPr/>
          </p:nvSpPr>
          <p:spPr>
            <a:xfrm>
              <a:off x="7614548" y="4400490"/>
              <a:ext cx="691242"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V</a:t>
              </a:r>
              <a:r>
                <a:rPr lang="en-US" sz="2000" baseline="-25000">
                  <a:solidFill>
                    <a:srgbClr val="FFFF00"/>
                  </a:solidFill>
                  <a:latin typeface="Times New Roman" pitchFamily="18" charset="0"/>
                  <a:cs typeface="Times New Roman" pitchFamily="18" charset="0"/>
                </a:rPr>
                <a:t>0</a:t>
              </a:r>
            </a:p>
          </p:txBody>
        </p:sp>
        <p:grpSp>
          <p:nvGrpSpPr>
            <p:cNvPr id="64" name="Group 187"/>
            <p:cNvGrpSpPr/>
            <p:nvPr/>
          </p:nvGrpSpPr>
          <p:grpSpPr>
            <a:xfrm rot="10800000">
              <a:off x="5378038" y="3160726"/>
              <a:ext cx="1645621" cy="208189"/>
              <a:chOff x="2166933" y="3723749"/>
              <a:chExt cx="1843097" cy="219074"/>
            </a:xfrm>
          </p:grpSpPr>
          <p:cxnSp>
            <p:nvCxnSpPr>
              <p:cNvPr id="65"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8"/>
              <p:cNvCxnSpPr/>
              <p:nvPr/>
            </p:nvCxnSpPr>
            <p:spPr>
              <a:xfrm rot="16200000" flipH="1" flipV="1">
                <a:off x="2709428" y="3747379"/>
                <a:ext cx="144819"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12"/>
              <p:cNvCxnSpPr/>
              <p:nvPr/>
            </p:nvCxnSpPr>
            <p:spPr>
              <a:xfrm>
                <a:off x="2166933" y="3829587"/>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6116007" y="2785697"/>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grpSp>
      <p:graphicFrame>
        <p:nvGraphicFramePr>
          <p:cNvPr id="5" name="Object 4"/>
          <p:cNvGraphicFramePr>
            <a:graphicFrameLocks noChangeAspect="1"/>
          </p:cNvGraphicFramePr>
          <p:nvPr>
            <p:extLst>
              <p:ext uri="{D42A27DB-BD31-4B8C-83A1-F6EECF244321}">
                <p14:modId xmlns:p14="http://schemas.microsoft.com/office/powerpoint/2010/main" val="913348511"/>
              </p:ext>
            </p:extLst>
          </p:nvPr>
        </p:nvGraphicFramePr>
        <p:xfrm>
          <a:off x="1075765" y="3819697"/>
          <a:ext cx="768250" cy="460950"/>
        </p:xfrm>
        <a:graphic>
          <a:graphicData uri="http://schemas.openxmlformats.org/presentationml/2006/ole">
            <mc:AlternateContent xmlns:mc="http://schemas.openxmlformats.org/markup-compatibility/2006">
              <mc:Choice xmlns:v="urn:schemas-microsoft-com:vml" Requires="v">
                <p:oleObj spid="_x0000_s254986" name="Equation" r:id="rId4" imgW="380880" imgH="228600" progId="Equation.DSMT4">
                  <p:embed/>
                </p:oleObj>
              </mc:Choice>
              <mc:Fallback>
                <p:oleObj name="Equation" r:id="rId4" imgW="380880" imgH="228600" progId="Equation.DSMT4">
                  <p:embed/>
                  <p:pic>
                    <p:nvPicPr>
                      <p:cNvPr id="0" name=""/>
                      <p:cNvPicPr/>
                      <p:nvPr/>
                    </p:nvPicPr>
                    <p:blipFill>
                      <a:blip r:embed="rId5"/>
                      <a:stretch>
                        <a:fillRect/>
                      </a:stretch>
                    </p:blipFill>
                    <p:spPr>
                      <a:xfrm>
                        <a:off x="1075765" y="3819697"/>
                        <a:ext cx="768250" cy="4609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87796144"/>
              </p:ext>
            </p:extLst>
          </p:nvPr>
        </p:nvGraphicFramePr>
        <p:xfrm>
          <a:off x="990600" y="4320988"/>
          <a:ext cx="914400" cy="457200"/>
        </p:xfrm>
        <a:graphic>
          <a:graphicData uri="http://schemas.openxmlformats.org/presentationml/2006/ole">
            <mc:AlternateContent xmlns:mc="http://schemas.openxmlformats.org/markup-compatibility/2006">
              <mc:Choice xmlns:v="urn:schemas-microsoft-com:vml" Requires="v">
                <p:oleObj spid="_x0000_s254987" name="Equation" r:id="rId6" imgW="457200" imgH="228600" progId="Equation.DSMT4">
                  <p:embed/>
                </p:oleObj>
              </mc:Choice>
              <mc:Fallback>
                <p:oleObj name="Equation" r:id="rId6" imgW="457200" imgH="228600" progId="Equation.DSMT4">
                  <p:embed/>
                  <p:pic>
                    <p:nvPicPr>
                      <p:cNvPr id="0" name=""/>
                      <p:cNvPicPr/>
                      <p:nvPr/>
                    </p:nvPicPr>
                    <p:blipFill>
                      <a:blip r:embed="rId7"/>
                      <a:stretch>
                        <a:fillRect/>
                      </a:stretch>
                    </p:blipFill>
                    <p:spPr>
                      <a:xfrm>
                        <a:off x="990600" y="4320988"/>
                        <a:ext cx="914400" cy="457200"/>
                      </a:xfrm>
                      <a:prstGeom prst="rect">
                        <a:avLst/>
                      </a:prstGeom>
                    </p:spPr>
                  </p:pic>
                </p:oleObj>
              </mc:Fallback>
            </mc:AlternateContent>
          </a:graphicData>
        </a:graphic>
      </p:graphicFrame>
    </p:spTree>
    <p:extLst>
      <p:ext uri="{BB962C8B-B14F-4D97-AF65-F5344CB8AC3E}">
        <p14:creationId xmlns:p14="http://schemas.microsoft.com/office/powerpoint/2010/main" val="3037496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solidFill>
                  <a:srgbClr val="FFFF00"/>
                </a:solidFill>
              </a:rPr>
              <a:t>Clicker Answer</a:t>
            </a:r>
          </a:p>
        </p:txBody>
      </p:sp>
      <p:sp>
        <p:nvSpPr>
          <p:cNvPr id="3" name="Content Placeholder 2"/>
          <p:cNvSpPr>
            <a:spLocks noGrp="1"/>
          </p:cNvSpPr>
          <p:nvPr>
            <p:ph sz="half" idx="1"/>
          </p:nvPr>
        </p:nvSpPr>
        <p:spPr>
          <a:xfrm>
            <a:off x="152400" y="1447800"/>
            <a:ext cx="5181600" cy="4419600"/>
          </a:xfrm>
        </p:spPr>
        <p:txBody>
          <a:bodyPr>
            <a:normAutofit/>
          </a:bodyPr>
          <a:lstStyle/>
          <a:p>
            <a:r>
              <a:rPr lang="en-US">
                <a:cs typeface="Times New Roman" pitchFamily="18" charset="0"/>
              </a:rPr>
              <a:t>After this long time, the switch is suddenly opened!</a:t>
            </a:r>
          </a:p>
          <a:p>
            <a:r>
              <a:rPr lang="en-US">
                <a:cs typeface="Times New Roman" pitchFamily="18" charset="0"/>
              </a:rPr>
              <a:t>What are the currents </a:t>
            </a:r>
            <a:r>
              <a:rPr lang="en-US" u="sng">
                <a:cs typeface="Times New Roman" pitchFamily="18" charset="0"/>
              </a:rPr>
              <a:t>immediately after the switch is opened</a:t>
            </a:r>
            <a:r>
              <a:rPr lang="en-US">
                <a:cs typeface="Times New Roman" pitchFamily="18" charset="0"/>
              </a:rPr>
              <a:t>?</a:t>
            </a:r>
          </a:p>
          <a:p>
            <a:r>
              <a:rPr lang="en-US">
                <a:cs typeface="Times New Roman" pitchFamily="18" charset="0"/>
              </a:rPr>
              <a:t>A              round the upper loop </a:t>
            </a:r>
          </a:p>
          <a:p>
            <a:r>
              <a:rPr lang="en-US">
                <a:cs typeface="Times New Roman" pitchFamily="18" charset="0"/>
              </a:rPr>
              <a:t>B               round the upper loop</a:t>
            </a:r>
          </a:p>
          <a:p>
            <a:r>
              <a:rPr lang="en-US">
                <a:cs typeface="Times New Roman" pitchFamily="18" charset="0"/>
              </a:rPr>
              <a:t>C   all currents zero</a:t>
            </a:r>
          </a:p>
          <a:p>
            <a:pPr marL="514350" indent="-514350">
              <a:buAutoNum type="alphaUcPeriod"/>
            </a:pPr>
            <a:endParaRPr lang="en-US" i="1">
              <a:solidFill>
                <a:srgbClr val="FFFF00"/>
              </a:solidFill>
              <a:latin typeface="Times New Roman" pitchFamily="18" charset="0"/>
              <a:cs typeface="Times New Roman" pitchFamily="18" charset="0"/>
            </a:endParaRPr>
          </a:p>
        </p:txBody>
      </p:sp>
      <p:sp>
        <p:nvSpPr>
          <p:cNvPr id="4" name="Content Placeholder 3"/>
          <p:cNvSpPr>
            <a:spLocks noGrp="1"/>
          </p:cNvSpPr>
          <p:nvPr>
            <p:ph sz="half" idx="2"/>
          </p:nvPr>
        </p:nvSpPr>
        <p:spPr/>
        <p:txBody>
          <a:bodyPr>
            <a:normAutofit/>
          </a:bodyPr>
          <a:lstStyle/>
          <a:p>
            <a:r>
              <a:rPr lang="en-US">
                <a:solidFill>
                  <a:schemeClr val="bg2">
                    <a:lumMod val="50000"/>
                  </a:schemeClr>
                </a:solidFill>
              </a:rPr>
              <a:t>.</a:t>
            </a:r>
          </a:p>
        </p:txBody>
      </p:sp>
      <p:grpSp>
        <p:nvGrpSpPr>
          <p:cNvPr id="6" name="Group 187"/>
          <p:cNvGrpSpPr/>
          <p:nvPr/>
        </p:nvGrpSpPr>
        <p:grpSpPr>
          <a:xfrm rot="10800000">
            <a:off x="5710132" y="2258349"/>
            <a:ext cx="1645621" cy="208189"/>
            <a:chOff x="2166933" y="3723749"/>
            <a:chExt cx="1843097" cy="219074"/>
          </a:xfrm>
        </p:grpSpPr>
        <p:cxnSp>
          <p:nvCxnSpPr>
            <p:cNvPr id="51" name="Straight Connector 2"/>
            <p:cNvCxnSpPr/>
            <p:nvPr/>
          </p:nvCxnSpPr>
          <p:spPr>
            <a:xfrm rot="16200000" flipH="1" flipV="1">
              <a:off x="3618882" y="3839401"/>
              <a:ext cx="106014" cy="84667"/>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3"/>
            <p:cNvCxnSpPr/>
            <p:nvPr/>
          </p:nvCxnSpPr>
          <p:spPr>
            <a:xfrm rot="5400000" flipH="1">
              <a:off x="3453693" y="3746959"/>
              <a:ext cx="212028" cy="16933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rot="16200000" flipH="1" flipV="1">
              <a:off x="3299177" y="3745096"/>
              <a:ext cx="212028" cy="16933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
            <p:cNvCxnSpPr/>
            <p:nvPr/>
          </p:nvCxnSpPr>
          <p:spPr>
            <a:xfrm rot="5400000" flipH="1">
              <a:off x="3139370" y="3748823"/>
              <a:ext cx="212028" cy="16933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6"/>
            <p:cNvCxnSpPr/>
            <p:nvPr/>
          </p:nvCxnSpPr>
          <p:spPr>
            <a:xfrm rot="16200000" flipH="1" flipV="1">
              <a:off x="2982208" y="3748415"/>
              <a:ext cx="212028" cy="16933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7"/>
            <p:cNvCxnSpPr/>
            <p:nvPr/>
          </p:nvCxnSpPr>
          <p:spPr>
            <a:xfrm rot="5400000" flipH="1">
              <a:off x="2831927" y="3752142"/>
              <a:ext cx="212028" cy="16933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8"/>
            <p:cNvCxnSpPr/>
            <p:nvPr/>
          </p:nvCxnSpPr>
          <p:spPr>
            <a:xfrm rot="16200000" flipH="1" flipV="1">
              <a:off x="2675823" y="3747379"/>
              <a:ext cx="212028" cy="16933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9"/>
            <p:cNvCxnSpPr/>
            <p:nvPr/>
          </p:nvCxnSpPr>
          <p:spPr>
            <a:xfrm rot="5400000" flipH="1">
              <a:off x="2518660" y="3752141"/>
              <a:ext cx="212028" cy="16933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10"/>
            <p:cNvCxnSpPr/>
            <p:nvPr/>
          </p:nvCxnSpPr>
          <p:spPr>
            <a:xfrm rot="5400000" flipH="1" flipV="1">
              <a:off x="2452066" y="3747467"/>
              <a:ext cx="106014" cy="84667"/>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11"/>
            <p:cNvCxnSpPr/>
            <p:nvPr/>
          </p:nvCxnSpPr>
          <p:spPr>
            <a:xfrm>
              <a:off x="3705230" y="3833815"/>
              <a:ext cx="3048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12"/>
            <p:cNvCxnSpPr/>
            <p:nvPr/>
          </p:nvCxnSpPr>
          <p:spPr>
            <a:xfrm>
              <a:off x="2166933" y="3843333"/>
              <a:ext cx="3048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29"/>
          <p:cNvGrpSpPr/>
          <p:nvPr/>
        </p:nvGrpSpPr>
        <p:grpSpPr>
          <a:xfrm>
            <a:off x="7282706" y="2177417"/>
            <a:ext cx="1700891" cy="327992"/>
            <a:chOff x="1277470" y="4226859"/>
            <a:chExt cx="7561730" cy="2030060"/>
          </a:xfrm>
        </p:grpSpPr>
        <p:sp>
          <p:nvSpPr>
            <p:cNvPr id="43" name="Freeform 42"/>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19"/>
            <p:cNvGrpSpPr/>
            <p:nvPr/>
          </p:nvGrpSpPr>
          <p:grpSpPr>
            <a:xfrm>
              <a:off x="3352800" y="4267200"/>
              <a:ext cx="1891824" cy="1966919"/>
              <a:chOff x="4133852" y="2376481"/>
              <a:chExt cx="1891824" cy="1966919"/>
            </a:xfrm>
          </p:grpSpPr>
          <p:sp>
            <p:nvSpPr>
              <p:cNvPr id="49" name="Freeform 48"/>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22"/>
            <p:cNvGrpSpPr/>
            <p:nvPr/>
          </p:nvGrpSpPr>
          <p:grpSpPr>
            <a:xfrm>
              <a:off x="5038165" y="4240306"/>
              <a:ext cx="1891824" cy="1966919"/>
              <a:chOff x="4133852" y="2376481"/>
              <a:chExt cx="1891824" cy="1966919"/>
            </a:xfrm>
          </p:grpSpPr>
          <p:sp>
            <p:nvSpPr>
              <p:cNvPr id="47" name="Freeform 4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 name="Straight Connector 25"/>
          <p:cNvCxnSpPr/>
          <p:nvPr/>
        </p:nvCxnSpPr>
        <p:spPr>
          <a:xfrm>
            <a:off x="7355753" y="3246584"/>
            <a:ext cx="1611835"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151160" y="4115549"/>
            <a:ext cx="84044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701877" y="2364840"/>
            <a:ext cx="8665" cy="1750709"/>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8091976" y="3227932"/>
            <a:ext cx="1759230" cy="16007"/>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8520000">
            <a:off x="5746461" y="4084590"/>
            <a:ext cx="1193026" cy="430219"/>
          </a:xfrm>
          <a:prstGeom prst="line">
            <a:avLst/>
          </a:prstGeom>
          <a:ln w="28575">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7859116" y="4109158"/>
            <a:ext cx="592089" cy="3"/>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913071" y="4115549"/>
            <a:ext cx="1020535"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340000">
            <a:off x="7505127" y="4130844"/>
            <a:ext cx="868965" cy="12006"/>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450269" y="1924976"/>
            <a:ext cx="408214" cy="380229"/>
          </a:xfrm>
          <a:prstGeom prst="rect">
            <a:avLst/>
          </a:prstGeom>
          <a:noFill/>
          <a:ln>
            <a:noFill/>
          </a:ln>
        </p:spPr>
        <p:txBody>
          <a:bodyPr wrap="square" rtlCol="0">
            <a:spAutoFit/>
          </a:bodyPr>
          <a:lstStyle/>
          <a:p>
            <a:r>
              <a:rPr lang="en-US" sz="2000" i="1">
                <a:solidFill>
                  <a:srgbClr val="FFFF00"/>
                </a:solidFill>
                <a:latin typeface="Times New Roman" pitchFamily="18" charset="0"/>
                <a:cs typeface="Times New Roman" pitchFamily="18" charset="0"/>
              </a:rPr>
              <a:t>R</a:t>
            </a:r>
          </a:p>
        </p:txBody>
      </p:sp>
      <p:sp>
        <p:nvSpPr>
          <p:cNvPr id="36" name="TextBox 35"/>
          <p:cNvSpPr txBox="1"/>
          <p:nvPr/>
        </p:nvSpPr>
        <p:spPr>
          <a:xfrm>
            <a:off x="7959060" y="1852562"/>
            <a:ext cx="408214" cy="380229"/>
          </a:xfrm>
          <a:prstGeom prst="rect">
            <a:avLst/>
          </a:prstGeom>
          <a:noFill/>
          <a:ln>
            <a:noFill/>
          </a:ln>
        </p:spPr>
        <p:txBody>
          <a:bodyPr wrap="square" rtlCol="0">
            <a:spAutoFit/>
          </a:bodyPr>
          <a:lstStyle/>
          <a:p>
            <a:r>
              <a:rPr lang="en-US" sz="2000" i="1">
                <a:solidFill>
                  <a:srgbClr val="FFFF00"/>
                </a:solidFill>
                <a:latin typeface="Times New Roman" pitchFamily="18" charset="0"/>
                <a:cs typeface="Times New Roman" pitchFamily="18" charset="0"/>
              </a:rPr>
              <a:t>L</a:t>
            </a:r>
          </a:p>
        </p:txBody>
      </p:sp>
      <p:sp>
        <p:nvSpPr>
          <p:cNvPr id="39" name="TextBox 38"/>
          <p:cNvSpPr txBox="1"/>
          <p:nvPr/>
        </p:nvSpPr>
        <p:spPr>
          <a:xfrm>
            <a:off x="7947052" y="4387043"/>
            <a:ext cx="691242" cy="400110"/>
          </a:xfrm>
          <a:prstGeom prst="rect">
            <a:avLst/>
          </a:prstGeom>
          <a:noFill/>
          <a:ln>
            <a:noFill/>
          </a:ln>
        </p:spPr>
        <p:txBody>
          <a:bodyPr wrap="square" rtlCol="0">
            <a:spAutoFit/>
          </a:bodyPr>
          <a:lstStyle/>
          <a:p>
            <a:r>
              <a:rPr lang="en-US" sz="2000" i="1">
                <a:solidFill>
                  <a:srgbClr val="FFFF00"/>
                </a:solidFill>
                <a:latin typeface="Times New Roman" pitchFamily="18" charset="0"/>
                <a:cs typeface="Times New Roman" pitchFamily="18" charset="0"/>
              </a:rPr>
              <a:t>V</a:t>
            </a:r>
            <a:r>
              <a:rPr lang="en-US" sz="2000" baseline="-25000">
                <a:solidFill>
                  <a:srgbClr val="FFFF00"/>
                </a:solidFill>
                <a:latin typeface="Times New Roman" pitchFamily="18" charset="0"/>
                <a:cs typeface="Times New Roman" pitchFamily="18" charset="0"/>
              </a:rPr>
              <a:t>0</a:t>
            </a:r>
          </a:p>
        </p:txBody>
      </p:sp>
      <p:grpSp>
        <p:nvGrpSpPr>
          <p:cNvPr id="64" name="Group 187"/>
          <p:cNvGrpSpPr/>
          <p:nvPr/>
        </p:nvGrpSpPr>
        <p:grpSpPr>
          <a:xfrm rot="10800000">
            <a:off x="5710542" y="3147279"/>
            <a:ext cx="1645621" cy="208189"/>
            <a:chOff x="2166933" y="3723749"/>
            <a:chExt cx="1843097" cy="219074"/>
          </a:xfrm>
        </p:grpSpPr>
        <p:cxnSp>
          <p:nvCxnSpPr>
            <p:cNvPr id="65" name="Straight Connector 2"/>
            <p:cNvCxnSpPr/>
            <p:nvPr/>
          </p:nvCxnSpPr>
          <p:spPr>
            <a:xfrm rot="16200000" flipH="1" flipV="1">
              <a:off x="3618882" y="3839401"/>
              <a:ext cx="106014" cy="84667"/>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3"/>
            <p:cNvCxnSpPr/>
            <p:nvPr/>
          </p:nvCxnSpPr>
          <p:spPr>
            <a:xfrm rot="5400000" flipH="1">
              <a:off x="3453693" y="3746959"/>
              <a:ext cx="212028" cy="16933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4"/>
            <p:cNvCxnSpPr/>
            <p:nvPr/>
          </p:nvCxnSpPr>
          <p:spPr>
            <a:xfrm rot="16200000" flipH="1" flipV="1">
              <a:off x="3299177" y="3745096"/>
              <a:ext cx="212028" cy="16933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5"/>
            <p:cNvCxnSpPr/>
            <p:nvPr/>
          </p:nvCxnSpPr>
          <p:spPr>
            <a:xfrm rot="5400000" flipH="1">
              <a:off x="3139370" y="3748823"/>
              <a:ext cx="212028" cy="16933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
            <p:cNvCxnSpPr/>
            <p:nvPr/>
          </p:nvCxnSpPr>
          <p:spPr>
            <a:xfrm rot="16200000" flipH="1" flipV="1">
              <a:off x="2982208" y="3748415"/>
              <a:ext cx="212028" cy="16933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7"/>
            <p:cNvCxnSpPr/>
            <p:nvPr/>
          </p:nvCxnSpPr>
          <p:spPr>
            <a:xfrm rot="5400000" flipH="1">
              <a:off x="2831927" y="3752142"/>
              <a:ext cx="212028" cy="16933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8"/>
            <p:cNvCxnSpPr/>
            <p:nvPr/>
          </p:nvCxnSpPr>
          <p:spPr>
            <a:xfrm rot="16200000" flipH="1" flipV="1">
              <a:off x="2709428" y="3747379"/>
              <a:ext cx="144819" cy="16933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9"/>
            <p:cNvCxnSpPr/>
            <p:nvPr/>
          </p:nvCxnSpPr>
          <p:spPr>
            <a:xfrm rot="5400000" flipH="1">
              <a:off x="2518660" y="3752141"/>
              <a:ext cx="212028" cy="169334"/>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10"/>
            <p:cNvCxnSpPr/>
            <p:nvPr/>
          </p:nvCxnSpPr>
          <p:spPr>
            <a:xfrm rot="5400000" flipH="1" flipV="1">
              <a:off x="2452066" y="3747467"/>
              <a:ext cx="106014" cy="84667"/>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11"/>
            <p:cNvCxnSpPr/>
            <p:nvPr/>
          </p:nvCxnSpPr>
          <p:spPr>
            <a:xfrm>
              <a:off x="3705230" y="3833815"/>
              <a:ext cx="3048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12"/>
            <p:cNvCxnSpPr/>
            <p:nvPr/>
          </p:nvCxnSpPr>
          <p:spPr>
            <a:xfrm>
              <a:off x="2166933" y="3829587"/>
              <a:ext cx="3048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6448511" y="2772250"/>
            <a:ext cx="408214" cy="380229"/>
          </a:xfrm>
          <a:prstGeom prst="rect">
            <a:avLst/>
          </a:prstGeom>
          <a:noFill/>
          <a:ln>
            <a:noFill/>
          </a:ln>
        </p:spPr>
        <p:txBody>
          <a:bodyPr wrap="square" rtlCol="0">
            <a:spAutoFit/>
          </a:bodyPr>
          <a:lstStyle/>
          <a:p>
            <a:r>
              <a:rPr lang="en-US" sz="2000" i="1">
                <a:solidFill>
                  <a:srgbClr val="FFFF00"/>
                </a:solidFill>
                <a:latin typeface="Times New Roman" pitchFamily="18" charset="0"/>
                <a:cs typeface="Times New Roman" pitchFamily="18" charset="0"/>
              </a:rPr>
              <a:t>R</a:t>
            </a:r>
          </a:p>
        </p:txBody>
      </p:sp>
      <p:graphicFrame>
        <p:nvGraphicFramePr>
          <p:cNvPr id="5" name="Object 4"/>
          <p:cNvGraphicFramePr>
            <a:graphicFrameLocks noChangeAspect="1"/>
          </p:cNvGraphicFramePr>
          <p:nvPr>
            <p:extLst>
              <p:ext uri="{D42A27DB-BD31-4B8C-83A1-F6EECF244321}">
                <p14:modId xmlns:p14="http://schemas.microsoft.com/office/powerpoint/2010/main" val="2974478157"/>
              </p:ext>
            </p:extLst>
          </p:nvPr>
        </p:nvGraphicFramePr>
        <p:xfrm>
          <a:off x="1075765" y="3819697"/>
          <a:ext cx="768250" cy="460950"/>
        </p:xfrm>
        <a:graphic>
          <a:graphicData uri="http://schemas.openxmlformats.org/presentationml/2006/ole">
            <mc:AlternateContent xmlns:mc="http://schemas.openxmlformats.org/markup-compatibility/2006">
              <mc:Choice xmlns:v="urn:schemas-microsoft-com:vml" Requires="v">
                <p:oleObj spid="_x0000_s252950" name="Equation" r:id="rId4" imgW="380880" imgH="228600" progId="Equation.DSMT4">
                  <p:embed/>
                </p:oleObj>
              </mc:Choice>
              <mc:Fallback>
                <p:oleObj name="Equation" r:id="rId4" imgW="380880" imgH="228600" progId="Equation.DSMT4">
                  <p:embed/>
                  <p:pic>
                    <p:nvPicPr>
                      <p:cNvPr id="0" name=""/>
                      <p:cNvPicPr/>
                      <p:nvPr/>
                    </p:nvPicPr>
                    <p:blipFill>
                      <a:blip r:embed="rId5"/>
                      <a:stretch>
                        <a:fillRect/>
                      </a:stretch>
                    </p:blipFill>
                    <p:spPr>
                      <a:xfrm>
                        <a:off x="1075765" y="3819697"/>
                        <a:ext cx="768250" cy="4609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18208838"/>
              </p:ext>
            </p:extLst>
          </p:nvPr>
        </p:nvGraphicFramePr>
        <p:xfrm>
          <a:off x="990600" y="4320988"/>
          <a:ext cx="914400" cy="457200"/>
        </p:xfrm>
        <a:graphic>
          <a:graphicData uri="http://schemas.openxmlformats.org/presentationml/2006/ole">
            <mc:AlternateContent xmlns:mc="http://schemas.openxmlformats.org/markup-compatibility/2006">
              <mc:Choice xmlns:v="urn:schemas-microsoft-com:vml" Requires="v">
                <p:oleObj spid="_x0000_s252951" name="Equation" r:id="rId6" imgW="457200" imgH="228600" progId="Equation.DSMT4">
                  <p:embed/>
                </p:oleObj>
              </mc:Choice>
              <mc:Fallback>
                <p:oleObj name="Equation" r:id="rId6" imgW="457200" imgH="228600" progId="Equation.DSMT4">
                  <p:embed/>
                  <p:pic>
                    <p:nvPicPr>
                      <p:cNvPr id="0" name=""/>
                      <p:cNvPicPr/>
                      <p:nvPr/>
                    </p:nvPicPr>
                    <p:blipFill>
                      <a:blip r:embed="rId7"/>
                      <a:stretch>
                        <a:fillRect/>
                      </a:stretch>
                    </p:blipFill>
                    <p:spPr>
                      <a:xfrm>
                        <a:off x="990600" y="4320988"/>
                        <a:ext cx="914400" cy="457200"/>
                      </a:xfrm>
                      <a:prstGeom prst="rect">
                        <a:avLst/>
                      </a:prstGeom>
                    </p:spPr>
                  </p:pic>
                </p:oleObj>
              </mc:Fallback>
            </mc:AlternateContent>
          </a:graphicData>
        </a:graphic>
      </p:graphicFrame>
      <p:cxnSp>
        <p:nvCxnSpPr>
          <p:cNvPr id="14" name="Straight Arrow Connector 13"/>
          <p:cNvCxnSpPr/>
          <p:nvPr/>
        </p:nvCxnSpPr>
        <p:spPr>
          <a:xfrm flipH="1">
            <a:off x="5161984" y="4023995"/>
            <a:ext cx="1371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81400" y="5257800"/>
            <a:ext cx="5410200" cy="1200329"/>
          </a:xfrm>
          <a:prstGeom prst="rect">
            <a:avLst/>
          </a:prstGeom>
          <a:noFill/>
          <a:ln w="28575">
            <a:solidFill>
              <a:srgbClr val="FF0000"/>
            </a:solidFill>
          </a:ln>
        </p:spPr>
        <p:txBody>
          <a:bodyPr wrap="square" rtlCol="0">
            <a:spAutoFit/>
          </a:bodyPr>
          <a:lstStyle/>
          <a:p>
            <a:r>
              <a:rPr lang="en-US"/>
              <a:t>The inductance will not allow sudden discontinuous change in current, so the current through it will be the same just after opening the switch as it was before.   This current must now go back via the </a:t>
            </a:r>
            <a:r>
              <a:rPr lang="en-US" i="1"/>
              <a:t>other</a:t>
            </a:r>
            <a:r>
              <a:rPr lang="en-US"/>
              <a:t> resistance.</a:t>
            </a:r>
          </a:p>
        </p:txBody>
      </p:sp>
    </p:spTree>
    <p:extLst>
      <p:ext uri="{BB962C8B-B14F-4D97-AF65-F5344CB8AC3E}">
        <p14:creationId xmlns:p14="http://schemas.microsoft.com/office/powerpoint/2010/main" val="1815251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Clicker Question</a:t>
            </a:r>
          </a:p>
        </p:txBody>
      </p:sp>
      <p:sp>
        <p:nvSpPr>
          <p:cNvPr id="3" name="Content Placeholder 2"/>
          <p:cNvSpPr>
            <a:spLocks noGrp="1"/>
          </p:cNvSpPr>
          <p:nvPr>
            <p:ph sz="half" idx="1"/>
          </p:nvPr>
        </p:nvSpPr>
        <p:spPr>
          <a:xfrm>
            <a:off x="457200" y="1600200"/>
            <a:ext cx="5867400" cy="4525963"/>
          </a:xfrm>
        </p:spPr>
        <p:txBody>
          <a:bodyPr/>
          <a:lstStyle/>
          <a:p>
            <a:r>
              <a:rPr lang="en-US"/>
              <a:t>The two circuits shown have the same inductance and the same </a:t>
            </a:r>
            <a:r>
              <a:rPr lang="en-US" i="1">
                <a:solidFill>
                  <a:srgbClr val="FFFF00"/>
                </a:solidFill>
                <a:latin typeface="Times New Roman" pitchFamily="18" charset="0"/>
                <a:cs typeface="Times New Roman" pitchFamily="18" charset="0"/>
              </a:rPr>
              <a:t>t</a:t>
            </a:r>
            <a:r>
              <a:rPr lang="en-US"/>
              <a:t> = 0 current, no battery, and resistances </a:t>
            </a:r>
            <a:r>
              <a:rPr lang="en-US" i="1">
                <a:solidFill>
                  <a:srgbClr val="FFFF00"/>
                </a:solidFill>
                <a:latin typeface="Times New Roman" pitchFamily="18" charset="0"/>
                <a:cs typeface="Times New Roman" pitchFamily="18" charset="0"/>
              </a:rPr>
              <a:t>R</a:t>
            </a:r>
            <a:r>
              <a:rPr lang="en-US"/>
              <a:t> and </a:t>
            </a:r>
            <a:r>
              <a:rPr lang="en-US">
                <a:solidFill>
                  <a:srgbClr val="FFFF00"/>
                </a:solidFill>
              </a:rPr>
              <a:t>2</a:t>
            </a:r>
            <a:r>
              <a:rPr lang="en-US" i="1">
                <a:solidFill>
                  <a:srgbClr val="FFFF00"/>
                </a:solidFill>
                <a:latin typeface="Times New Roman" pitchFamily="18" charset="0"/>
                <a:cs typeface="Times New Roman" pitchFamily="18" charset="0"/>
              </a:rPr>
              <a:t>R</a:t>
            </a:r>
            <a:r>
              <a:rPr lang="en-US"/>
              <a:t>.</a:t>
            </a:r>
          </a:p>
          <a:p>
            <a:r>
              <a:rPr lang="en-US">
                <a:solidFill>
                  <a:srgbClr val="FFFF00"/>
                </a:solidFill>
              </a:rPr>
              <a:t>In which circuit does the current decay more quickly?</a:t>
            </a:r>
          </a:p>
          <a:p>
            <a:pPr marL="514350" indent="-514350">
              <a:buAutoNum type="alphaUcPeriod"/>
            </a:pPr>
            <a:r>
              <a:rPr lang="en-US">
                <a:cs typeface="Times New Roman" pitchFamily="18" charset="0"/>
              </a:rPr>
              <a:t> </a:t>
            </a:r>
            <a:r>
              <a:rPr lang="en-US" i="1">
                <a:solidFill>
                  <a:srgbClr val="FFFF00"/>
                </a:solidFill>
                <a:latin typeface="Times New Roman" pitchFamily="18" charset="0"/>
                <a:cs typeface="Times New Roman" pitchFamily="18" charset="0"/>
              </a:rPr>
              <a:t>R</a:t>
            </a:r>
          </a:p>
          <a:p>
            <a:pPr marL="514350" indent="-514350">
              <a:buAutoNum type="alphaUcPeriod"/>
            </a:pPr>
            <a:r>
              <a:rPr lang="en-US">
                <a:solidFill>
                  <a:srgbClr val="FFFF00"/>
                </a:solidFill>
              </a:rPr>
              <a:t>2</a:t>
            </a:r>
            <a:r>
              <a:rPr lang="en-US" i="1">
                <a:solidFill>
                  <a:srgbClr val="FFFF00"/>
                </a:solidFill>
                <a:latin typeface="Times New Roman" pitchFamily="18" charset="0"/>
                <a:cs typeface="Times New Roman" pitchFamily="18" charset="0"/>
              </a:rPr>
              <a:t>R</a:t>
            </a:r>
          </a:p>
          <a:p>
            <a:pPr marL="514350" indent="-514350">
              <a:buAutoNum type="alphaUcPeriod"/>
            </a:pPr>
            <a:r>
              <a:rPr lang="en-US"/>
              <a:t>Both the same</a:t>
            </a:r>
          </a:p>
        </p:txBody>
      </p:sp>
      <p:sp>
        <p:nvSpPr>
          <p:cNvPr id="4" name="Content Placeholder 3"/>
          <p:cNvSpPr>
            <a:spLocks noGrp="1"/>
          </p:cNvSpPr>
          <p:nvPr>
            <p:ph sz="half" idx="2"/>
          </p:nvPr>
        </p:nvSpPr>
        <p:spPr>
          <a:xfrm>
            <a:off x="6477000" y="1600200"/>
            <a:ext cx="2209800" cy="4525963"/>
          </a:xfrm>
        </p:spPr>
        <p:txBody>
          <a:bodyPr/>
          <a:lstStyle/>
          <a:p>
            <a:r>
              <a:rPr lang="en-US">
                <a:solidFill>
                  <a:schemeClr val="bg2">
                    <a:lumMod val="50000"/>
                  </a:schemeClr>
                </a:solidFill>
              </a:rPr>
              <a:t>.</a:t>
            </a:r>
          </a:p>
        </p:txBody>
      </p:sp>
      <p:grpSp>
        <p:nvGrpSpPr>
          <p:cNvPr id="5" name="Group 4"/>
          <p:cNvGrpSpPr/>
          <p:nvPr/>
        </p:nvGrpSpPr>
        <p:grpSpPr>
          <a:xfrm>
            <a:off x="6833507" y="2009689"/>
            <a:ext cx="1700893" cy="1571711"/>
            <a:chOff x="5925670" y="3937881"/>
            <a:chExt cx="1700893" cy="1571711"/>
          </a:xfrm>
        </p:grpSpPr>
        <p:grpSp>
          <p:nvGrpSpPr>
            <p:cNvPr id="6" name="Group 187"/>
            <p:cNvGrpSpPr/>
            <p:nvPr/>
          </p:nvGrpSpPr>
          <p:grpSpPr>
            <a:xfrm rot="10800000">
              <a:off x="5951938" y="3937883"/>
              <a:ext cx="1645634" cy="208189"/>
              <a:chOff x="2166933" y="3723749"/>
              <a:chExt cx="1843097" cy="219074"/>
            </a:xfrm>
          </p:grpSpPr>
          <p:cxnSp>
            <p:nvCxnSpPr>
              <p:cNvPr id="19"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29"/>
            <p:cNvGrpSpPr/>
            <p:nvPr/>
          </p:nvGrpSpPr>
          <p:grpSpPr>
            <a:xfrm>
              <a:off x="5925670" y="5181600"/>
              <a:ext cx="1700892" cy="327992"/>
              <a:chOff x="1277470" y="4226859"/>
              <a:chExt cx="7561730" cy="2030060"/>
            </a:xfrm>
          </p:grpSpPr>
          <p:sp>
            <p:nvSpPr>
              <p:cNvPr id="11" name="Freeform 10"/>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 name="Group 19"/>
              <p:cNvGrpSpPr/>
              <p:nvPr/>
            </p:nvGrpSpPr>
            <p:grpSpPr>
              <a:xfrm>
                <a:off x="3352800" y="4267200"/>
                <a:ext cx="1891824" cy="1966919"/>
                <a:chOff x="4133852" y="2376481"/>
                <a:chExt cx="1891824" cy="1966919"/>
              </a:xfrm>
            </p:grpSpPr>
            <p:sp>
              <p:nvSpPr>
                <p:cNvPr id="17" name="Freeform 1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22"/>
              <p:cNvGrpSpPr/>
              <p:nvPr/>
            </p:nvGrpSpPr>
            <p:grpSpPr>
              <a:xfrm>
                <a:off x="5038165" y="4240306"/>
                <a:ext cx="1891824" cy="1966919"/>
                <a:chOff x="4133852" y="2376481"/>
                <a:chExt cx="1891824" cy="1966919"/>
              </a:xfrm>
            </p:grpSpPr>
            <p:sp>
              <p:nvSpPr>
                <p:cNvPr id="15" name="Freeform 14"/>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8" name="Straight Connector 7"/>
            <p:cNvCxnSpPr/>
            <p:nvPr/>
          </p:nvCxnSpPr>
          <p:spPr>
            <a:xfrm rot="5400000">
              <a:off x="5285487" y="4687748"/>
              <a:ext cx="13162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5690150" y="4520649"/>
              <a:ext cx="506898" cy="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952922" y="4674301"/>
              <a:ext cx="13162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858000" y="4152257"/>
            <a:ext cx="1787860" cy="1867543"/>
            <a:chOff x="583304" y="838202"/>
            <a:chExt cx="1787860" cy="1867543"/>
          </a:xfrm>
        </p:grpSpPr>
        <p:grpSp>
          <p:nvGrpSpPr>
            <p:cNvPr id="31" name="Group 187"/>
            <p:cNvGrpSpPr/>
            <p:nvPr/>
          </p:nvGrpSpPr>
          <p:grpSpPr>
            <a:xfrm rot="10800000">
              <a:off x="609572" y="838202"/>
              <a:ext cx="1645634" cy="208189"/>
              <a:chOff x="2166933" y="3723749"/>
              <a:chExt cx="1843097" cy="219074"/>
            </a:xfrm>
          </p:grpSpPr>
          <p:cxnSp>
            <p:nvCxnSpPr>
              <p:cNvPr id="55"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29"/>
            <p:cNvGrpSpPr/>
            <p:nvPr/>
          </p:nvGrpSpPr>
          <p:grpSpPr>
            <a:xfrm>
              <a:off x="583304" y="2377753"/>
              <a:ext cx="1700892" cy="327992"/>
              <a:chOff x="1277470" y="4226859"/>
              <a:chExt cx="7561730" cy="2030060"/>
            </a:xfrm>
          </p:grpSpPr>
          <p:sp>
            <p:nvSpPr>
              <p:cNvPr id="47" name="Freeform 46"/>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9" name="Group 19"/>
              <p:cNvGrpSpPr/>
              <p:nvPr/>
            </p:nvGrpSpPr>
            <p:grpSpPr>
              <a:xfrm>
                <a:off x="3352800" y="4267200"/>
                <a:ext cx="1891824" cy="1966919"/>
                <a:chOff x="4133852" y="2376481"/>
                <a:chExt cx="1891824" cy="1966919"/>
              </a:xfrm>
            </p:grpSpPr>
            <p:sp>
              <p:nvSpPr>
                <p:cNvPr id="53" name="Freeform 52"/>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22"/>
              <p:cNvGrpSpPr/>
              <p:nvPr/>
            </p:nvGrpSpPr>
            <p:grpSpPr>
              <a:xfrm>
                <a:off x="5038165" y="4240306"/>
                <a:ext cx="1891824" cy="1966919"/>
                <a:chOff x="4133852" y="2376481"/>
                <a:chExt cx="1891824" cy="1966919"/>
              </a:xfrm>
            </p:grpSpPr>
            <p:sp>
              <p:nvSpPr>
                <p:cNvPr id="51" name="Freeform 50"/>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33" name="Straight Connector 32"/>
            <p:cNvCxnSpPr>
              <a:endCxn id="47" idx="0"/>
            </p:cNvCxnSpPr>
            <p:nvPr/>
          </p:nvCxnSpPr>
          <p:spPr>
            <a:xfrm rot="5400000">
              <a:off x="-214377" y="1727636"/>
              <a:ext cx="1626740" cy="313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47784" y="1420968"/>
              <a:ext cx="506898" cy="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5" name="Group 187"/>
            <p:cNvGrpSpPr/>
            <p:nvPr/>
          </p:nvGrpSpPr>
          <p:grpSpPr>
            <a:xfrm rot="16200000">
              <a:off x="1444253" y="1633095"/>
              <a:ext cx="1645634" cy="208189"/>
              <a:chOff x="2166933" y="3723749"/>
              <a:chExt cx="1843097" cy="219074"/>
            </a:xfrm>
          </p:grpSpPr>
          <p:cxnSp>
            <p:nvCxnSpPr>
              <p:cNvPr id="36"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Clicker Answer</a:t>
            </a:r>
          </a:p>
        </p:txBody>
      </p:sp>
      <p:sp>
        <p:nvSpPr>
          <p:cNvPr id="3" name="Content Placeholder 2"/>
          <p:cNvSpPr>
            <a:spLocks noGrp="1"/>
          </p:cNvSpPr>
          <p:nvPr>
            <p:ph sz="half" idx="1"/>
          </p:nvPr>
        </p:nvSpPr>
        <p:spPr>
          <a:xfrm>
            <a:off x="457200" y="1600200"/>
            <a:ext cx="6019800" cy="5029200"/>
          </a:xfrm>
        </p:spPr>
        <p:txBody>
          <a:bodyPr>
            <a:normAutofit/>
          </a:bodyPr>
          <a:lstStyle/>
          <a:p>
            <a:r>
              <a:rPr lang="en-US"/>
              <a:t>The two circuits shown have the same inductance and the same </a:t>
            </a:r>
            <a:r>
              <a:rPr lang="en-US" i="1">
                <a:solidFill>
                  <a:srgbClr val="FFFF00"/>
                </a:solidFill>
                <a:latin typeface="Times New Roman" pitchFamily="18" charset="0"/>
                <a:cs typeface="Times New Roman" pitchFamily="18" charset="0"/>
              </a:rPr>
              <a:t>t</a:t>
            </a:r>
            <a:r>
              <a:rPr lang="en-US"/>
              <a:t> = 0 current, no battery, and resistances </a:t>
            </a:r>
            <a:r>
              <a:rPr lang="en-US" i="1">
                <a:solidFill>
                  <a:srgbClr val="FFFF00"/>
                </a:solidFill>
                <a:latin typeface="Times New Roman" pitchFamily="18" charset="0"/>
                <a:cs typeface="Times New Roman" pitchFamily="18" charset="0"/>
              </a:rPr>
              <a:t>R</a:t>
            </a:r>
            <a:r>
              <a:rPr lang="en-US"/>
              <a:t> and 2</a:t>
            </a:r>
            <a:r>
              <a:rPr lang="en-US" i="1">
                <a:solidFill>
                  <a:srgbClr val="FFFF00"/>
                </a:solidFill>
                <a:latin typeface="Times New Roman" pitchFamily="18" charset="0"/>
                <a:cs typeface="Times New Roman" pitchFamily="18" charset="0"/>
              </a:rPr>
              <a:t>R</a:t>
            </a:r>
            <a:r>
              <a:rPr lang="en-US"/>
              <a:t>.</a:t>
            </a:r>
          </a:p>
          <a:p>
            <a:r>
              <a:rPr lang="en-US"/>
              <a:t>In which circuit does the current decay more quickly?</a:t>
            </a:r>
          </a:p>
          <a:p>
            <a:pPr marL="514350" indent="-514350">
              <a:buAutoNum type="alphaUcPeriod"/>
            </a:pPr>
            <a:r>
              <a:rPr lang="en-US">
                <a:cs typeface="Times New Roman" pitchFamily="18" charset="0"/>
              </a:rPr>
              <a:t> </a:t>
            </a:r>
            <a:r>
              <a:rPr lang="en-US" i="1">
                <a:solidFill>
                  <a:srgbClr val="FFFF00"/>
                </a:solidFill>
                <a:latin typeface="Times New Roman" pitchFamily="18" charset="0"/>
                <a:cs typeface="Times New Roman" pitchFamily="18" charset="0"/>
              </a:rPr>
              <a:t>R</a:t>
            </a:r>
          </a:p>
          <a:p>
            <a:pPr marL="514350" indent="-514350">
              <a:buAutoNum type="alphaUcPeriod"/>
            </a:pPr>
            <a:r>
              <a:rPr lang="en-US"/>
              <a:t>2</a:t>
            </a:r>
            <a:r>
              <a:rPr lang="en-US" i="1">
                <a:solidFill>
                  <a:srgbClr val="FFFF00"/>
                </a:solidFill>
                <a:latin typeface="Times New Roman" pitchFamily="18" charset="0"/>
                <a:cs typeface="Times New Roman" pitchFamily="18" charset="0"/>
              </a:rPr>
              <a:t>R</a:t>
            </a:r>
          </a:p>
          <a:p>
            <a:pPr marL="514350" indent="-514350">
              <a:buNone/>
            </a:pPr>
            <a:r>
              <a:rPr lang="en-US">
                <a:cs typeface="Times New Roman" pitchFamily="18" charset="0"/>
              </a:rPr>
              <a:t>      The decay is by </a:t>
            </a:r>
            <a:r>
              <a:rPr lang="en-US">
                <a:solidFill>
                  <a:srgbClr val="FF0000"/>
                </a:solidFill>
                <a:cs typeface="Times New Roman" pitchFamily="18" charset="0"/>
              </a:rPr>
              <a:t>heat production </a:t>
            </a:r>
            <a:r>
              <a:rPr lang="en-US" i="1">
                <a:solidFill>
                  <a:srgbClr val="FF0000"/>
                </a:solidFill>
                <a:latin typeface="Times New Roman" pitchFamily="18" charset="0"/>
                <a:cs typeface="Times New Roman" pitchFamily="18" charset="0"/>
              </a:rPr>
              <a:t>I</a:t>
            </a:r>
            <a:r>
              <a:rPr lang="en-US" baseline="30000">
                <a:solidFill>
                  <a:srgbClr val="FF0000"/>
                </a:solidFill>
                <a:latin typeface="Times New Roman" pitchFamily="18" charset="0"/>
                <a:cs typeface="Times New Roman" pitchFamily="18" charset="0"/>
              </a:rPr>
              <a:t> 2</a:t>
            </a:r>
            <a:r>
              <a:rPr lang="en-US" i="1">
                <a:solidFill>
                  <a:srgbClr val="FF0000"/>
                </a:solidFill>
                <a:latin typeface="Times New Roman" pitchFamily="18" charset="0"/>
                <a:cs typeface="Times New Roman" pitchFamily="18" charset="0"/>
              </a:rPr>
              <a:t>R</a:t>
            </a:r>
            <a:r>
              <a:rPr lang="en-US">
                <a:cs typeface="Times New Roman" pitchFamily="18" charset="0"/>
              </a:rPr>
              <a:t>.</a:t>
            </a:r>
          </a:p>
        </p:txBody>
      </p:sp>
      <p:sp>
        <p:nvSpPr>
          <p:cNvPr id="4" name="Content Placeholder 3"/>
          <p:cNvSpPr>
            <a:spLocks noGrp="1"/>
          </p:cNvSpPr>
          <p:nvPr>
            <p:ph sz="half" idx="2"/>
          </p:nvPr>
        </p:nvSpPr>
        <p:spPr>
          <a:xfrm>
            <a:off x="6477000" y="1600200"/>
            <a:ext cx="2209800" cy="4525963"/>
          </a:xfrm>
        </p:spPr>
        <p:txBody>
          <a:bodyPr>
            <a:normAutofit/>
          </a:bodyPr>
          <a:lstStyle/>
          <a:p>
            <a:r>
              <a:rPr lang="en-US">
                <a:solidFill>
                  <a:schemeClr val="bg2">
                    <a:lumMod val="50000"/>
                  </a:schemeClr>
                </a:solidFill>
              </a:rPr>
              <a:t>.</a:t>
            </a:r>
          </a:p>
        </p:txBody>
      </p:sp>
      <p:grpSp>
        <p:nvGrpSpPr>
          <p:cNvPr id="5" name="Group 4"/>
          <p:cNvGrpSpPr/>
          <p:nvPr/>
        </p:nvGrpSpPr>
        <p:grpSpPr>
          <a:xfrm>
            <a:off x="6833507" y="2009689"/>
            <a:ext cx="1700893" cy="1571711"/>
            <a:chOff x="5925670" y="3937881"/>
            <a:chExt cx="1700893" cy="1571711"/>
          </a:xfrm>
        </p:grpSpPr>
        <p:grpSp>
          <p:nvGrpSpPr>
            <p:cNvPr id="6" name="Group 187"/>
            <p:cNvGrpSpPr/>
            <p:nvPr/>
          </p:nvGrpSpPr>
          <p:grpSpPr>
            <a:xfrm rot="10800000">
              <a:off x="5951938" y="3937883"/>
              <a:ext cx="1645634" cy="208189"/>
              <a:chOff x="2166933" y="3723749"/>
              <a:chExt cx="1843097" cy="219074"/>
            </a:xfrm>
          </p:grpSpPr>
          <p:cxnSp>
            <p:nvCxnSpPr>
              <p:cNvPr id="19"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29"/>
            <p:cNvGrpSpPr/>
            <p:nvPr/>
          </p:nvGrpSpPr>
          <p:grpSpPr>
            <a:xfrm>
              <a:off x="5925670" y="5181600"/>
              <a:ext cx="1700892" cy="327992"/>
              <a:chOff x="1277470" y="4226859"/>
              <a:chExt cx="7561730" cy="2030060"/>
            </a:xfrm>
          </p:grpSpPr>
          <p:sp>
            <p:nvSpPr>
              <p:cNvPr id="11" name="Freeform 10"/>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 name="Group 19"/>
              <p:cNvGrpSpPr/>
              <p:nvPr/>
            </p:nvGrpSpPr>
            <p:grpSpPr>
              <a:xfrm>
                <a:off x="3352800" y="4267200"/>
                <a:ext cx="1891824" cy="1966919"/>
                <a:chOff x="4133852" y="2376481"/>
                <a:chExt cx="1891824" cy="1966919"/>
              </a:xfrm>
            </p:grpSpPr>
            <p:sp>
              <p:nvSpPr>
                <p:cNvPr id="17" name="Freeform 1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22"/>
              <p:cNvGrpSpPr/>
              <p:nvPr/>
            </p:nvGrpSpPr>
            <p:grpSpPr>
              <a:xfrm>
                <a:off x="5038165" y="4240306"/>
                <a:ext cx="1891824" cy="1966919"/>
                <a:chOff x="4133852" y="2376481"/>
                <a:chExt cx="1891824" cy="1966919"/>
              </a:xfrm>
            </p:grpSpPr>
            <p:sp>
              <p:nvSpPr>
                <p:cNvPr id="15" name="Freeform 14"/>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8" name="Straight Connector 7"/>
            <p:cNvCxnSpPr/>
            <p:nvPr/>
          </p:nvCxnSpPr>
          <p:spPr>
            <a:xfrm rot="5400000">
              <a:off x="5285487" y="4687748"/>
              <a:ext cx="13162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5690150" y="4520649"/>
              <a:ext cx="506898" cy="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952922" y="4674301"/>
              <a:ext cx="13162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858000" y="4152257"/>
            <a:ext cx="1787860" cy="1867543"/>
            <a:chOff x="583304" y="838202"/>
            <a:chExt cx="1787860" cy="1867543"/>
          </a:xfrm>
        </p:grpSpPr>
        <p:grpSp>
          <p:nvGrpSpPr>
            <p:cNvPr id="31" name="Group 187"/>
            <p:cNvGrpSpPr/>
            <p:nvPr/>
          </p:nvGrpSpPr>
          <p:grpSpPr>
            <a:xfrm rot="10800000">
              <a:off x="609572" y="838202"/>
              <a:ext cx="1645634" cy="208189"/>
              <a:chOff x="2166933" y="3723749"/>
              <a:chExt cx="1843097" cy="219074"/>
            </a:xfrm>
          </p:grpSpPr>
          <p:cxnSp>
            <p:nvCxnSpPr>
              <p:cNvPr id="55"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29"/>
            <p:cNvGrpSpPr/>
            <p:nvPr/>
          </p:nvGrpSpPr>
          <p:grpSpPr>
            <a:xfrm>
              <a:off x="583304" y="2377753"/>
              <a:ext cx="1700892" cy="327992"/>
              <a:chOff x="1277470" y="4226859"/>
              <a:chExt cx="7561730" cy="2030060"/>
            </a:xfrm>
          </p:grpSpPr>
          <p:sp>
            <p:nvSpPr>
              <p:cNvPr id="47" name="Freeform 46"/>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5" name="Group 19"/>
              <p:cNvGrpSpPr/>
              <p:nvPr/>
            </p:nvGrpSpPr>
            <p:grpSpPr>
              <a:xfrm>
                <a:off x="3352800" y="4267200"/>
                <a:ext cx="1891824" cy="1966919"/>
                <a:chOff x="4133852" y="2376481"/>
                <a:chExt cx="1891824" cy="1966919"/>
              </a:xfrm>
            </p:grpSpPr>
            <p:sp>
              <p:nvSpPr>
                <p:cNvPr id="53" name="Freeform 52"/>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oup 22"/>
              <p:cNvGrpSpPr/>
              <p:nvPr/>
            </p:nvGrpSpPr>
            <p:grpSpPr>
              <a:xfrm>
                <a:off x="5038165" y="4240306"/>
                <a:ext cx="1891824" cy="1966919"/>
                <a:chOff x="4133852" y="2376481"/>
                <a:chExt cx="1891824" cy="1966919"/>
              </a:xfrm>
            </p:grpSpPr>
            <p:sp>
              <p:nvSpPr>
                <p:cNvPr id="51" name="Freeform 50"/>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33" name="Straight Connector 32"/>
            <p:cNvCxnSpPr>
              <a:endCxn id="47" idx="0"/>
            </p:cNvCxnSpPr>
            <p:nvPr/>
          </p:nvCxnSpPr>
          <p:spPr>
            <a:xfrm rot="5400000">
              <a:off x="-214377" y="1727636"/>
              <a:ext cx="1626740" cy="313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47784" y="1420968"/>
              <a:ext cx="506898" cy="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0" name="Group 187"/>
            <p:cNvGrpSpPr/>
            <p:nvPr/>
          </p:nvGrpSpPr>
          <p:grpSpPr>
            <a:xfrm rot="16200000">
              <a:off x="1444253" y="1633095"/>
              <a:ext cx="1645634" cy="208189"/>
              <a:chOff x="2166933" y="3723749"/>
              <a:chExt cx="1843097" cy="219074"/>
            </a:xfrm>
          </p:grpSpPr>
          <p:cxnSp>
            <p:nvCxnSpPr>
              <p:cNvPr id="36"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67" name="Straight Arrow Connector 66"/>
          <p:cNvCxnSpPr/>
          <p:nvPr/>
        </p:nvCxnSpPr>
        <p:spPr>
          <a:xfrm rot="10800000">
            <a:off x="1739154" y="5099330"/>
            <a:ext cx="1143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solidFill>
                  <a:srgbClr val="FFFF00"/>
                </a:solidFill>
                <a:latin typeface="Times New Roman" pitchFamily="18" charset="0"/>
                <a:cs typeface="Times New Roman" pitchFamily="18" charset="0"/>
              </a:rPr>
              <a:t>LC</a:t>
            </a:r>
            <a:r>
              <a:rPr lang="en-US">
                <a:solidFill>
                  <a:srgbClr val="FFFF00"/>
                </a:solidFill>
              </a:rPr>
              <a:t> Circuits Question</a:t>
            </a:r>
          </a:p>
        </p:txBody>
      </p:sp>
      <p:sp>
        <p:nvSpPr>
          <p:cNvPr id="3" name="Content Placeholder 2"/>
          <p:cNvSpPr>
            <a:spLocks noGrp="1"/>
          </p:cNvSpPr>
          <p:nvPr>
            <p:ph sz="half" idx="1"/>
          </p:nvPr>
        </p:nvSpPr>
        <p:spPr>
          <a:xfrm>
            <a:off x="304800" y="1600200"/>
            <a:ext cx="5334000" cy="5105400"/>
          </a:xfrm>
        </p:spPr>
        <p:txBody>
          <a:bodyPr>
            <a:normAutofit fontScale="92500"/>
          </a:bodyPr>
          <a:lstStyle/>
          <a:p>
            <a:r>
              <a:rPr lang="en-US"/>
              <a:t>Suppose at </a:t>
            </a:r>
            <a:r>
              <a:rPr lang="en-US" i="1">
                <a:solidFill>
                  <a:srgbClr val="FFFF00"/>
                </a:solidFill>
                <a:latin typeface="Times New Roman" pitchFamily="18" charset="0"/>
                <a:cs typeface="Times New Roman" pitchFamily="18" charset="0"/>
              </a:rPr>
              <a:t>t</a:t>
            </a:r>
            <a:r>
              <a:rPr lang="en-US"/>
              <a:t> = 0 the switch </a:t>
            </a:r>
            <a:r>
              <a:rPr lang="en-US" i="1">
                <a:solidFill>
                  <a:srgbClr val="FFFF00"/>
                </a:solidFill>
                <a:latin typeface="Times New Roman" pitchFamily="18" charset="0"/>
                <a:cs typeface="Times New Roman" pitchFamily="18" charset="0"/>
              </a:rPr>
              <a:t>S</a:t>
            </a:r>
            <a:r>
              <a:rPr lang="en-US"/>
              <a:t> is closed, and the resistance in this circuit is extremely small.</a:t>
            </a:r>
          </a:p>
          <a:p>
            <a:r>
              <a:rPr lang="en-US"/>
              <a:t>What will happen?</a:t>
            </a:r>
          </a:p>
          <a:p>
            <a:pPr marL="514350" indent="-514350">
              <a:buAutoNum type="alphaUcPeriod"/>
            </a:pPr>
            <a:r>
              <a:rPr lang="en-US"/>
              <a:t>Current will flow until the capacitor discharges, after which nothing further will happen.</a:t>
            </a:r>
          </a:p>
          <a:p>
            <a:pPr marL="514350" indent="-514350">
              <a:buAutoNum type="alphaUcPeriod"/>
            </a:pPr>
            <a:r>
              <a:rPr lang="en-US"/>
              <a:t>Current will flow until the capacitor is fully charged the opposite way, then a reverse current will take it back to the original state, etc.</a:t>
            </a:r>
          </a:p>
        </p:txBody>
      </p:sp>
      <p:sp>
        <p:nvSpPr>
          <p:cNvPr id="4" name="Content Placeholder 3"/>
          <p:cNvSpPr>
            <a:spLocks noGrp="1"/>
          </p:cNvSpPr>
          <p:nvPr>
            <p:ph sz="half" idx="2"/>
          </p:nvPr>
        </p:nvSpPr>
        <p:spPr>
          <a:xfrm>
            <a:off x="6019800" y="1600200"/>
            <a:ext cx="2667000" cy="4525963"/>
          </a:xfrm>
        </p:spPr>
        <p:txBody>
          <a:bodyPr>
            <a:normAutofit fontScale="92500"/>
          </a:bodyPr>
          <a:lstStyle/>
          <a:p>
            <a:r>
              <a:rPr lang="en-US">
                <a:solidFill>
                  <a:schemeClr val="bg2">
                    <a:lumMod val="50000"/>
                  </a:schemeClr>
                </a:solidFill>
              </a:rPr>
              <a:t>.</a:t>
            </a:r>
          </a:p>
        </p:txBody>
      </p:sp>
      <p:grpSp>
        <p:nvGrpSpPr>
          <p:cNvPr id="5" name="Group 4"/>
          <p:cNvGrpSpPr/>
          <p:nvPr/>
        </p:nvGrpSpPr>
        <p:grpSpPr>
          <a:xfrm>
            <a:off x="6275294" y="2300371"/>
            <a:ext cx="2716306" cy="2499458"/>
            <a:chOff x="5168153" y="395371"/>
            <a:chExt cx="2716306" cy="2499458"/>
          </a:xfrm>
        </p:grpSpPr>
        <p:sp>
          <p:nvSpPr>
            <p:cNvPr id="6" name="TextBox 5"/>
            <p:cNvSpPr txBox="1"/>
            <p:nvPr/>
          </p:nvSpPr>
          <p:spPr>
            <a:xfrm>
              <a:off x="5876045" y="2514600"/>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grpSp>
          <p:nvGrpSpPr>
            <p:cNvPr id="7" name="Group 29"/>
            <p:cNvGrpSpPr/>
            <p:nvPr/>
          </p:nvGrpSpPr>
          <p:grpSpPr>
            <a:xfrm>
              <a:off x="5168153" y="2120153"/>
              <a:ext cx="1700892" cy="327992"/>
              <a:chOff x="1277470" y="4226859"/>
              <a:chExt cx="7561730" cy="2030060"/>
            </a:xfrm>
          </p:grpSpPr>
          <p:sp>
            <p:nvSpPr>
              <p:cNvPr id="21" name="Freeform 20"/>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 name="Group 22"/>
              <p:cNvGrpSpPr/>
              <p:nvPr/>
            </p:nvGrpSpPr>
            <p:grpSpPr>
              <a:xfrm>
                <a:off x="3352800" y="4267200"/>
                <a:ext cx="1891824" cy="1966919"/>
                <a:chOff x="4133852" y="2376481"/>
                <a:chExt cx="1891824" cy="1966919"/>
              </a:xfrm>
            </p:grpSpPr>
            <p:sp>
              <p:nvSpPr>
                <p:cNvPr id="27" name="Freeform 2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2"/>
              <p:cNvGrpSpPr/>
              <p:nvPr/>
            </p:nvGrpSpPr>
            <p:grpSpPr>
              <a:xfrm>
                <a:off x="5038165" y="4240306"/>
                <a:ext cx="1891824" cy="1966919"/>
                <a:chOff x="4133852" y="2376481"/>
                <a:chExt cx="1891824" cy="1966919"/>
              </a:xfrm>
            </p:grpSpPr>
            <p:sp>
              <p:nvSpPr>
                <p:cNvPr id="25" name="Freeform 24"/>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8" name="Straight Connector 7"/>
            <p:cNvCxnSpPr/>
            <p:nvPr/>
          </p:nvCxnSpPr>
          <p:spPr>
            <a:xfrm>
              <a:off x="5181600" y="1013698"/>
              <a:ext cx="8275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206550" y="1004047"/>
              <a:ext cx="651450" cy="96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630751" y="991440"/>
              <a:ext cx="7567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820142" y="988821"/>
              <a:ext cx="7619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54"/>
            <p:cNvGrpSpPr/>
            <p:nvPr/>
          </p:nvGrpSpPr>
          <p:grpSpPr>
            <a:xfrm>
              <a:off x="6853518" y="1015715"/>
              <a:ext cx="197622" cy="1269835"/>
              <a:chOff x="7023847" y="1015715"/>
              <a:chExt cx="197622" cy="1269835"/>
            </a:xfrm>
          </p:grpSpPr>
          <p:cxnSp>
            <p:nvCxnSpPr>
              <p:cNvPr id="18" name="Straight Connector 17"/>
              <p:cNvCxnSpPr/>
              <p:nvPr/>
            </p:nvCxnSpPr>
            <p:spPr>
              <a:xfrm rot="5400000">
                <a:off x="6795249" y="1244315"/>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790100" y="2051803"/>
                <a:ext cx="4674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V="1">
                <a:off x="6992472" y="1494893"/>
                <a:ext cx="264421" cy="1935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rot="5400000">
              <a:off x="4533900" y="1636521"/>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47762" y="634715"/>
              <a:ext cx="457200" cy="381000"/>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Q</a:t>
              </a:r>
              <a:r>
                <a:rPr lang="en-US" baseline="-25000">
                  <a:solidFill>
                    <a:srgbClr val="FFFF00"/>
                  </a:solidFill>
                  <a:latin typeface="Times New Roman" pitchFamily="18" charset="0"/>
                  <a:cs typeface="Times New Roman" pitchFamily="18" charset="0"/>
                </a:rPr>
                <a:t>0</a:t>
              </a:r>
            </a:p>
          </p:txBody>
        </p:sp>
        <p:sp>
          <p:nvSpPr>
            <p:cNvPr id="15" name="TextBox 14"/>
            <p:cNvSpPr txBox="1"/>
            <p:nvPr/>
          </p:nvSpPr>
          <p:spPr>
            <a:xfrm>
              <a:off x="6154270" y="634715"/>
              <a:ext cx="609600" cy="381000"/>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-Q</a:t>
              </a:r>
              <a:r>
                <a:rPr lang="en-US" baseline="-25000">
                  <a:solidFill>
                    <a:srgbClr val="FFFF00"/>
                  </a:solidFill>
                  <a:latin typeface="Times New Roman" pitchFamily="18" charset="0"/>
                  <a:cs typeface="Times New Roman" pitchFamily="18" charset="0"/>
                </a:rPr>
                <a:t>0</a:t>
              </a:r>
            </a:p>
          </p:txBody>
        </p:sp>
        <p:sp>
          <p:nvSpPr>
            <p:cNvPr id="16" name="TextBox 15"/>
            <p:cNvSpPr txBox="1"/>
            <p:nvPr/>
          </p:nvSpPr>
          <p:spPr>
            <a:xfrm>
              <a:off x="6208059" y="395371"/>
              <a:ext cx="1676400" cy="369332"/>
            </a:xfrm>
            <a:prstGeom prst="rect">
              <a:avLst/>
            </a:prstGeom>
            <a:noFill/>
          </p:spPr>
          <p:txBody>
            <a:bodyPr wrap="square" rtlCol="0">
              <a:spAutoFit/>
            </a:bodyPr>
            <a:lstStyle/>
            <a:p>
              <a:r>
                <a:rPr lang="en-US">
                  <a:solidFill>
                    <a:srgbClr val="FFFF00"/>
                  </a:solidFill>
                  <a:latin typeface="Times New Roman" pitchFamily="18" charset="0"/>
                  <a:cs typeface="Times New Roman" pitchFamily="18" charset="0"/>
                </a:rPr>
                <a:t>initial charge</a:t>
              </a:r>
            </a:p>
          </p:txBody>
        </p:sp>
        <p:sp>
          <p:nvSpPr>
            <p:cNvPr id="17" name="TextBox 16"/>
            <p:cNvSpPr txBox="1"/>
            <p:nvPr/>
          </p:nvSpPr>
          <p:spPr>
            <a:xfrm>
              <a:off x="5921188" y="1302586"/>
              <a:ext cx="381000" cy="381000"/>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C</a:t>
              </a:r>
            </a:p>
          </p:txBody>
        </p:sp>
        <p:sp>
          <p:nvSpPr>
            <p:cNvPr id="29" name="TextBox 28"/>
            <p:cNvSpPr txBox="1"/>
            <p:nvPr/>
          </p:nvSpPr>
          <p:spPr>
            <a:xfrm>
              <a:off x="6970059" y="1295400"/>
              <a:ext cx="408214"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S</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solidFill>
                  <a:srgbClr val="FFFF00"/>
                </a:solidFill>
                <a:latin typeface="Times New Roman" pitchFamily="18" charset="0"/>
                <a:cs typeface="Times New Roman" pitchFamily="18" charset="0"/>
              </a:rPr>
              <a:t>LC</a:t>
            </a:r>
            <a:r>
              <a:rPr lang="en-US">
                <a:solidFill>
                  <a:srgbClr val="FFFF00"/>
                </a:solidFill>
              </a:rPr>
              <a:t> Circuits Answer: B</a:t>
            </a:r>
          </a:p>
        </p:txBody>
      </p:sp>
      <p:sp>
        <p:nvSpPr>
          <p:cNvPr id="3" name="Content Placeholder 2"/>
          <p:cNvSpPr>
            <a:spLocks noGrp="1"/>
          </p:cNvSpPr>
          <p:nvPr>
            <p:ph sz="half" idx="1"/>
          </p:nvPr>
        </p:nvSpPr>
        <p:spPr>
          <a:xfrm>
            <a:off x="206188" y="1734670"/>
            <a:ext cx="6096000" cy="4953000"/>
          </a:xfrm>
        </p:spPr>
        <p:txBody>
          <a:bodyPr>
            <a:normAutofit/>
          </a:bodyPr>
          <a:lstStyle/>
          <a:p>
            <a:r>
              <a:rPr lang="en-US"/>
              <a:t>This is an </a:t>
            </a:r>
            <a:r>
              <a:rPr lang="en-US">
                <a:solidFill>
                  <a:srgbClr val="FFFF00"/>
                </a:solidFill>
              </a:rPr>
              <a:t>oscillator</a:t>
            </a:r>
            <a:r>
              <a:rPr lang="en-US"/>
              <a:t>!</a:t>
            </a:r>
          </a:p>
          <a:p>
            <a:r>
              <a:rPr lang="en-US"/>
              <a:t>The emf </a:t>
            </a:r>
            <a:r>
              <a:rPr lang="en-US" i="1">
                <a:solidFill>
                  <a:srgbClr val="FFFF00"/>
                </a:solidFill>
                <a:latin typeface="Times New Roman" pitchFamily="18" charset="0"/>
                <a:cs typeface="Times New Roman" pitchFamily="18" charset="0"/>
              </a:rPr>
              <a:t>V</a:t>
            </a:r>
            <a:r>
              <a:rPr lang="en-US">
                <a:solidFill>
                  <a:srgbClr val="FFFF00"/>
                </a:solidFill>
              </a:rPr>
              <a:t> </a:t>
            </a:r>
            <a:r>
              <a:rPr lang="en-US" i="1">
                <a:solidFill>
                  <a:srgbClr val="FFFF00"/>
                </a:solidFill>
                <a:latin typeface="Times New Roman" pitchFamily="18" charset="0"/>
                <a:cs typeface="Times New Roman" pitchFamily="18" charset="0"/>
              </a:rPr>
              <a:t>= Q</a:t>
            </a:r>
            <a:r>
              <a:rPr lang="en-US">
                <a:solidFill>
                  <a:srgbClr val="FFFF00"/>
                </a:solidFill>
              </a:rPr>
              <a:t>/</a:t>
            </a:r>
            <a:r>
              <a:rPr lang="en-US" i="1">
                <a:solidFill>
                  <a:srgbClr val="FFFF00"/>
                </a:solidFill>
                <a:latin typeface="Times New Roman" pitchFamily="18" charset="0"/>
                <a:cs typeface="Times New Roman" pitchFamily="18" charset="0"/>
              </a:rPr>
              <a:t>C</a:t>
            </a:r>
            <a:r>
              <a:rPr lang="en-US">
                <a:solidFill>
                  <a:srgbClr val="FFFF00"/>
                </a:solidFill>
              </a:rPr>
              <a:t> </a:t>
            </a:r>
            <a:r>
              <a:rPr lang="en-US"/>
              <a:t>from the capacitor builds up a current through the inductor, so when </a:t>
            </a:r>
            <a:r>
              <a:rPr lang="en-US" i="1">
                <a:solidFill>
                  <a:srgbClr val="FFFF00"/>
                </a:solidFill>
                <a:latin typeface="Times New Roman" pitchFamily="18" charset="0"/>
                <a:cs typeface="Times New Roman" pitchFamily="18" charset="0"/>
              </a:rPr>
              <a:t>Q</a:t>
            </a:r>
            <a:r>
              <a:rPr lang="en-US"/>
              <a:t> drops to zero there is substantial current. </a:t>
            </a:r>
          </a:p>
          <a:p>
            <a:r>
              <a:rPr lang="en-US"/>
              <a:t>As this current decays, </a:t>
            </a:r>
            <a:r>
              <a:rPr lang="en-US">
                <a:solidFill>
                  <a:srgbClr val="FFFF00"/>
                </a:solidFill>
              </a:rPr>
              <a:t>the inductor generates emf to keep it going</a:t>
            </a:r>
            <a:r>
              <a:rPr lang="en-US"/>
              <a:t>—and with no resistance in the circuit, this is enough to fully charge the oscillator.</a:t>
            </a:r>
          </a:p>
          <a:p>
            <a:r>
              <a:rPr lang="en-US"/>
              <a:t>We’ll check this out with equations. </a:t>
            </a:r>
          </a:p>
          <a:p>
            <a:endParaRPr lang="en-US"/>
          </a:p>
        </p:txBody>
      </p:sp>
      <p:sp>
        <p:nvSpPr>
          <p:cNvPr id="4" name="Content Placeholder 3"/>
          <p:cNvSpPr>
            <a:spLocks noGrp="1"/>
          </p:cNvSpPr>
          <p:nvPr>
            <p:ph sz="half" idx="2"/>
          </p:nvPr>
        </p:nvSpPr>
        <p:spPr>
          <a:xfrm>
            <a:off x="6019800" y="2133599"/>
            <a:ext cx="2667000" cy="2895601"/>
          </a:xfrm>
        </p:spPr>
        <p:txBody>
          <a:bodyPr>
            <a:normAutofit/>
          </a:bodyPr>
          <a:lstStyle/>
          <a:p>
            <a:r>
              <a:rPr lang="en-US">
                <a:solidFill>
                  <a:schemeClr val="bg2">
                    <a:lumMod val="50000"/>
                  </a:schemeClr>
                </a:solidFill>
              </a:rPr>
              <a:t>.</a:t>
            </a:r>
          </a:p>
        </p:txBody>
      </p:sp>
      <p:grpSp>
        <p:nvGrpSpPr>
          <p:cNvPr id="5" name="Group 4"/>
          <p:cNvGrpSpPr/>
          <p:nvPr/>
        </p:nvGrpSpPr>
        <p:grpSpPr>
          <a:xfrm>
            <a:off x="6705600" y="2512821"/>
            <a:ext cx="2133920" cy="2287008"/>
            <a:chOff x="5168153" y="607821"/>
            <a:chExt cx="2133920" cy="2287008"/>
          </a:xfrm>
        </p:grpSpPr>
        <p:sp>
          <p:nvSpPr>
            <p:cNvPr id="6" name="TextBox 5"/>
            <p:cNvSpPr txBox="1"/>
            <p:nvPr/>
          </p:nvSpPr>
          <p:spPr>
            <a:xfrm>
              <a:off x="5876045" y="2514600"/>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grpSp>
          <p:nvGrpSpPr>
            <p:cNvPr id="7" name="Group 29"/>
            <p:cNvGrpSpPr/>
            <p:nvPr/>
          </p:nvGrpSpPr>
          <p:grpSpPr>
            <a:xfrm>
              <a:off x="5168153" y="2120153"/>
              <a:ext cx="1700892" cy="327992"/>
              <a:chOff x="1277470" y="4226859"/>
              <a:chExt cx="7561730" cy="2030060"/>
            </a:xfrm>
          </p:grpSpPr>
          <p:sp>
            <p:nvSpPr>
              <p:cNvPr id="21" name="Freeform 20"/>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Group 22"/>
              <p:cNvGrpSpPr/>
              <p:nvPr/>
            </p:nvGrpSpPr>
            <p:grpSpPr>
              <a:xfrm>
                <a:off x="3352800" y="4267200"/>
                <a:ext cx="1891824" cy="1966919"/>
                <a:chOff x="4133852" y="2376481"/>
                <a:chExt cx="1891824" cy="1966919"/>
              </a:xfrm>
            </p:grpSpPr>
            <p:sp>
              <p:nvSpPr>
                <p:cNvPr id="27" name="Freeform 2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22"/>
              <p:cNvGrpSpPr/>
              <p:nvPr/>
            </p:nvGrpSpPr>
            <p:grpSpPr>
              <a:xfrm>
                <a:off x="5038165" y="4240306"/>
                <a:ext cx="1891824" cy="1966919"/>
                <a:chOff x="4133852" y="2376481"/>
                <a:chExt cx="1891824" cy="1966919"/>
              </a:xfrm>
            </p:grpSpPr>
            <p:sp>
              <p:nvSpPr>
                <p:cNvPr id="25" name="Freeform 24"/>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8" name="Straight Connector 7"/>
            <p:cNvCxnSpPr/>
            <p:nvPr/>
          </p:nvCxnSpPr>
          <p:spPr>
            <a:xfrm>
              <a:off x="5181600" y="1013698"/>
              <a:ext cx="8275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206550" y="1004047"/>
              <a:ext cx="651450" cy="96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630751" y="991440"/>
              <a:ext cx="7567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820142" y="988821"/>
              <a:ext cx="7619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154"/>
            <p:cNvGrpSpPr/>
            <p:nvPr/>
          </p:nvGrpSpPr>
          <p:grpSpPr>
            <a:xfrm>
              <a:off x="6749538" y="1015715"/>
              <a:ext cx="193572" cy="1269835"/>
              <a:chOff x="6919867" y="1015715"/>
              <a:chExt cx="193572" cy="1269835"/>
            </a:xfrm>
          </p:grpSpPr>
          <p:cxnSp>
            <p:nvCxnSpPr>
              <p:cNvPr id="18" name="Straight Connector 17"/>
              <p:cNvCxnSpPr/>
              <p:nvPr/>
            </p:nvCxnSpPr>
            <p:spPr>
              <a:xfrm rot="5400000">
                <a:off x="6795249" y="1244315"/>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790100" y="2051803"/>
                <a:ext cx="4674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360000" flipV="1">
                <a:off x="6884442" y="1541270"/>
                <a:ext cx="264421" cy="1935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rot="5400000">
              <a:off x="4533900" y="1636521"/>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47762" y="634715"/>
              <a:ext cx="457200" cy="381000"/>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Q</a:t>
              </a:r>
              <a:endParaRPr lang="en-US" baseline="-25000">
                <a:solidFill>
                  <a:srgbClr val="FFFF00"/>
                </a:solidFill>
                <a:latin typeface="Times New Roman" pitchFamily="18" charset="0"/>
                <a:cs typeface="Times New Roman" pitchFamily="18" charset="0"/>
              </a:endParaRPr>
            </a:p>
          </p:txBody>
        </p:sp>
        <p:sp>
          <p:nvSpPr>
            <p:cNvPr id="15" name="TextBox 14"/>
            <p:cNvSpPr txBox="1"/>
            <p:nvPr/>
          </p:nvSpPr>
          <p:spPr>
            <a:xfrm>
              <a:off x="6154270" y="634715"/>
              <a:ext cx="609600" cy="381000"/>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-Q</a:t>
              </a:r>
              <a:endParaRPr lang="en-US" baseline="-25000">
                <a:solidFill>
                  <a:srgbClr val="FFFF00"/>
                </a:solidFill>
                <a:latin typeface="Times New Roman" pitchFamily="18" charset="0"/>
                <a:cs typeface="Times New Roman" pitchFamily="18" charset="0"/>
              </a:endParaRPr>
            </a:p>
          </p:txBody>
        </p:sp>
        <p:sp>
          <p:nvSpPr>
            <p:cNvPr id="17" name="TextBox 16"/>
            <p:cNvSpPr txBox="1"/>
            <p:nvPr/>
          </p:nvSpPr>
          <p:spPr>
            <a:xfrm>
              <a:off x="5921188" y="1302586"/>
              <a:ext cx="381000" cy="381000"/>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C</a:t>
              </a:r>
            </a:p>
          </p:txBody>
        </p:sp>
        <p:sp>
          <p:nvSpPr>
            <p:cNvPr id="29" name="TextBox 28"/>
            <p:cNvSpPr txBox="1"/>
            <p:nvPr/>
          </p:nvSpPr>
          <p:spPr>
            <a:xfrm>
              <a:off x="6893859" y="1428690"/>
              <a:ext cx="408214"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S</a:t>
              </a:r>
            </a:p>
          </p:txBody>
        </p:sp>
        <p:sp>
          <p:nvSpPr>
            <p:cNvPr id="32" name="TextBox 31"/>
            <p:cNvSpPr txBox="1"/>
            <p:nvPr/>
          </p:nvSpPr>
          <p:spPr>
            <a:xfrm>
              <a:off x="5266445" y="1371600"/>
              <a:ext cx="408214"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I</a:t>
              </a:r>
            </a:p>
          </p:txBody>
        </p:sp>
      </p:grpSp>
      <p:cxnSp>
        <p:nvCxnSpPr>
          <p:cNvPr id="31" name="Straight Arrow Connector 30"/>
          <p:cNvCxnSpPr/>
          <p:nvPr/>
        </p:nvCxnSpPr>
        <p:spPr>
          <a:xfrm rot="5400000">
            <a:off x="6529341" y="33909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solidFill>
                  <a:srgbClr val="FFFF00"/>
                </a:solidFill>
                <a:latin typeface="Times New Roman" pitchFamily="18" charset="0"/>
                <a:cs typeface="Times New Roman" pitchFamily="18" charset="0"/>
              </a:rPr>
              <a:t>LC</a:t>
            </a:r>
            <a:r>
              <a:rPr lang="en-US">
                <a:solidFill>
                  <a:srgbClr val="FFFF00"/>
                </a:solidFill>
              </a:rPr>
              <a:t> Circuit Analysis</a:t>
            </a:r>
          </a:p>
        </p:txBody>
      </p:sp>
      <p:sp>
        <p:nvSpPr>
          <p:cNvPr id="3" name="Content Placeholder 2"/>
          <p:cNvSpPr>
            <a:spLocks noGrp="1"/>
          </p:cNvSpPr>
          <p:nvPr>
            <p:ph sz="half" idx="1"/>
          </p:nvPr>
        </p:nvSpPr>
        <p:spPr>
          <a:xfrm>
            <a:off x="206188" y="1734670"/>
            <a:ext cx="6096000" cy="4953000"/>
          </a:xfrm>
        </p:spPr>
        <p:txBody>
          <a:bodyPr>
            <a:normAutofit/>
          </a:bodyPr>
          <a:lstStyle/>
          <a:p>
            <a:r>
              <a:rPr lang="en-US" dirty="0"/>
              <a:t>The current                        .</a:t>
            </a:r>
          </a:p>
          <a:p>
            <a:r>
              <a:rPr lang="en-US" dirty="0"/>
              <a:t>With no resistance, the voltage across the capacitor is exactly balanced by the </a:t>
            </a:r>
            <a:r>
              <a:rPr lang="en-US" dirty="0" err="1"/>
              <a:t>emf</a:t>
            </a:r>
            <a:r>
              <a:rPr lang="en-US" dirty="0"/>
              <a:t> from the inductance:</a:t>
            </a:r>
          </a:p>
          <a:p>
            <a:endParaRPr lang="en-US" dirty="0"/>
          </a:p>
          <a:p>
            <a:endParaRPr lang="en-US" dirty="0"/>
          </a:p>
          <a:p>
            <a:r>
              <a:rPr lang="en-US" dirty="0"/>
              <a:t>From the two equations above,</a:t>
            </a:r>
          </a:p>
          <a:p>
            <a:endParaRPr lang="en-US" dirty="0"/>
          </a:p>
        </p:txBody>
      </p:sp>
      <p:sp>
        <p:nvSpPr>
          <p:cNvPr id="4" name="Content Placeholder 3"/>
          <p:cNvSpPr>
            <a:spLocks noGrp="1"/>
          </p:cNvSpPr>
          <p:nvPr>
            <p:ph sz="half" idx="2"/>
          </p:nvPr>
        </p:nvSpPr>
        <p:spPr>
          <a:xfrm>
            <a:off x="6019800" y="2209800"/>
            <a:ext cx="2667000" cy="2895601"/>
          </a:xfrm>
        </p:spPr>
        <p:txBody>
          <a:bodyPr>
            <a:normAutofit/>
          </a:bodyPr>
          <a:lstStyle/>
          <a:p>
            <a:r>
              <a:rPr lang="en-US">
                <a:solidFill>
                  <a:schemeClr val="bg2">
                    <a:lumMod val="50000"/>
                  </a:schemeClr>
                </a:solidFill>
              </a:rPr>
              <a:t>.</a:t>
            </a:r>
          </a:p>
        </p:txBody>
      </p:sp>
      <p:grpSp>
        <p:nvGrpSpPr>
          <p:cNvPr id="24" name="Group 23"/>
          <p:cNvGrpSpPr/>
          <p:nvPr/>
        </p:nvGrpSpPr>
        <p:grpSpPr>
          <a:xfrm>
            <a:off x="6629400" y="2894592"/>
            <a:ext cx="2133920" cy="2287008"/>
            <a:chOff x="6629400" y="2894592"/>
            <a:chExt cx="2133920" cy="2287008"/>
          </a:xfrm>
        </p:grpSpPr>
        <p:grpSp>
          <p:nvGrpSpPr>
            <p:cNvPr id="5" name="Group 4"/>
            <p:cNvGrpSpPr/>
            <p:nvPr/>
          </p:nvGrpSpPr>
          <p:grpSpPr>
            <a:xfrm>
              <a:off x="6629400" y="2894592"/>
              <a:ext cx="2133920" cy="2287008"/>
              <a:chOff x="5168153" y="607821"/>
              <a:chExt cx="2133920" cy="2287008"/>
            </a:xfrm>
          </p:grpSpPr>
          <p:sp>
            <p:nvSpPr>
              <p:cNvPr id="6" name="TextBox 5"/>
              <p:cNvSpPr txBox="1"/>
              <p:nvPr/>
            </p:nvSpPr>
            <p:spPr>
              <a:xfrm>
                <a:off x="5876045" y="2514600"/>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grpSp>
            <p:nvGrpSpPr>
              <p:cNvPr id="7" name="Group 29"/>
              <p:cNvGrpSpPr/>
              <p:nvPr/>
            </p:nvGrpSpPr>
            <p:grpSpPr>
              <a:xfrm>
                <a:off x="5168153" y="2120153"/>
                <a:ext cx="1700892" cy="327992"/>
                <a:chOff x="1277470" y="4226859"/>
                <a:chExt cx="7561730" cy="2030060"/>
              </a:xfrm>
            </p:grpSpPr>
            <p:sp>
              <p:nvSpPr>
                <p:cNvPr id="21" name="Freeform 20"/>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Group 22"/>
                <p:cNvGrpSpPr/>
                <p:nvPr/>
              </p:nvGrpSpPr>
              <p:grpSpPr>
                <a:xfrm>
                  <a:off x="3352800" y="4267200"/>
                  <a:ext cx="1891824" cy="1966919"/>
                  <a:chOff x="4133852" y="2376481"/>
                  <a:chExt cx="1891824" cy="1966919"/>
                </a:xfrm>
              </p:grpSpPr>
              <p:sp>
                <p:nvSpPr>
                  <p:cNvPr id="27" name="Freeform 2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Group 22"/>
                <p:cNvGrpSpPr/>
                <p:nvPr/>
              </p:nvGrpSpPr>
              <p:grpSpPr>
                <a:xfrm>
                  <a:off x="5038165" y="4240306"/>
                  <a:ext cx="1891824" cy="1966919"/>
                  <a:chOff x="4133852" y="2376481"/>
                  <a:chExt cx="1891824" cy="1966919"/>
                </a:xfrm>
              </p:grpSpPr>
              <p:sp>
                <p:nvSpPr>
                  <p:cNvPr id="25" name="Freeform 24"/>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8" name="Straight Connector 7"/>
              <p:cNvCxnSpPr/>
              <p:nvPr/>
            </p:nvCxnSpPr>
            <p:spPr>
              <a:xfrm>
                <a:off x="5181600" y="1013698"/>
                <a:ext cx="8275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206550" y="1015477"/>
                <a:ext cx="651450" cy="96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630751" y="991440"/>
                <a:ext cx="7567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820142" y="988821"/>
                <a:ext cx="7619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154"/>
              <p:cNvGrpSpPr/>
              <p:nvPr/>
            </p:nvGrpSpPr>
            <p:grpSpPr>
              <a:xfrm>
                <a:off x="6760968" y="1027145"/>
                <a:ext cx="193572" cy="1246975"/>
                <a:chOff x="6931297" y="1027145"/>
                <a:chExt cx="193572" cy="1246975"/>
              </a:xfrm>
            </p:grpSpPr>
            <p:cxnSp>
              <p:nvCxnSpPr>
                <p:cNvPr id="18" name="Straight Connector 17"/>
                <p:cNvCxnSpPr/>
                <p:nvPr/>
              </p:nvCxnSpPr>
              <p:spPr>
                <a:xfrm rot="5400000">
                  <a:off x="6795249" y="1255745"/>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790100" y="2040373"/>
                  <a:ext cx="4674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360000" flipV="1">
                  <a:off x="6895872" y="1552700"/>
                  <a:ext cx="264421" cy="193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rot="5400000">
                <a:off x="4533900" y="1636521"/>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47762" y="634715"/>
                <a:ext cx="457200" cy="381000"/>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Q</a:t>
                </a:r>
                <a:endParaRPr lang="en-US" baseline="-25000">
                  <a:solidFill>
                    <a:srgbClr val="FFFF00"/>
                  </a:solidFill>
                  <a:latin typeface="Times New Roman" pitchFamily="18" charset="0"/>
                  <a:cs typeface="Times New Roman" pitchFamily="18" charset="0"/>
                </a:endParaRPr>
              </a:p>
            </p:txBody>
          </p:sp>
          <p:sp>
            <p:nvSpPr>
              <p:cNvPr id="15" name="TextBox 14"/>
              <p:cNvSpPr txBox="1"/>
              <p:nvPr/>
            </p:nvSpPr>
            <p:spPr>
              <a:xfrm>
                <a:off x="6154270" y="634715"/>
                <a:ext cx="609600" cy="381000"/>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-Q</a:t>
                </a:r>
                <a:endParaRPr lang="en-US" baseline="-25000">
                  <a:solidFill>
                    <a:srgbClr val="FFFF00"/>
                  </a:solidFill>
                  <a:latin typeface="Times New Roman" pitchFamily="18" charset="0"/>
                  <a:cs typeface="Times New Roman" pitchFamily="18" charset="0"/>
                </a:endParaRPr>
              </a:p>
            </p:txBody>
          </p:sp>
          <p:sp>
            <p:nvSpPr>
              <p:cNvPr id="17" name="TextBox 16"/>
              <p:cNvSpPr txBox="1"/>
              <p:nvPr/>
            </p:nvSpPr>
            <p:spPr>
              <a:xfrm>
                <a:off x="5921188" y="1302586"/>
                <a:ext cx="381000" cy="381000"/>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C</a:t>
                </a:r>
              </a:p>
            </p:txBody>
          </p:sp>
          <p:sp>
            <p:nvSpPr>
              <p:cNvPr id="29" name="TextBox 28"/>
              <p:cNvSpPr txBox="1"/>
              <p:nvPr/>
            </p:nvSpPr>
            <p:spPr>
              <a:xfrm>
                <a:off x="6893859" y="1428690"/>
                <a:ext cx="408214"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S</a:t>
                </a:r>
              </a:p>
            </p:txBody>
          </p:sp>
          <p:sp>
            <p:nvSpPr>
              <p:cNvPr id="32" name="TextBox 31"/>
              <p:cNvSpPr txBox="1"/>
              <p:nvPr/>
            </p:nvSpPr>
            <p:spPr>
              <a:xfrm>
                <a:off x="5266445" y="1371600"/>
                <a:ext cx="408214"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I</a:t>
                </a:r>
              </a:p>
            </p:txBody>
          </p:sp>
        </p:grpSp>
        <p:cxnSp>
          <p:nvCxnSpPr>
            <p:cNvPr id="31" name="Straight Arrow Connector 30"/>
            <p:cNvCxnSpPr/>
            <p:nvPr/>
          </p:nvCxnSpPr>
          <p:spPr>
            <a:xfrm rot="5400000">
              <a:off x="6453141" y="3847306"/>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33" name="Object 32"/>
          <p:cNvGraphicFramePr>
            <a:graphicFrameLocks noChangeAspect="1"/>
          </p:cNvGraphicFramePr>
          <p:nvPr/>
        </p:nvGraphicFramePr>
        <p:xfrm>
          <a:off x="2667000" y="3586162"/>
          <a:ext cx="1526459" cy="985838"/>
        </p:xfrm>
        <a:graphic>
          <a:graphicData uri="http://schemas.openxmlformats.org/presentationml/2006/ole">
            <mc:AlternateContent xmlns:mc="http://schemas.openxmlformats.org/markup-compatibility/2006">
              <mc:Choice xmlns:v="urn:schemas-microsoft-com:vml" Requires="v">
                <p:oleObj spid="_x0000_s240687" name="Equation" r:id="rId4" imgW="609480" imgH="393480" progId="Equation.DSMT4">
                  <p:embed/>
                </p:oleObj>
              </mc:Choice>
              <mc:Fallback>
                <p:oleObj name="Equation" r:id="rId4" imgW="60948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586162"/>
                        <a:ext cx="1526459" cy="985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33"/>
          <p:cNvGraphicFramePr>
            <a:graphicFrameLocks noChangeAspect="1"/>
          </p:cNvGraphicFramePr>
          <p:nvPr/>
        </p:nvGraphicFramePr>
        <p:xfrm>
          <a:off x="2375647" y="1776413"/>
          <a:ext cx="1942800" cy="509587"/>
        </p:xfrm>
        <a:graphic>
          <a:graphicData uri="http://schemas.openxmlformats.org/presentationml/2006/ole">
            <mc:AlternateContent xmlns:mc="http://schemas.openxmlformats.org/markup-compatibility/2006">
              <mc:Choice xmlns:v="urn:schemas-microsoft-com:vml" Requires="v">
                <p:oleObj spid="_x0000_s240688" name="Equation" r:id="rId6" imgW="774360" imgH="203040" progId="Equation.DSMT4">
                  <p:embed/>
                </p:oleObj>
              </mc:Choice>
              <mc:Fallback>
                <p:oleObj name="Equation" r:id="rId6" imgW="77436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5647" y="1776413"/>
                        <a:ext cx="1942800" cy="50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34"/>
          <p:cNvGraphicFramePr>
            <a:graphicFrameLocks noChangeAspect="1"/>
          </p:cNvGraphicFramePr>
          <p:nvPr/>
        </p:nvGraphicFramePr>
        <p:xfrm>
          <a:off x="3059545" y="5308996"/>
          <a:ext cx="1969655" cy="1015604"/>
        </p:xfrm>
        <a:graphic>
          <a:graphicData uri="http://schemas.openxmlformats.org/presentationml/2006/ole">
            <mc:AlternateContent xmlns:mc="http://schemas.openxmlformats.org/markup-compatibility/2006">
              <mc:Choice xmlns:v="urn:schemas-microsoft-com:vml" Requires="v">
                <p:oleObj spid="_x0000_s240689" name="Equation" r:id="rId8" imgW="812520" imgH="419040" progId="Equation.DSMT4">
                  <p:embed/>
                </p:oleObj>
              </mc:Choice>
              <mc:Fallback>
                <p:oleObj name="Equation" r:id="rId8" imgW="812520" imgH="419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9545" y="5308996"/>
                        <a:ext cx="1969655" cy="10156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Rectangle 35"/>
          <p:cNvSpPr/>
          <p:nvPr/>
        </p:nvSpPr>
        <p:spPr>
          <a:xfrm>
            <a:off x="2819400" y="5239871"/>
            <a:ext cx="2438400" cy="1219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544006" y="5562600"/>
            <a:ext cx="1998014" cy="646331"/>
          </a:xfrm>
          <a:prstGeom prst="rect">
            <a:avLst/>
          </a:prstGeom>
          <a:noFill/>
        </p:spPr>
        <p:txBody>
          <a:bodyPr wrap="square" rtlCol="0">
            <a:spAutoFit/>
          </a:bodyPr>
          <a:lstStyle/>
          <a:p>
            <a:r>
              <a:rPr lang="en-US" i="1" dirty="0">
                <a:solidFill>
                  <a:srgbClr val="FFFF00"/>
                </a:solidFill>
                <a:latin typeface="Times New Roman" pitchFamily="18" charset="0"/>
                <a:cs typeface="Times New Roman" pitchFamily="18" charset="0"/>
              </a:rPr>
              <a:t>S</a:t>
            </a:r>
            <a:r>
              <a:rPr lang="en-US" dirty="0"/>
              <a:t> in the diagram is the closed switch</a:t>
            </a:r>
          </a:p>
        </p:txBody>
      </p:sp>
    </p:spTree>
    <p:extLst>
      <p:ext uri="{BB962C8B-B14F-4D97-AF65-F5344CB8AC3E}">
        <p14:creationId xmlns:p14="http://schemas.microsoft.com/office/powerpoint/2010/main" val="1400926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rgbClr val="FFFF00"/>
                </a:solidFill>
              </a:rPr>
              <a:t>Definition of Self-Inductance</a:t>
            </a:r>
          </a:p>
        </p:txBody>
      </p:sp>
      <p:sp>
        <p:nvSpPr>
          <p:cNvPr id="3" name="Content Placeholder 2"/>
          <p:cNvSpPr>
            <a:spLocks noGrp="1"/>
          </p:cNvSpPr>
          <p:nvPr>
            <p:ph idx="1"/>
          </p:nvPr>
        </p:nvSpPr>
        <p:spPr>
          <a:xfrm>
            <a:off x="457200" y="1447800"/>
            <a:ext cx="8229600" cy="5181600"/>
          </a:xfrm>
        </p:spPr>
        <p:txBody>
          <a:bodyPr/>
          <a:lstStyle/>
          <a:p>
            <a:r>
              <a:rPr lang="en-US" sz="2800" dirty="0"/>
              <a:t>For any shape conductor, when the current changes there is an induced emf </a:t>
            </a:r>
            <a:r>
              <a:rPr lang="en-US" sz="2800" dirty="0">
                <a:solidFill>
                  <a:srgbClr val="FFFF00"/>
                </a:solidFill>
                <a:latin typeface="Vladimir Script"/>
              </a:rPr>
              <a:t>E </a:t>
            </a:r>
            <a:r>
              <a:rPr lang="en-US" sz="2800" dirty="0">
                <a:latin typeface="Vladimir Script"/>
              </a:rPr>
              <a:t> </a:t>
            </a:r>
            <a:r>
              <a:rPr lang="en-US" sz="2800" dirty="0"/>
              <a:t>opposing the change, and </a:t>
            </a:r>
            <a:r>
              <a:rPr lang="en-US" sz="2800" dirty="0">
                <a:solidFill>
                  <a:srgbClr val="FFFF00"/>
                </a:solidFill>
                <a:latin typeface="Vladimir Script"/>
              </a:rPr>
              <a:t>E</a:t>
            </a:r>
            <a:r>
              <a:rPr lang="en-US" sz="2800" dirty="0"/>
              <a:t>  is proportional to the rate of change of current. </a:t>
            </a:r>
          </a:p>
          <a:p>
            <a:r>
              <a:rPr lang="en-US" sz="2800" dirty="0"/>
              <a:t>The self-inductance </a:t>
            </a:r>
            <a:r>
              <a:rPr lang="en-US" sz="2800" i="1" dirty="0">
                <a:solidFill>
                  <a:srgbClr val="FFFF00"/>
                </a:solidFill>
                <a:latin typeface="Times New Roman" pitchFamily="18" charset="0"/>
                <a:cs typeface="Times New Roman" pitchFamily="18" charset="0"/>
              </a:rPr>
              <a:t>L</a:t>
            </a:r>
            <a:r>
              <a:rPr lang="en-US" sz="2800" dirty="0"/>
              <a:t> is </a:t>
            </a:r>
            <a:r>
              <a:rPr lang="en-US" sz="2800" dirty="0">
                <a:solidFill>
                  <a:srgbClr val="FFFF00"/>
                </a:solidFill>
              </a:rPr>
              <a:t>defined</a:t>
            </a:r>
            <a:r>
              <a:rPr lang="en-US" sz="2800" dirty="0"/>
              <a:t> by:</a:t>
            </a:r>
          </a:p>
          <a:p>
            <a:endParaRPr lang="en-US" sz="2800" dirty="0"/>
          </a:p>
          <a:p>
            <a:endParaRPr lang="en-US" sz="2800" dirty="0"/>
          </a:p>
          <a:p>
            <a:endParaRPr lang="en-US" sz="2800" dirty="0"/>
          </a:p>
          <a:p>
            <a:r>
              <a:rPr lang="en-US" sz="2800" dirty="0"/>
              <a:t>and symbolized by:  </a:t>
            </a:r>
          </a:p>
          <a:p>
            <a:endParaRPr lang="en-US" sz="2800" dirty="0"/>
          </a:p>
          <a:p>
            <a:r>
              <a:rPr lang="en-US" sz="2800" u="sng" dirty="0">
                <a:solidFill>
                  <a:srgbClr val="FFFF00"/>
                </a:solidFill>
              </a:rPr>
              <a:t>Unit</a:t>
            </a:r>
            <a:r>
              <a:rPr lang="en-US" sz="2800" dirty="0"/>
              <a:t>:  for </a:t>
            </a:r>
            <a:r>
              <a:rPr lang="en-US" sz="2800" dirty="0">
                <a:solidFill>
                  <a:srgbClr val="FFFF00"/>
                </a:solidFill>
                <a:latin typeface="Vladimir Script" pitchFamily="66" charset="0"/>
              </a:rPr>
              <a:t>E</a:t>
            </a:r>
            <a:r>
              <a:rPr lang="en-US" sz="2800" dirty="0">
                <a:solidFill>
                  <a:srgbClr val="FFFF00"/>
                </a:solidFill>
              </a:rPr>
              <a:t> </a:t>
            </a:r>
            <a:r>
              <a:rPr lang="en-US" sz="2800" dirty="0"/>
              <a:t> in volts, </a:t>
            </a:r>
            <a:r>
              <a:rPr lang="en-US" sz="2800" i="1" dirty="0">
                <a:solidFill>
                  <a:srgbClr val="FFFF00"/>
                </a:solidFill>
                <a:latin typeface="Times New Roman" pitchFamily="18" charset="0"/>
                <a:cs typeface="Times New Roman" pitchFamily="18" charset="0"/>
              </a:rPr>
              <a:t>I</a:t>
            </a:r>
            <a:r>
              <a:rPr lang="en-US" sz="2800" dirty="0"/>
              <a:t> in amps </a:t>
            </a:r>
            <a:r>
              <a:rPr lang="en-US" sz="2800" i="1" dirty="0">
                <a:solidFill>
                  <a:srgbClr val="FFFF00"/>
                </a:solidFill>
                <a:latin typeface="Times New Roman" pitchFamily="18" charset="0"/>
                <a:cs typeface="Times New Roman" pitchFamily="18" charset="0"/>
              </a:rPr>
              <a:t>L</a:t>
            </a:r>
            <a:r>
              <a:rPr lang="en-US" sz="2800" dirty="0"/>
              <a:t> is in </a:t>
            </a:r>
            <a:r>
              <a:rPr lang="en-US" sz="2800" u="sng" dirty="0">
                <a:solidFill>
                  <a:srgbClr val="FFFF00"/>
                </a:solidFill>
              </a:rPr>
              <a:t>henrys</a:t>
            </a:r>
            <a:r>
              <a:rPr lang="en-US" sz="2800" dirty="0"/>
              <a:t> (H).</a:t>
            </a:r>
          </a:p>
          <a:p>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634754" y="3429000"/>
          <a:ext cx="2004046" cy="1129553"/>
        </p:xfrm>
        <a:graphic>
          <a:graphicData uri="http://schemas.openxmlformats.org/presentationml/2006/ole">
            <mc:AlternateContent xmlns:mc="http://schemas.openxmlformats.org/markup-compatibility/2006">
              <mc:Choice xmlns:v="urn:schemas-microsoft-com:vml" Requires="v">
                <p:oleObj spid="_x0000_s198677" name="Equation" r:id="rId4" imgW="698400" imgH="393480" progId="Equation.DSMT4">
                  <p:embed/>
                </p:oleObj>
              </mc:Choice>
              <mc:Fallback>
                <p:oleObj name="Equation" r:id="rId4" imgW="698400" imgH="3934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4754" y="3429000"/>
                        <a:ext cx="2004046" cy="11295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3527612" y="3429000"/>
            <a:ext cx="2209800" cy="1143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9"/>
          <p:cNvGrpSpPr/>
          <p:nvPr/>
        </p:nvGrpSpPr>
        <p:grpSpPr>
          <a:xfrm>
            <a:off x="4114800" y="4912659"/>
            <a:ext cx="2895600" cy="421341"/>
            <a:chOff x="1277470" y="4226859"/>
            <a:chExt cx="7561730" cy="2030060"/>
          </a:xfrm>
        </p:grpSpPr>
        <p:sp>
          <p:nvSpPr>
            <p:cNvPr id="7" name="Freeform 6"/>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19"/>
            <p:cNvGrpSpPr/>
            <p:nvPr/>
          </p:nvGrpSpPr>
          <p:grpSpPr>
            <a:xfrm>
              <a:off x="3352800" y="4267200"/>
              <a:ext cx="1891824" cy="1966919"/>
              <a:chOff x="4133852" y="2376481"/>
              <a:chExt cx="1891824" cy="1966919"/>
            </a:xfrm>
          </p:grpSpPr>
          <p:sp>
            <p:nvSpPr>
              <p:cNvPr id="13" name="Freeform 12"/>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22"/>
            <p:cNvGrpSpPr/>
            <p:nvPr/>
          </p:nvGrpSpPr>
          <p:grpSpPr>
            <a:xfrm>
              <a:off x="5038165" y="4240306"/>
              <a:ext cx="1891824" cy="1966919"/>
              <a:chOff x="4133852" y="2376481"/>
              <a:chExt cx="1891824" cy="1966919"/>
            </a:xfrm>
          </p:grpSpPr>
          <p:sp>
            <p:nvSpPr>
              <p:cNvPr id="11" name="Freeform 10"/>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612"/>
            <a:ext cx="8229600" cy="1143000"/>
          </a:xfrm>
        </p:spPr>
        <p:txBody>
          <a:bodyPr/>
          <a:lstStyle/>
          <a:p>
            <a:r>
              <a:rPr lang="en-US" dirty="0">
                <a:solidFill>
                  <a:srgbClr val="FFFF00"/>
                </a:solidFill>
              </a:rPr>
              <a:t>Force of a Stretched Spring</a:t>
            </a:r>
          </a:p>
        </p:txBody>
      </p:sp>
      <p:sp>
        <p:nvSpPr>
          <p:cNvPr id="3" name="Content Placeholder 2"/>
          <p:cNvSpPr>
            <a:spLocks noGrp="1"/>
          </p:cNvSpPr>
          <p:nvPr>
            <p:ph sz="half" idx="1"/>
          </p:nvPr>
        </p:nvSpPr>
        <p:spPr>
          <a:xfrm>
            <a:off x="379926" y="1600200"/>
            <a:ext cx="4191000" cy="5105400"/>
          </a:xfrm>
        </p:spPr>
        <p:txBody>
          <a:bodyPr>
            <a:normAutofit lnSpcReduction="10000"/>
          </a:bodyPr>
          <a:lstStyle/>
          <a:p>
            <a:r>
              <a:rPr lang="en-US" dirty="0"/>
              <a:t>If a spring is pulled to extend beyond its natural length by a distance </a:t>
            </a:r>
            <a:r>
              <a:rPr lang="en-US" i="1" dirty="0"/>
              <a:t>x</a:t>
            </a:r>
            <a:r>
              <a:rPr lang="en-US" dirty="0"/>
              <a:t>, it will pull back with a force</a:t>
            </a:r>
          </a:p>
          <a:p>
            <a:endParaRPr lang="en-US" dirty="0"/>
          </a:p>
          <a:p>
            <a:pPr>
              <a:buNone/>
            </a:pPr>
            <a:r>
              <a:rPr lang="en-US" dirty="0"/>
              <a:t>	where </a:t>
            </a:r>
            <a:r>
              <a:rPr lang="en-US" i="1" dirty="0">
                <a:solidFill>
                  <a:srgbClr val="FFFF00"/>
                </a:solidFill>
              </a:rPr>
              <a:t>k</a:t>
            </a:r>
            <a:r>
              <a:rPr lang="en-US" dirty="0"/>
              <a:t> is called the “</a:t>
            </a:r>
            <a:r>
              <a:rPr lang="en-US" dirty="0">
                <a:solidFill>
                  <a:srgbClr val="FFFF00"/>
                </a:solidFill>
              </a:rPr>
              <a:t>spring constant</a:t>
            </a:r>
            <a:r>
              <a:rPr lang="en-US" dirty="0"/>
              <a:t>”.</a:t>
            </a:r>
          </a:p>
          <a:p>
            <a:pPr>
              <a:buNone/>
            </a:pPr>
            <a:endParaRPr lang="en-US" dirty="0"/>
          </a:p>
          <a:p>
            <a:pPr>
              <a:buNone/>
            </a:pPr>
            <a:r>
              <a:rPr lang="en-US" dirty="0"/>
              <a:t>	</a:t>
            </a:r>
            <a:r>
              <a:rPr lang="en-US" dirty="0">
                <a:solidFill>
                  <a:srgbClr val="FF0000"/>
                </a:solidFill>
              </a:rPr>
              <a:t>The same linear force is also generated when the spring is </a:t>
            </a:r>
            <a:r>
              <a:rPr lang="en-US" i="1" dirty="0">
                <a:solidFill>
                  <a:srgbClr val="FF0000"/>
                </a:solidFill>
              </a:rPr>
              <a:t>compressed</a:t>
            </a:r>
            <a:r>
              <a:rPr lang="en-US" dirty="0">
                <a:solidFill>
                  <a:srgbClr val="FF0000"/>
                </a:solidFill>
              </a:rPr>
              <a:t>.</a:t>
            </a:r>
          </a:p>
        </p:txBody>
      </p:sp>
      <p:sp>
        <p:nvSpPr>
          <p:cNvPr id="4" name="Content Placeholder 3"/>
          <p:cNvSpPr>
            <a:spLocks noGrp="1"/>
          </p:cNvSpPr>
          <p:nvPr>
            <p:ph sz="half" idx="2"/>
          </p:nvPr>
        </p:nvSpPr>
        <p:spPr/>
        <p:txBody>
          <a:bodyPr>
            <a:normAutofit lnSpcReduction="10000"/>
          </a:bodyPr>
          <a:lstStyle/>
          <a:p>
            <a:r>
              <a:rPr lang="en-US" dirty="0">
                <a:solidFill>
                  <a:schemeClr val="bg2">
                    <a:lumMod val="50000"/>
                  </a:schemeClr>
                </a:solidFill>
              </a:rPr>
              <a:t>A</a:t>
            </a:r>
          </a:p>
        </p:txBody>
      </p:sp>
      <p:grpSp>
        <p:nvGrpSpPr>
          <p:cNvPr id="7" name="Group 43"/>
          <p:cNvGrpSpPr/>
          <p:nvPr/>
        </p:nvGrpSpPr>
        <p:grpSpPr>
          <a:xfrm>
            <a:off x="5562600" y="2869318"/>
            <a:ext cx="1600200" cy="610648"/>
            <a:chOff x="5562600" y="2895076"/>
            <a:chExt cx="1600200" cy="610648"/>
          </a:xfrm>
        </p:grpSpPr>
        <p:sp>
          <p:nvSpPr>
            <p:cNvPr id="5" name="Rectangle 4"/>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5943600" y="2895600"/>
              <a:ext cx="227210" cy="610124"/>
              <a:chOff x="5640190" y="2895076"/>
              <a:chExt cx="227210" cy="610124"/>
            </a:xfrm>
          </p:grpSpPr>
          <p:sp>
            <p:nvSpPr>
              <p:cNvPr id="9" name="Rectangle 8"/>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6248400" y="2895600"/>
              <a:ext cx="227210" cy="610124"/>
              <a:chOff x="5640190" y="2895076"/>
              <a:chExt cx="227210" cy="610124"/>
            </a:xfrm>
          </p:grpSpPr>
          <p:sp>
            <p:nvSpPr>
              <p:cNvPr id="12" name="Rectangle 11"/>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6553200" y="2895600"/>
              <a:ext cx="227210" cy="610124"/>
              <a:chOff x="5640190" y="2895076"/>
              <a:chExt cx="227210" cy="610124"/>
            </a:xfrm>
          </p:grpSpPr>
          <p:sp>
            <p:nvSpPr>
              <p:cNvPr id="15" name="Rectangle 14"/>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6858000" y="2895600"/>
              <a:ext cx="227210" cy="610124"/>
              <a:chOff x="5640190" y="2895076"/>
              <a:chExt cx="227210" cy="610124"/>
            </a:xfrm>
          </p:grpSpPr>
          <p:sp>
            <p:nvSpPr>
              <p:cNvPr id="18" name="Rectangle 17"/>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p:cNvSpPr/>
            <p:nvPr/>
          </p:nvSpPr>
          <p:spPr>
            <a:xfrm flipH="1">
              <a:off x="556260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flipH="1">
              <a:off x="7086600" y="2895600"/>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Rectangle 59"/>
          <p:cNvSpPr/>
          <p:nvPr/>
        </p:nvSpPr>
        <p:spPr>
          <a:xfrm>
            <a:off x="5181600" y="2437326"/>
            <a:ext cx="381000" cy="1447800"/>
          </a:xfrm>
          <a:prstGeom prst="rect">
            <a:avLst/>
          </a:prstGeom>
          <a:solidFill>
            <a:srgbClr val="C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Arrow Connector 62"/>
          <p:cNvCxnSpPr/>
          <p:nvPr/>
        </p:nvCxnSpPr>
        <p:spPr>
          <a:xfrm>
            <a:off x="5562600" y="2667000"/>
            <a:ext cx="1600200" cy="1588"/>
          </a:xfrm>
          <a:prstGeom prst="straightConnector1">
            <a:avLst/>
          </a:prstGeom>
          <a:ln w="25400">
            <a:solidFill>
              <a:schemeClr val="tx2">
                <a:lumMod val="20000"/>
                <a:lumOff val="8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105400" y="3962400"/>
            <a:ext cx="4191000" cy="76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600163" y="2274195"/>
            <a:ext cx="1676400" cy="381000"/>
          </a:xfrm>
          <a:prstGeom prst="rect">
            <a:avLst/>
          </a:prstGeom>
          <a:noFill/>
        </p:spPr>
        <p:txBody>
          <a:bodyPr wrap="square" rtlCol="0">
            <a:spAutoFit/>
          </a:bodyPr>
          <a:lstStyle/>
          <a:p>
            <a:r>
              <a:rPr lang="en-US" dirty="0"/>
              <a:t>Natural length</a:t>
            </a:r>
          </a:p>
        </p:txBody>
      </p:sp>
      <p:graphicFrame>
        <p:nvGraphicFramePr>
          <p:cNvPr id="71" name="Object 70"/>
          <p:cNvGraphicFramePr>
            <a:graphicFrameLocks noChangeAspect="1"/>
          </p:cNvGraphicFramePr>
          <p:nvPr/>
        </p:nvGraphicFramePr>
        <p:xfrm>
          <a:off x="1676400" y="3644900"/>
          <a:ext cx="1181100" cy="317500"/>
        </p:xfrm>
        <a:graphic>
          <a:graphicData uri="http://schemas.openxmlformats.org/presentationml/2006/ole">
            <mc:AlternateContent xmlns:mc="http://schemas.openxmlformats.org/markup-compatibility/2006">
              <mc:Choice xmlns:v="urn:schemas-microsoft-com:vml" Requires="v">
                <p:oleObj spid="_x0000_s241696" name="Equation" r:id="rId4" imgW="1180800" imgH="317160" progId="Equation.DSMT4">
                  <p:embed/>
                </p:oleObj>
              </mc:Choice>
              <mc:Fallback>
                <p:oleObj name="Equation" r:id="rId4" imgW="1180800" imgH="3171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644900"/>
                        <a:ext cx="11811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5" name="Group 54"/>
          <p:cNvGrpSpPr/>
          <p:nvPr/>
        </p:nvGrpSpPr>
        <p:grpSpPr>
          <a:xfrm>
            <a:off x="5181600" y="3785316"/>
            <a:ext cx="3200400" cy="2005884"/>
            <a:chOff x="5181600" y="3785316"/>
            <a:chExt cx="3200400" cy="2005884"/>
          </a:xfrm>
        </p:grpSpPr>
        <p:grpSp>
          <p:nvGrpSpPr>
            <p:cNvPr id="21" name="Group 61"/>
            <p:cNvGrpSpPr/>
            <p:nvPr/>
          </p:nvGrpSpPr>
          <p:grpSpPr>
            <a:xfrm>
              <a:off x="5181600" y="4144717"/>
              <a:ext cx="3200400" cy="1646483"/>
              <a:chOff x="5181600" y="3851859"/>
              <a:chExt cx="3200400" cy="1646483"/>
            </a:xfrm>
          </p:grpSpPr>
          <p:sp>
            <p:nvSpPr>
              <p:cNvPr id="41" name="Rectangle 40"/>
              <p:cNvSpPr/>
              <p:nvPr/>
            </p:nvSpPr>
            <p:spPr>
              <a:xfrm flipH="1">
                <a:off x="5562600" y="4305837"/>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57"/>
              <p:cNvGrpSpPr/>
              <p:nvPr/>
            </p:nvGrpSpPr>
            <p:grpSpPr>
              <a:xfrm>
                <a:off x="5698140" y="4370781"/>
                <a:ext cx="2192310" cy="610125"/>
                <a:chOff x="6123147" y="4190475"/>
                <a:chExt cx="2192310" cy="610125"/>
              </a:xfrm>
            </p:grpSpPr>
            <p:grpSp>
              <p:nvGrpSpPr>
                <p:cNvPr id="24" name="Group 44"/>
                <p:cNvGrpSpPr/>
                <p:nvPr/>
              </p:nvGrpSpPr>
              <p:grpSpPr>
                <a:xfrm>
                  <a:off x="6123147" y="4190475"/>
                  <a:ext cx="314457" cy="609600"/>
                  <a:chOff x="6123147" y="4190475"/>
                  <a:chExt cx="314457" cy="609600"/>
                </a:xfrm>
              </p:grpSpPr>
              <p:sp>
                <p:nvSpPr>
                  <p:cNvPr id="43" name="Rectangle 42"/>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45"/>
                <p:cNvGrpSpPr/>
                <p:nvPr/>
              </p:nvGrpSpPr>
              <p:grpSpPr>
                <a:xfrm>
                  <a:off x="6629400" y="4191000"/>
                  <a:ext cx="314457" cy="609600"/>
                  <a:chOff x="6123147" y="4190475"/>
                  <a:chExt cx="314457" cy="609600"/>
                </a:xfrm>
              </p:grpSpPr>
              <p:sp>
                <p:nvSpPr>
                  <p:cNvPr id="47" name="Rectangle 46"/>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48"/>
                <p:cNvGrpSpPr/>
                <p:nvPr/>
              </p:nvGrpSpPr>
              <p:grpSpPr>
                <a:xfrm>
                  <a:off x="7086600" y="4191000"/>
                  <a:ext cx="314457" cy="609600"/>
                  <a:chOff x="6123147" y="4190475"/>
                  <a:chExt cx="314457" cy="609600"/>
                </a:xfrm>
              </p:grpSpPr>
              <p:sp>
                <p:nvSpPr>
                  <p:cNvPr id="50" name="Rectangle 49"/>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51"/>
                <p:cNvGrpSpPr/>
                <p:nvPr/>
              </p:nvGrpSpPr>
              <p:grpSpPr>
                <a:xfrm>
                  <a:off x="7543800" y="4191000"/>
                  <a:ext cx="314457" cy="609600"/>
                  <a:chOff x="6123147" y="4190475"/>
                  <a:chExt cx="314457" cy="609600"/>
                </a:xfrm>
              </p:grpSpPr>
              <p:sp>
                <p:nvSpPr>
                  <p:cNvPr id="53" name="Rectangle 52"/>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54"/>
                <p:cNvGrpSpPr/>
                <p:nvPr/>
              </p:nvGrpSpPr>
              <p:grpSpPr>
                <a:xfrm>
                  <a:off x="8001000" y="4191000"/>
                  <a:ext cx="314457" cy="609600"/>
                  <a:chOff x="6123147" y="4190475"/>
                  <a:chExt cx="314457" cy="609600"/>
                </a:xfrm>
              </p:grpSpPr>
              <p:sp>
                <p:nvSpPr>
                  <p:cNvPr id="56" name="Rectangle 55"/>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9" name="Rectangle 58"/>
              <p:cNvSpPr/>
              <p:nvPr/>
            </p:nvSpPr>
            <p:spPr>
              <a:xfrm flipH="1">
                <a:off x="7924800" y="431871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5181600" y="3935568"/>
                <a:ext cx="381000" cy="1447800"/>
              </a:xfrm>
              <a:prstGeom prst="rect">
                <a:avLst/>
              </a:prstGeom>
              <a:solidFill>
                <a:srgbClr val="C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Arrow Connector 63"/>
              <p:cNvCxnSpPr/>
              <p:nvPr/>
            </p:nvCxnSpPr>
            <p:spPr>
              <a:xfrm>
                <a:off x="7239000" y="5105400"/>
                <a:ext cx="733020" cy="1588"/>
              </a:xfrm>
              <a:prstGeom prst="straightConnector1">
                <a:avLst/>
              </a:prstGeom>
              <a:ln w="25400">
                <a:solidFill>
                  <a:schemeClr val="tx2">
                    <a:lumMod val="20000"/>
                    <a:lumOff val="8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934200" y="5129010"/>
                <a:ext cx="1447800" cy="369332"/>
              </a:xfrm>
              <a:prstGeom prst="rect">
                <a:avLst/>
              </a:prstGeom>
              <a:noFill/>
            </p:spPr>
            <p:txBody>
              <a:bodyPr wrap="square" rtlCol="0">
                <a:spAutoFit/>
              </a:bodyPr>
              <a:lstStyle/>
              <a:p>
                <a:r>
                  <a:rPr lang="en-US" dirty="0"/>
                  <a:t>Extension </a:t>
                </a:r>
                <a:r>
                  <a:rPr lang="en-US" i="1" dirty="0"/>
                  <a:t>x</a:t>
                </a:r>
              </a:p>
            </p:txBody>
          </p:sp>
          <p:graphicFrame>
            <p:nvGraphicFramePr>
              <p:cNvPr id="72" name="Object 71"/>
              <p:cNvGraphicFramePr>
                <a:graphicFrameLocks noChangeAspect="1"/>
              </p:cNvGraphicFramePr>
              <p:nvPr/>
            </p:nvGraphicFramePr>
            <p:xfrm>
              <a:off x="6852630" y="3851859"/>
              <a:ext cx="1181100" cy="317500"/>
            </p:xfrm>
            <a:graphic>
              <a:graphicData uri="http://schemas.openxmlformats.org/presentationml/2006/ole">
                <mc:AlternateContent xmlns:mc="http://schemas.openxmlformats.org/markup-compatibility/2006">
                  <mc:Choice xmlns:v="urn:schemas-microsoft-com:vml" Requires="v">
                    <p:oleObj spid="_x0000_s241697" name="Equation" r:id="rId6" imgW="1180800" imgH="317160" progId="Equation.DSMT4">
                      <p:embed/>
                    </p:oleObj>
                  </mc:Choice>
                  <mc:Fallback>
                    <p:oleObj name="Equation" r:id="rId6" imgW="1180800" imgH="3171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2630" y="3851859"/>
                            <a:ext cx="11811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4" name="Straight Arrow Connector 73"/>
              <p:cNvCxnSpPr>
                <a:stCxn id="59" idx="0"/>
              </p:cNvCxnSpPr>
              <p:nvPr/>
            </p:nvCxnSpPr>
            <p:spPr>
              <a:xfrm rot="16200000" flipV="1">
                <a:off x="7372350" y="3728166"/>
                <a:ext cx="1588" cy="1181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6604716" y="3785316"/>
              <a:ext cx="1752600" cy="400110"/>
            </a:xfrm>
            <a:prstGeom prst="rect">
              <a:avLst/>
            </a:prstGeom>
            <a:noFill/>
          </p:spPr>
          <p:txBody>
            <a:bodyPr wrap="square" rtlCol="0">
              <a:spAutoFit/>
            </a:bodyPr>
            <a:lstStyle/>
            <a:p>
              <a:r>
                <a:rPr lang="en-US" sz="2000" dirty="0">
                  <a:solidFill>
                    <a:srgbClr val="FF0000"/>
                  </a:solidFill>
                </a:rPr>
                <a:t>Spring’s force</a:t>
              </a:r>
            </a:p>
          </p:txBody>
        </p:sp>
      </p:grpSp>
      <p:sp>
        <p:nvSpPr>
          <p:cNvPr id="52" name="TextBox 51"/>
          <p:cNvSpPr txBox="1"/>
          <p:nvPr/>
        </p:nvSpPr>
        <p:spPr>
          <a:xfrm>
            <a:off x="403411" y="152400"/>
            <a:ext cx="6553200" cy="400110"/>
          </a:xfrm>
          <a:prstGeom prst="rect">
            <a:avLst/>
          </a:prstGeom>
          <a:noFill/>
          <a:ln w="28575">
            <a:solidFill>
              <a:srgbClr val="FF0000"/>
            </a:solidFill>
          </a:ln>
        </p:spPr>
        <p:txBody>
          <a:bodyPr wrap="square" rtlCol="0">
            <a:spAutoFit/>
          </a:bodyPr>
          <a:lstStyle/>
          <a:p>
            <a:r>
              <a:rPr lang="en-US" sz="2000" i="1">
                <a:solidFill>
                  <a:srgbClr val="FFFF00"/>
                </a:solidFill>
              </a:rPr>
              <a:t>Quick review of simple harmonic motion from Physics 1425…</a:t>
            </a:r>
          </a:p>
        </p:txBody>
      </p:sp>
    </p:spTree>
    <p:extLst>
      <p:ext uri="{BB962C8B-B14F-4D97-AF65-F5344CB8AC3E}">
        <p14:creationId xmlns:p14="http://schemas.microsoft.com/office/powerpoint/2010/main" val="655893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9142"/>
            <a:ext cx="8229600" cy="1143000"/>
          </a:xfrm>
        </p:spPr>
        <p:txBody>
          <a:bodyPr/>
          <a:lstStyle/>
          <a:p>
            <a:r>
              <a:rPr lang="en-US" dirty="0">
                <a:solidFill>
                  <a:srgbClr val="FFFF00"/>
                </a:solidFill>
              </a:rPr>
              <a:t>Mass on a Spring</a:t>
            </a:r>
          </a:p>
        </p:txBody>
      </p:sp>
      <p:sp>
        <p:nvSpPr>
          <p:cNvPr id="3" name="Content Placeholder 2"/>
          <p:cNvSpPr>
            <a:spLocks noGrp="1"/>
          </p:cNvSpPr>
          <p:nvPr>
            <p:ph sz="half" idx="1"/>
          </p:nvPr>
        </p:nvSpPr>
        <p:spPr>
          <a:xfrm>
            <a:off x="379926" y="1600200"/>
            <a:ext cx="4191000" cy="5105400"/>
          </a:xfrm>
        </p:spPr>
        <p:txBody>
          <a:bodyPr>
            <a:normAutofit/>
          </a:bodyPr>
          <a:lstStyle/>
          <a:p>
            <a:r>
              <a:rPr lang="en-US" dirty="0"/>
              <a:t> Suppose we attach a mass </a:t>
            </a:r>
            <a:r>
              <a:rPr lang="en-US" i="1" dirty="0"/>
              <a:t>m</a:t>
            </a:r>
            <a:r>
              <a:rPr lang="en-US" dirty="0"/>
              <a:t> to the spring, free to slide backwards and forwards on the frictionless surface, then pull it out to </a:t>
            </a:r>
            <a:r>
              <a:rPr lang="en-US" i="1" dirty="0"/>
              <a:t>x</a:t>
            </a:r>
            <a:r>
              <a:rPr lang="en-US" dirty="0"/>
              <a:t> and let go.</a:t>
            </a:r>
          </a:p>
          <a:p>
            <a:r>
              <a:rPr lang="en-US" i="1" dirty="0"/>
              <a:t>F</a:t>
            </a:r>
            <a:r>
              <a:rPr lang="en-US" dirty="0"/>
              <a:t> = </a:t>
            </a:r>
            <a:r>
              <a:rPr lang="en-US" i="1" dirty="0"/>
              <a:t>ma</a:t>
            </a:r>
            <a:r>
              <a:rPr lang="en-US" dirty="0"/>
              <a:t> is:</a:t>
            </a:r>
          </a:p>
          <a:p>
            <a:endParaRPr lang="en-US" dirty="0">
              <a:solidFill>
                <a:schemeClr val="bg1"/>
              </a:solidFill>
            </a:endParaRPr>
          </a:p>
        </p:txBody>
      </p:sp>
      <p:sp>
        <p:nvSpPr>
          <p:cNvPr id="4" name="Content Placeholder 3"/>
          <p:cNvSpPr>
            <a:spLocks noGrp="1"/>
          </p:cNvSpPr>
          <p:nvPr>
            <p:ph sz="half" idx="2"/>
          </p:nvPr>
        </p:nvSpPr>
        <p:spPr/>
        <p:txBody>
          <a:bodyPr>
            <a:normAutofit/>
          </a:bodyPr>
          <a:lstStyle/>
          <a:p>
            <a:r>
              <a:rPr lang="en-US" dirty="0">
                <a:solidFill>
                  <a:schemeClr val="bg2">
                    <a:lumMod val="50000"/>
                  </a:schemeClr>
                </a:solidFill>
              </a:rPr>
              <a:t>A</a:t>
            </a:r>
          </a:p>
        </p:txBody>
      </p:sp>
      <p:cxnSp>
        <p:nvCxnSpPr>
          <p:cNvPr id="68" name="Straight Connector 67"/>
          <p:cNvCxnSpPr/>
          <p:nvPr/>
        </p:nvCxnSpPr>
        <p:spPr>
          <a:xfrm rot="16200000" flipH="1">
            <a:off x="5105400" y="3962400"/>
            <a:ext cx="4191000" cy="76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7" name="Group 51"/>
          <p:cNvGrpSpPr/>
          <p:nvPr/>
        </p:nvGrpSpPr>
        <p:grpSpPr>
          <a:xfrm>
            <a:off x="5181600" y="1981200"/>
            <a:ext cx="2094963" cy="1610931"/>
            <a:chOff x="5181600" y="2274195"/>
            <a:chExt cx="2094963" cy="1610931"/>
          </a:xfrm>
        </p:grpSpPr>
        <p:grpSp>
          <p:nvGrpSpPr>
            <p:cNvPr id="8" name="Group 43"/>
            <p:cNvGrpSpPr/>
            <p:nvPr/>
          </p:nvGrpSpPr>
          <p:grpSpPr>
            <a:xfrm>
              <a:off x="5562600" y="2869318"/>
              <a:ext cx="1600200" cy="610648"/>
              <a:chOff x="5562600" y="2895076"/>
              <a:chExt cx="1600200" cy="610648"/>
            </a:xfrm>
          </p:grpSpPr>
          <p:sp>
            <p:nvSpPr>
              <p:cNvPr id="5" name="Rectangle 4"/>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7"/>
              <p:cNvGrpSpPr/>
              <p:nvPr/>
            </p:nvGrpSpPr>
            <p:grpSpPr>
              <a:xfrm>
                <a:off x="5943600" y="2895600"/>
                <a:ext cx="227210" cy="610124"/>
                <a:chOff x="5640190" y="2895076"/>
                <a:chExt cx="227210" cy="610124"/>
              </a:xfrm>
            </p:grpSpPr>
            <p:sp>
              <p:nvSpPr>
                <p:cNvPr id="9" name="Rectangle 8"/>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0"/>
              <p:cNvGrpSpPr/>
              <p:nvPr/>
            </p:nvGrpSpPr>
            <p:grpSpPr>
              <a:xfrm>
                <a:off x="6248400" y="2895600"/>
                <a:ext cx="227210" cy="610124"/>
                <a:chOff x="5640190" y="2895076"/>
                <a:chExt cx="227210" cy="610124"/>
              </a:xfrm>
            </p:grpSpPr>
            <p:sp>
              <p:nvSpPr>
                <p:cNvPr id="12" name="Rectangle 11"/>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3"/>
              <p:cNvGrpSpPr/>
              <p:nvPr/>
            </p:nvGrpSpPr>
            <p:grpSpPr>
              <a:xfrm>
                <a:off x="6553200" y="2895600"/>
                <a:ext cx="227210" cy="610124"/>
                <a:chOff x="5640190" y="2895076"/>
                <a:chExt cx="227210" cy="610124"/>
              </a:xfrm>
            </p:grpSpPr>
            <p:sp>
              <p:nvSpPr>
                <p:cNvPr id="15" name="Rectangle 14"/>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16"/>
              <p:cNvGrpSpPr/>
              <p:nvPr/>
            </p:nvGrpSpPr>
            <p:grpSpPr>
              <a:xfrm>
                <a:off x="6858000" y="2895600"/>
                <a:ext cx="227210" cy="610124"/>
                <a:chOff x="5640190" y="2895076"/>
                <a:chExt cx="227210" cy="610124"/>
              </a:xfrm>
            </p:grpSpPr>
            <p:sp>
              <p:nvSpPr>
                <p:cNvPr id="18" name="Rectangle 17"/>
                <p:cNvSpPr/>
                <p:nvPr/>
              </p:nvSpPr>
              <p:spPr>
                <a:xfrm rot="-900000">
                  <a:off x="5791200" y="2895600"/>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rot="900000" flipH="1">
                  <a:off x="564019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p:cNvSpPr/>
              <p:nvPr/>
            </p:nvSpPr>
            <p:spPr>
              <a:xfrm flipH="1">
                <a:off x="5562600" y="289507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flipH="1">
                <a:off x="7086600" y="2895600"/>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Rectangle 59"/>
            <p:cNvSpPr/>
            <p:nvPr/>
          </p:nvSpPr>
          <p:spPr>
            <a:xfrm>
              <a:off x="5181600" y="2437326"/>
              <a:ext cx="381000" cy="1447800"/>
            </a:xfrm>
            <a:prstGeom prst="rect">
              <a:avLst/>
            </a:prstGeom>
            <a:solidFill>
              <a:srgbClr val="C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Arrow Connector 62"/>
            <p:cNvCxnSpPr/>
            <p:nvPr/>
          </p:nvCxnSpPr>
          <p:spPr>
            <a:xfrm>
              <a:off x="5562600" y="2667000"/>
              <a:ext cx="1600200" cy="1588"/>
            </a:xfrm>
            <a:prstGeom prst="straightConnector1">
              <a:avLst/>
            </a:prstGeom>
            <a:ln w="25400">
              <a:solidFill>
                <a:schemeClr val="tx2">
                  <a:lumMod val="20000"/>
                  <a:lumOff val="8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600163" y="2274195"/>
              <a:ext cx="1676400" cy="381000"/>
            </a:xfrm>
            <a:prstGeom prst="rect">
              <a:avLst/>
            </a:prstGeom>
            <a:noFill/>
          </p:spPr>
          <p:txBody>
            <a:bodyPr wrap="square" rtlCol="0">
              <a:spAutoFit/>
            </a:bodyPr>
            <a:lstStyle/>
            <a:p>
              <a:r>
                <a:rPr lang="en-US" dirty="0"/>
                <a:t>Natural length</a:t>
              </a:r>
            </a:p>
          </p:txBody>
        </p:sp>
      </p:grpSp>
      <p:sp>
        <p:nvSpPr>
          <p:cNvPr id="55" name="Rectangle 54"/>
          <p:cNvSpPr/>
          <p:nvPr/>
        </p:nvSpPr>
        <p:spPr>
          <a:xfrm>
            <a:off x="5562600" y="3200400"/>
            <a:ext cx="3276600" cy="381000"/>
          </a:xfrm>
          <a:prstGeom prst="rect">
            <a:avLst/>
          </a:prstGeom>
          <a:solidFill>
            <a:srgbClr val="C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66"/>
          <p:cNvGrpSpPr/>
          <p:nvPr/>
        </p:nvGrpSpPr>
        <p:grpSpPr>
          <a:xfrm>
            <a:off x="7160825" y="2519550"/>
            <a:ext cx="762000" cy="685800"/>
            <a:chOff x="7160825" y="2519550"/>
            <a:chExt cx="762000" cy="685800"/>
          </a:xfrm>
        </p:grpSpPr>
        <p:sp>
          <p:nvSpPr>
            <p:cNvPr id="62" name="Rounded Rectangle 61"/>
            <p:cNvSpPr/>
            <p:nvPr/>
          </p:nvSpPr>
          <p:spPr>
            <a:xfrm>
              <a:off x="7160825" y="2519550"/>
              <a:ext cx="762000" cy="6858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7334000" y="2619500"/>
              <a:ext cx="457200" cy="461665"/>
            </a:xfrm>
            <a:prstGeom prst="rect">
              <a:avLst/>
            </a:prstGeom>
            <a:noFill/>
          </p:spPr>
          <p:txBody>
            <a:bodyPr wrap="square" rtlCol="0">
              <a:spAutoFit/>
            </a:bodyPr>
            <a:lstStyle/>
            <a:p>
              <a:r>
                <a:rPr lang="en-US" sz="2400" b="1" i="1" dirty="0">
                  <a:solidFill>
                    <a:srgbClr val="000000"/>
                  </a:solidFill>
                </a:rPr>
                <a:t>m</a:t>
              </a:r>
            </a:p>
          </p:txBody>
        </p:sp>
      </p:grpSp>
      <p:grpSp>
        <p:nvGrpSpPr>
          <p:cNvPr id="24" name="Group 70"/>
          <p:cNvGrpSpPr/>
          <p:nvPr/>
        </p:nvGrpSpPr>
        <p:grpSpPr>
          <a:xfrm>
            <a:off x="5181600" y="3785316"/>
            <a:ext cx="3733800" cy="2615484"/>
            <a:chOff x="5181600" y="3785316"/>
            <a:chExt cx="3733800" cy="2615484"/>
          </a:xfrm>
        </p:grpSpPr>
        <p:grpSp>
          <p:nvGrpSpPr>
            <p:cNvPr id="25" name="Group 61"/>
            <p:cNvGrpSpPr/>
            <p:nvPr/>
          </p:nvGrpSpPr>
          <p:grpSpPr>
            <a:xfrm>
              <a:off x="5181600" y="4144717"/>
              <a:ext cx="3200400" cy="2256083"/>
              <a:chOff x="5181600" y="3851859"/>
              <a:chExt cx="3200400" cy="2256083"/>
            </a:xfrm>
          </p:grpSpPr>
          <p:sp>
            <p:nvSpPr>
              <p:cNvPr id="41" name="Rectangle 40"/>
              <p:cNvSpPr/>
              <p:nvPr/>
            </p:nvSpPr>
            <p:spPr>
              <a:xfrm flipH="1">
                <a:off x="5562600" y="4305837"/>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57"/>
              <p:cNvGrpSpPr/>
              <p:nvPr/>
            </p:nvGrpSpPr>
            <p:grpSpPr>
              <a:xfrm>
                <a:off x="5698140" y="4370781"/>
                <a:ext cx="2192310" cy="610125"/>
                <a:chOff x="6123147" y="4190475"/>
                <a:chExt cx="2192310" cy="610125"/>
              </a:xfrm>
            </p:grpSpPr>
            <p:grpSp>
              <p:nvGrpSpPr>
                <p:cNvPr id="27" name="Group 44"/>
                <p:cNvGrpSpPr/>
                <p:nvPr/>
              </p:nvGrpSpPr>
              <p:grpSpPr>
                <a:xfrm>
                  <a:off x="6123147" y="4190475"/>
                  <a:ext cx="314457" cy="609600"/>
                  <a:chOff x="6123147" y="4190475"/>
                  <a:chExt cx="314457" cy="609600"/>
                </a:xfrm>
              </p:grpSpPr>
              <p:sp>
                <p:nvSpPr>
                  <p:cNvPr id="43" name="Rectangle 42"/>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45"/>
                <p:cNvGrpSpPr/>
                <p:nvPr/>
              </p:nvGrpSpPr>
              <p:grpSpPr>
                <a:xfrm>
                  <a:off x="6629400" y="4191000"/>
                  <a:ext cx="314457" cy="609600"/>
                  <a:chOff x="6123147" y="4190475"/>
                  <a:chExt cx="314457" cy="609600"/>
                </a:xfrm>
              </p:grpSpPr>
              <p:sp>
                <p:nvSpPr>
                  <p:cNvPr id="47" name="Rectangle 46"/>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48"/>
                <p:cNvGrpSpPr/>
                <p:nvPr/>
              </p:nvGrpSpPr>
              <p:grpSpPr>
                <a:xfrm>
                  <a:off x="7086600" y="4191000"/>
                  <a:ext cx="314457" cy="609600"/>
                  <a:chOff x="6123147" y="4190475"/>
                  <a:chExt cx="314457" cy="609600"/>
                </a:xfrm>
              </p:grpSpPr>
              <p:sp>
                <p:nvSpPr>
                  <p:cNvPr id="50" name="Rectangle 49"/>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51"/>
                <p:cNvGrpSpPr/>
                <p:nvPr/>
              </p:nvGrpSpPr>
              <p:grpSpPr>
                <a:xfrm>
                  <a:off x="7543800" y="4191000"/>
                  <a:ext cx="314457" cy="609600"/>
                  <a:chOff x="6123147" y="4190475"/>
                  <a:chExt cx="314457" cy="609600"/>
                </a:xfrm>
              </p:grpSpPr>
              <p:sp>
                <p:nvSpPr>
                  <p:cNvPr id="53" name="Rectangle 52"/>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54"/>
                <p:cNvGrpSpPr/>
                <p:nvPr/>
              </p:nvGrpSpPr>
              <p:grpSpPr>
                <a:xfrm>
                  <a:off x="8001000" y="4191000"/>
                  <a:ext cx="314457" cy="609600"/>
                  <a:chOff x="6123147" y="4190475"/>
                  <a:chExt cx="314457" cy="609600"/>
                </a:xfrm>
              </p:grpSpPr>
              <p:sp>
                <p:nvSpPr>
                  <p:cNvPr id="56" name="Rectangle 55"/>
                  <p:cNvSpPr/>
                  <p:nvPr/>
                </p:nvSpPr>
                <p:spPr>
                  <a:xfrm rot="-1500000">
                    <a:off x="6361404" y="4190475"/>
                    <a:ext cx="76200" cy="6096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rot="1500000" flipH="1">
                    <a:off x="6123147" y="4190475"/>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9" name="Rectangle 58"/>
              <p:cNvSpPr/>
              <p:nvPr/>
            </p:nvSpPr>
            <p:spPr>
              <a:xfrm flipH="1">
                <a:off x="7924800" y="4318716"/>
                <a:ext cx="76200" cy="609600"/>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5181600" y="3935568"/>
                <a:ext cx="381000" cy="1447800"/>
              </a:xfrm>
              <a:prstGeom prst="rect">
                <a:avLst/>
              </a:prstGeom>
              <a:solidFill>
                <a:srgbClr val="C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Arrow Connector 63"/>
              <p:cNvCxnSpPr/>
              <p:nvPr/>
            </p:nvCxnSpPr>
            <p:spPr>
              <a:xfrm>
                <a:off x="7239000" y="5725354"/>
                <a:ext cx="733020" cy="1588"/>
              </a:xfrm>
              <a:prstGeom prst="straightConnector1">
                <a:avLst/>
              </a:prstGeom>
              <a:ln w="25400">
                <a:solidFill>
                  <a:schemeClr val="tx2">
                    <a:lumMod val="20000"/>
                    <a:lumOff val="8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934200" y="5738610"/>
                <a:ext cx="1447800" cy="369332"/>
              </a:xfrm>
              <a:prstGeom prst="rect">
                <a:avLst/>
              </a:prstGeom>
              <a:noFill/>
            </p:spPr>
            <p:txBody>
              <a:bodyPr wrap="square" rtlCol="0">
                <a:spAutoFit/>
              </a:bodyPr>
              <a:lstStyle/>
              <a:p>
                <a:r>
                  <a:rPr lang="en-US" dirty="0"/>
                  <a:t>Extension </a:t>
                </a:r>
                <a:r>
                  <a:rPr lang="en-US" i="1" dirty="0"/>
                  <a:t>x</a:t>
                </a:r>
              </a:p>
            </p:txBody>
          </p:sp>
          <p:graphicFrame>
            <p:nvGraphicFramePr>
              <p:cNvPr id="72" name="Object 71"/>
              <p:cNvGraphicFramePr>
                <a:graphicFrameLocks noChangeAspect="1"/>
              </p:cNvGraphicFramePr>
              <p:nvPr/>
            </p:nvGraphicFramePr>
            <p:xfrm>
              <a:off x="6852630" y="3851859"/>
              <a:ext cx="1181100" cy="317500"/>
            </p:xfrm>
            <a:graphic>
              <a:graphicData uri="http://schemas.openxmlformats.org/presentationml/2006/ole">
                <mc:AlternateContent xmlns:mc="http://schemas.openxmlformats.org/markup-compatibility/2006">
                  <mc:Choice xmlns:v="urn:schemas-microsoft-com:vml" Requires="v">
                    <p:oleObj spid="_x0000_s242720" name="Equation" r:id="rId4" imgW="1180800" imgH="317160" progId="Equation.DSMT4">
                      <p:embed/>
                    </p:oleObj>
                  </mc:Choice>
                  <mc:Fallback>
                    <p:oleObj name="Equation" r:id="rId4" imgW="1180800" imgH="3171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2630" y="3851859"/>
                            <a:ext cx="11811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4" name="Straight Arrow Connector 73"/>
              <p:cNvCxnSpPr>
                <a:stCxn id="59" idx="0"/>
              </p:cNvCxnSpPr>
              <p:nvPr/>
            </p:nvCxnSpPr>
            <p:spPr>
              <a:xfrm rot="16200000" flipV="1">
                <a:off x="7372350" y="3728166"/>
                <a:ext cx="1588" cy="1181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6604716" y="3785316"/>
              <a:ext cx="1752600" cy="400110"/>
            </a:xfrm>
            <a:prstGeom prst="rect">
              <a:avLst/>
            </a:prstGeom>
            <a:noFill/>
          </p:spPr>
          <p:txBody>
            <a:bodyPr wrap="square" rtlCol="0">
              <a:spAutoFit/>
            </a:bodyPr>
            <a:lstStyle/>
            <a:p>
              <a:r>
                <a:rPr lang="en-US" sz="2000" dirty="0">
                  <a:solidFill>
                    <a:srgbClr val="FF0000"/>
                  </a:solidFill>
                </a:rPr>
                <a:t>Spring’s force</a:t>
              </a:r>
            </a:p>
          </p:txBody>
        </p:sp>
        <p:sp>
          <p:nvSpPr>
            <p:cNvPr id="58" name="Rectangle 57"/>
            <p:cNvSpPr/>
            <p:nvPr/>
          </p:nvSpPr>
          <p:spPr>
            <a:xfrm>
              <a:off x="5562600" y="5293425"/>
              <a:ext cx="3352800" cy="381000"/>
            </a:xfrm>
            <a:prstGeom prst="rect">
              <a:avLst/>
            </a:prstGeom>
            <a:solidFill>
              <a:srgbClr val="C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72"/>
            <p:cNvGrpSpPr/>
            <p:nvPr/>
          </p:nvGrpSpPr>
          <p:grpSpPr>
            <a:xfrm>
              <a:off x="8005950" y="4600700"/>
              <a:ext cx="762000" cy="685800"/>
              <a:chOff x="7160825" y="2519550"/>
              <a:chExt cx="762000" cy="685800"/>
            </a:xfrm>
          </p:grpSpPr>
          <p:sp>
            <p:nvSpPr>
              <p:cNvPr id="75" name="Rounded Rectangle 74"/>
              <p:cNvSpPr/>
              <p:nvPr/>
            </p:nvSpPr>
            <p:spPr>
              <a:xfrm>
                <a:off x="7160825" y="2519550"/>
                <a:ext cx="762000" cy="6858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p:cNvSpPr txBox="1"/>
              <p:nvPr/>
            </p:nvSpPr>
            <p:spPr>
              <a:xfrm>
                <a:off x="7334000" y="2619500"/>
                <a:ext cx="457200" cy="461665"/>
              </a:xfrm>
              <a:prstGeom prst="rect">
                <a:avLst/>
              </a:prstGeom>
              <a:noFill/>
            </p:spPr>
            <p:txBody>
              <a:bodyPr wrap="square" rtlCol="0">
                <a:spAutoFit/>
              </a:bodyPr>
              <a:lstStyle/>
              <a:p>
                <a:r>
                  <a:rPr lang="en-US" sz="2400" b="1" i="1" dirty="0">
                    <a:solidFill>
                      <a:srgbClr val="000000"/>
                    </a:solidFill>
                  </a:rPr>
                  <a:t>m</a:t>
                </a:r>
              </a:p>
            </p:txBody>
          </p:sp>
        </p:grpSp>
      </p:grpSp>
      <p:sp>
        <p:nvSpPr>
          <p:cNvPr id="77" name="TextBox 76"/>
          <p:cNvSpPr txBox="1"/>
          <p:nvPr/>
        </p:nvSpPr>
        <p:spPr>
          <a:xfrm>
            <a:off x="6553200" y="3200400"/>
            <a:ext cx="1828800" cy="369332"/>
          </a:xfrm>
          <a:prstGeom prst="rect">
            <a:avLst/>
          </a:prstGeom>
          <a:noFill/>
        </p:spPr>
        <p:txBody>
          <a:bodyPr wrap="square" rtlCol="0">
            <a:spAutoFit/>
          </a:bodyPr>
          <a:lstStyle/>
          <a:p>
            <a:r>
              <a:rPr lang="en-US" dirty="0"/>
              <a:t>frictionless</a:t>
            </a:r>
          </a:p>
        </p:txBody>
      </p:sp>
      <p:graphicFrame>
        <p:nvGraphicFramePr>
          <p:cNvPr id="78" name="Object 77"/>
          <p:cNvGraphicFramePr>
            <a:graphicFrameLocks noChangeAspect="1"/>
          </p:cNvGraphicFramePr>
          <p:nvPr/>
        </p:nvGraphicFramePr>
        <p:xfrm>
          <a:off x="1295400" y="5105400"/>
          <a:ext cx="2552700" cy="406400"/>
        </p:xfrm>
        <a:graphic>
          <a:graphicData uri="http://schemas.openxmlformats.org/presentationml/2006/ole">
            <mc:AlternateContent xmlns:mc="http://schemas.openxmlformats.org/markup-compatibility/2006">
              <mc:Choice xmlns:v="urn:schemas-microsoft-com:vml" Requires="v">
                <p:oleObj spid="_x0000_s242721" name="Equation" r:id="rId6" imgW="2552400" imgH="406080" progId="Equation.DSMT4">
                  <p:embed/>
                </p:oleObj>
              </mc:Choice>
              <mc:Fallback>
                <p:oleObj name="Equation" r:id="rId6" imgW="2552400" imgH="406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5105400"/>
                        <a:ext cx="25527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TextBox 66"/>
          <p:cNvSpPr txBox="1"/>
          <p:nvPr/>
        </p:nvSpPr>
        <p:spPr>
          <a:xfrm>
            <a:off x="403411" y="152400"/>
            <a:ext cx="6553200" cy="400110"/>
          </a:xfrm>
          <a:prstGeom prst="rect">
            <a:avLst/>
          </a:prstGeom>
          <a:noFill/>
          <a:ln w="28575">
            <a:solidFill>
              <a:srgbClr val="FF0000"/>
            </a:solidFill>
          </a:ln>
        </p:spPr>
        <p:txBody>
          <a:bodyPr wrap="square" rtlCol="0">
            <a:spAutoFit/>
          </a:bodyPr>
          <a:lstStyle/>
          <a:p>
            <a:r>
              <a:rPr lang="en-US" sz="2000" i="1">
                <a:solidFill>
                  <a:srgbClr val="FFFF00"/>
                </a:solidFill>
              </a:rPr>
              <a:t>Quick review of simple harmonic motion from Physics 1425…</a:t>
            </a:r>
          </a:p>
        </p:txBody>
      </p:sp>
    </p:spTree>
    <p:extLst>
      <p:ext uri="{BB962C8B-B14F-4D97-AF65-F5344CB8AC3E}">
        <p14:creationId xmlns:p14="http://schemas.microsoft.com/office/powerpoint/2010/main" val="563790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214"/>
            <a:ext cx="8229600" cy="1143000"/>
          </a:xfrm>
        </p:spPr>
        <p:txBody>
          <a:bodyPr/>
          <a:lstStyle/>
          <a:p>
            <a:r>
              <a:rPr lang="en-US" dirty="0">
                <a:solidFill>
                  <a:srgbClr val="FFFF00"/>
                </a:solidFill>
              </a:rPr>
              <a:t>Solving the Equation of Motion</a:t>
            </a:r>
          </a:p>
        </p:txBody>
      </p:sp>
      <p:sp>
        <p:nvSpPr>
          <p:cNvPr id="3" name="Content Placeholder 2"/>
          <p:cNvSpPr>
            <a:spLocks noGrp="1"/>
          </p:cNvSpPr>
          <p:nvPr>
            <p:ph idx="1"/>
          </p:nvPr>
        </p:nvSpPr>
        <p:spPr>
          <a:xfrm>
            <a:off x="457200" y="1493325"/>
            <a:ext cx="8229600" cy="5029200"/>
          </a:xfrm>
        </p:spPr>
        <p:txBody>
          <a:bodyPr>
            <a:normAutofit lnSpcReduction="10000"/>
          </a:bodyPr>
          <a:lstStyle/>
          <a:p>
            <a:r>
              <a:rPr lang="en-US" dirty="0"/>
              <a:t>For a mass oscillating on the end of a spring, </a:t>
            </a:r>
          </a:p>
          <a:p>
            <a:endParaRPr lang="en-US" dirty="0"/>
          </a:p>
          <a:p>
            <a:r>
              <a:rPr lang="en-US" dirty="0"/>
              <a:t>The most general solution is</a:t>
            </a:r>
          </a:p>
          <a:p>
            <a:endParaRPr lang="en-US" dirty="0"/>
          </a:p>
          <a:p>
            <a:r>
              <a:rPr lang="en-US" dirty="0"/>
              <a:t>Here </a:t>
            </a:r>
            <a:r>
              <a:rPr lang="en-US" i="1" dirty="0"/>
              <a:t>A</a:t>
            </a:r>
            <a:r>
              <a:rPr lang="en-US" dirty="0"/>
              <a:t> is the amplitude, </a:t>
            </a:r>
            <a:r>
              <a:rPr lang="en-US" i="1" dirty="0">
                <a:sym typeface="Euclid Symbol"/>
              </a:rPr>
              <a:t> </a:t>
            </a:r>
            <a:r>
              <a:rPr lang="en-US" dirty="0">
                <a:sym typeface="Euclid Symbol"/>
              </a:rPr>
              <a:t>is the phase, and by putting this </a:t>
            </a:r>
            <a:r>
              <a:rPr lang="en-US" i="1" dirty="0">
                <a:sym typeface="Euclid Symbol"/>
              </a:rPr>
              <a:t>x</a:t>
            </a:r>
            <a:r>
              <a:rPr lang="en-US" dirty="0">
                <a:sym typeface="Euclid Symbol"/>
              </a:rPr>
              <a:t> in the equation,  </a:t>
            </a:r>
            <a:r>
              <a:rPr lang="en-US" i="1" dirty="0">
                <a:sym typeface="Euclid Symbol"/>
              </a:rPr>
              <a:t>m</a:t>
            </a:r>
            <a:r>
              <a:rPr lang="el-GR" i="1">
                <a:sym typeface="Euclid Symbol"/>
              </a:rPr>
              <a:t>ω</a:t>
            </a:r>
            <a:r>
              <a:rPr lang="en-US" baseline="30000" dirty="0">
                <a:sym typeface="Euclid Symbol"/>
              </a:rPr>
              <a:t>2</a:t>
            </a:r>
            <a:r>
              <a:rPr lang="en-US" dirty="0">
                <a:sym typeface="Euclid Symbol"/>
              </a:rPr>
              <a:t> = </a:t>
            </a:r>
            <a:r>
              <a:rPr lang="en-US" i="1" dirty="0">
                <a:sym typeface="Euclid Symbol"/>
              </a:rPr>
              <a:t>k</a:t>
            </a:r>
            <a:r>
              <a:rPr lang="en-US" dirty="0">
                <a:sym typeface="Euclid Symbol"/>
              </a:rPr>
              <a:t>, or</a:t>
            </a:r>
          </a:p>
          <a:p>
            <a:endParaRPr lang="en-US" dirty="0">
              <a:sym typeface="Euclid Symbol"/>
            </a:endParaRPr>
          </a:p>
          <a:p>
            <a:r>
              <a:rPr lang="en-US" u="sng" dirty="0">
                <a:sym typeface="Euclid Symbol"/>
              </a:rPr>
              <a:t>Just as for circular motion</a:t>
            </a:r>
            <a:r>
              <a:rPr lang="en-US" dirty="0">
                <a:sym typeface="Euclid Symbol"/>
              </a:rPr>
              <a:t>, the time for a complete cycle  </a:t>
            </a:r>
            <a:endParaRPr lang="en-US" dirty="0"/>
          </a:p>
        </p:txBody>
      </p:sp>
      <p:graphicFrame>
        <p:nvGraphicFramePr>
          <p:cNvPr id="3074" name="Object 2"/>
          <p:cNvGraphicFramePr>
            <a:graphicFrameLocks noChangeAspect="1"/>
          </p:cNvGraphicFramePr>
          <p:nvPr/>
        </p:nvGraphicFramePr>
        <p:xfrm>
          <a:off x="2971800" y="2107875"/>
          <a:ext cx="2552700" cy="406400"/>
        </p:xfrm>
        <a:graphic>
          <a:graphicData uri="http://schemas.openxmlformats.org/presentationml/2006/ole">
            <mc:AlternateContent xmlns:mc="http://schemas.openxmlformats.org/markup-compatibility/2006">
              <mc:Choice xmlns:v="urn:schemas-microsoft-com:vml" Requires="v">
                <p:oleObj spid="_x0000_s243774" name="Equation" r:id="rId4" imgW="2552400" imgH="406080" progId="Equation.DSMT4">
                  <p:embed/>
                </p:oleObj>
              </mc:Choice>
              <mc:Fallback>
                <p:oleObj name="Equation" r:id="rId4" imgW="2552400" imgH="406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107875"/>
                        <a:ext cx="25527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076700" y="3145975"/>
          <a:ext cx="2654300" cy="520700"/>
        </p:xfrm>
        <a:graphic>
          <a:graphicData uri="http://schemas.openxmlformats.org/presentationml/2006/ole">
            <mc:AlternateContent xmlns:mc="http://schemas.openxmlformats.org/markup-compatibility/2006">
              <mc:Choice xmlns:v="urn:schemas-microsoft-com:vml" Requires="v">
                <p:oleObj spid="_x0000_s243775" name="Equation" r:id="rId6" imgW="2654280" imgH="520560" progId="Equation.DSMT4">
                  <p:embed/>
                </p:oleObj>
              </mc:Choice>
              <mc:Fallback>
                <p:oleObj name="Equation" r:id="rId6" imgW="2654280" imgH="5205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6700" y="3145975"/>
                        <a:ext cx="26543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352800" y="4641275"/>
          <a:ext cx="1701800" cy="469900"/>
        </p:xfrm>
        <a:graphic>
          <a:graphicData uri="http://schemas.openxmlformats.org/presentationml/2006/ole">
            <mc:AlternateContent xmlns:mc="http://schemas.openxmlformats.org/markup-compatibility/2006">
              <mc:Choice xmlns:v="urn:schemas-microsoft-com:vml" Requires="v">
                <p:oleObj spid="_x0000_s243776" name="Equation" r:id="rId8" imgW="1701720" imgH="469800" progId="Equation.DSMT4">
                  <p:embed/>
                </p:oleObj>
              </mc:Choice>
              <mc:Fallback>
                <p:oleObj name="Equation" r:id="rId8" imgW="1701720" imgH="469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641275"/>
                        <a:ext cx="1701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1270000" y="6096000"/>
          <a:ext cx="6350000" cy="520700"/>
        </p:xfrm>
        <a:graphic>
          <a:graphicData uri="http://schemas.openxmlformats.org/presentationml/2006/ole">
            <mc:AlternateContent xmlns:mc="http://schemas.openxmlformats.org/markup-compatibility/2006">
              <mc:Choice xmlns:v="urn:schemas-microsoft-com:vml" Requires="v">
                <p:oleObj spid="_x0000_s243777" name="Equation" r:id="rId10" imgW="6349680" imgH="520560" progId="Equation.DSMT4">
                  <p:embed/>
                </p:oleObj>
              </mc:Choice>
              <mc:Fallback>
                <p:oleObj name="Equation" r:id="rId10" imgW="6349680" imgH="5205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70000" y="6096000"/>
                        <a:ext cx="63500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403411" y="152400"/>
            <a:ext cx="6553200" cy="400110"/>
          </a:xfrm>
          <a:prstGeom prst="rect">
            <a:avLst/>
          </a:prstGeom>
          <a:noFill/>
          <a:ln w="28575">
            <a:solidFill>
              <a:srgbClr val="FF0000"/>
            </a:solidFill>
          </a:ln>
        </p:spPr>
        <p:txBody>
          <a:bodyPr wrap="square" rtlCol="0">
            <a:spAutoFit/>
          </a:bodyPr>
          <a:lstStyle/>
          <a:p>
            <a:r>
              <a:rPr lang="en-US" sz="2000" i="1">
                <a:solidFill>
                  <a:srgbClr val="FFFF00"/>
                </a:solidFill>
              </a:rPr>
              <a:t>Quick review of simple harmonic motion from Physics 1425…</a:t>
            </a:r>
          </a:p>
        </p:txBody>
      </p:sp>
    </p:spTree>
    <p:extLst>
      <p:ext uri="{BB962C8B-B14F-4D97-AF65-F5344CB8AC3E}">
        <p14:creationId xmlns:p14="http://schemas.microsoft.com/office/powerpoint/2010/main" val="1265049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a:solidFill>
                  <a:srgbClr val="FFFF00"/>
                </a:solidFill>
                <a:latin typeface="+mn-lt"/>
                <a:cs typeface="Times New Roman" pitchFamily="18" charset="0"/>
              </a:rPr>
              <a:t>Back to the </a:t>
            </a:r>
            <a:r>
              <a:rPr lang="en-US" i="1">
                <a:solidFill>
                  <a:srgbClr val="FFFF00"/>
                </a:solidFill>
                <a:latin typeface="Times New Roman" pitchFamily="18" charset="0"/>
                <a:cs typeface="Times New Roman" pitchFamily="18" charset="0"/>
              </a:rPr>
              <a:t>LC</a:t>
            </a:r>
            <a:r>
              <a:rPr lang="en-US">
                <a:solidFill>
                  <a:srgbClr val="FFFF00"/>
                </a:solidFill>
              </a:rPr>
              <a:t> Circuit…</a:t>
            </a:r>
          </a:p>
        </p:txBody>
      </p:sp>
      <p:sp>
        <p:nvSpPr>
          <p:cNvPr id="3" name="Content Placeholder 2"/>
          <p:cNvSpPr>
            <a:spLocks noGrp="1"/>
          </p:cNvSpPr>
          <p:nvPr>
            <p:ph sz="half" idx="1"/>
          </p:nvPr>
        </p:nvSpPr>
        <p:spPr>
          <a:xfrm>
            <a:off x="206188" y="1524000"/>
            <a:ext cx="6096000" cy="4953000"/>
          </a:xfrm>
        </p:spPr>
        <p:txBody>
          <a:bodyPr>
            <a:normAutofit/>
          </a:bodyPr>
          <a:lstStyle/>
          <a:p>
            <a:r>
              <a:rPr lang="en-US"/>
              <a:t>The variation of charge with time is</a:t>
            </a:r>
          </a:p>
          <a:p>
            <a:endParaRPr lang="en-US"/>
          </a:p>
          <a:p>
            <a:endParaRPr lang="en-US"/>
          </a:p>
          <a:p>
            <a:r>
              <a:rPr lang="en-US"/>
              <a:t>We’ve just seen that </a:t>
            </a:r>
          </a:p>
          <a:p>
            <a:endParaRPr lang="en-US"/>
          </a:p>
          <a:p>
            <a:pPr>
              <a:buNone/>
            </a:pPr>
            <a:r>
              <a:rPr lang="en-US"/>
              <a:t>     has solution</a:t>
            </a:r>
          </a:p>
          <a:p>
            <a:pPr>
              <a:buNone/>
            </a:pPr>
            <a:endParaRPr lang="en-US"/>
          </a:p>
          <a:p>
            <a:pPr>
              <a:buNone/>
            </a:pPr>
            <a:r>
              <a:rPr lang="en-US"/>
              <a:t>      from which</a:t>
            </a:r>
          </a:p>
        </p:txBody>
      </p:sp>
      <p:sp>
        <p:nvSpPr>
          <p:cNvPr id="4" name="Content Placeholder 3"/>
          <p:cNvSpPr>
            <a:spLocks noGrp="1"/>
          </p:cNvSpPr>
          <p:nvPr>
            <p:ph sz="half" idx="2"/>
          </p:nvPr>
        </p:nvSpPr>
        <p:spPr>
          <a:xfrm>
            <a:off x="6019800" y="2209800"/>
            <a:ext cx="2667000" cy="2895601"/>
          </a:xfrm>
        </p:spPr>
        <p:txBody>
          <a:bodyPr>
            <a:normAutofit/>
          </a:bodyPr>
          <a:lstStyle/>
          <a:p>
            <a:r>
              <a:rPr lang="en-US">
                <a:solidFill>
                  <a:schemeClr val="bg2">
                    <a:lumMod val="50000"/>
                  </a:schemeClr>
                </a:solidFill>
              </a:rPr>
              <a:t>.</a:t>
            </a:r>
          </a:p>
        </p:txBody>
      </p:sp>
      <p:graphicFrame>
        <p:nvGraphicFramePr>
          <p:cNvPr id="35" name="Object 34"/>
          <p:cNvGraphicFramePr>
            <a:graphicFrameLocks noChangeAspect="1"/>
          </p:cNvGraphicFramePr>
          <p:nvPr>
            <p:extLst>
              <p:ext uri="{D42A27DB-BD31-4B8C-83A1-F6EECF244321}">
                <p14:modId xmlns:p14="http://schemas.microsoft.com/office/powerpoint/2010/main" val="1634127349"/>
              </p:ext>
            </p:extLst>
          </p:nvPr>
        </p:nvGraphicFramePr>
        <p:xfrm>
          <a:off x="2286000" y="2057400"/>
          <a:ext cx="1969655" cy="1015604"/>
        </p:xfrm>
        <a:graphic>
          <a:graphicData uri="http://schemas.openxmlformats.org/presentationml/2006/ole">
            <mc:AlternateContent xmlns:mc="http://schemas.openxmlformats.org/markup-compatibility/2006">
              <mc:Choice xmlns:v="urn:schemas-microsoft-com:vml" Requires="v">
                <p:oleObj spid="_x0000_s244813" name="Equation" r:id="rId4" imgW="812520" imgH="419040" progId="Equation.DSMT4">
                  <p:embed/>
                </p:oleObj>
              </mc:Choice>
              <mc:Fallback>
                <p:oleObj name="Equation" r:id="rId4" imgW="81252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057400"/>
                        <a:ext cx="1969655" cy="10156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135749520"/>
              </p:ext>
            </p:extLst>
          </p:nvPr>
        </p:nvGraphicFramePr>
        <p:xfrm>
          <a:off x="1524000" y="3657600"/>
          <a:ext cx="2552700" cy="406400"/>
        </p:xfrm>
        <a:graphic>
          <a:graphicData uri="http://schemas.openxmlformats.org/presentationml/2006/ole">
            <mc:AlternateContent xmlns:mc="http://schemas.openxmlformats.org/markup-compatibility/2006">
              <mc:Choice xmlns:v="urn:schemas-microsoft-com:vml" Requires="v">
                <p:oleObj spid="_x0000_s244814" name="Equation" r:id="rId6" imgW="2552400" imgH="406080" progId="Equation.DSMT4">
                  <p:embed/>
                </p:oleObj>
              </mc:Choice>
              <mc:Fallback>
                <p:oleObj name="Equation" r:id="rId6" imgW="2552400" imgH="406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657600"/>
                        <a:ext cx="25527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37"/>
          <p:cNvGraphicFramePr>
            <a:graphicFrameLocks noChangeAspect="1"/>
          </p:cNvGraphicFramePr>
          <p:nvPr/>
        </p:nvGraphicFramePr>
        <p:xfrm>
          <a:off x="4514850" y="2016125"/>
          <a:ext cx="114300" cy="177800"/>
        </p:xfrm>
        <a:graphic>
          <a:graphicData uri="http://schemas.openxmlformats.org/presentationml/2006/ole">
            <mc:AlternateContent xmlns:mc="http://schemas.openxmlformats.org/markup-compatibility/2006">
              <mc:Choice xmlns:v="urn:schemas-microsoft-com:vml" Requires="v">
                <p:oleObj spid="_x0000_s244815" name="Equation" r:id="rId8" imgW="114120" imgH="177480" progId="Equation.DSMT4">
                  <p:embed/>
                </p:oleObj>
              </mc:Choice>
              <mc:Fallback>
                <p:oleObj name="Equation" r:id="rId8" imgW="114120" imgH="177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20161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02988798"/>
              </p:ext>
            </p:extLst>
          </p:nvPr>
        </p:nvGraphicFramePr>
        <p:xfrm>
          <a:off x="1447800" y="4572000"/>
          <a:ext cx="4800600" cy="571500"/>
        </p:xfrm>
        <a:graphic>
          <a:graphicData uri="http://schemas.openxmlformats.org/presentationml/2006/ole">
            <mc:AlternateContent xmlns:mc="http://schemas.openxmlformats.org/markup-compatibility/2006">
              <mc:Choice xmlns:v="urn:schemas-microsoft-com:vml" Requires="v">
                <p:oleObj spid="_x0000_s244816" name="Equation" r:id="rId10" imgW="4800600" imgH="571320" progId="Equation.DSMT4">
                  <p:embed/>
                </p:oleObj>
              </mc:Choice>
              <mc:Fallback>
                <p:oleObj name="Equation" r:id="rId10" imgW="4800600" imgH="57132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4572000"/>
                        <a:ext cx="48006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118727933"/>
              </p:ext>
            </p:extLst>
          </p:nvPr>
        </p:nvGraphicFramePr>
        <p:xfrm>
          <a:off x="1905000" y="5791200"/>
          <a:ext cx="4572000" cy="648511"/>
        </p:xfrm>
        <a:graphic>
          <a:graphicData uri="http://schemas.openxmlformats.org/presentationml/2006/ole">
            <mc:AlternateContent xmlns:mc="http://schemas.openxmlformats.org/markup-compatibility/2006">
              <mc:Choice xmlns:v="urn:schemas-microsoft-com:vml" Requires="v">
                <p:oleObj spid="_x0000_s244817" name="Equation" r:id="rId12" imgW="1790640" imgH="253800" progId="Equation.DSMT4">
                  <p:embed/>
                </p:oleObj>
              </mc:Choice>
              <mc:Fallback>
                <p:oleObj name="Equation" r:id="rId12" imgW="1790640" imgH="253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5000" y="5791200"/>
                        <a:ext cx="4572000" cy="6485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Rectangle 40"/>
          <p:cNvSpPr/>
          <p:nvPr/>
        </p:nvSpPr>
        <p:spPr>
          <a:xfrm>
            <a:off x="1752600" y="5715000"/>
            <a:ext cx="48768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29400" y="2133600"/>
            <a:ext cx="2133920" cy="2287008"/>
            <a:chOff x="6629400" y="2894592"/>
            <a:chExt cx="2133920" cy="2287008"/>
          </a:xfrm>
        </p:grpSpPr>
        <p:grpSp>
          <p:nvGrpSpPr>
            <p:cNvPr id="43" name="Group 42"/>
            <p:cNvGrpSpPr/>
            <p:nvPr/>
          </p:nvGrpSpPr>
          <p:grpSpPr>
            <a:xfrm>
              <a:off x="6629400" y="2894592"/>
              <a:ext cx="2133920" cy="2287008"/>
              <a:chOff x="5168153" y="607821"/>
              <a:chExt cx="2133920" cy="2287008"/>
            </a:xfrm>
          </p:grpSpPr>
          <p:sp>
            <p:nvSpPr>
              <p:cNvPr id="45" name="TextBox 44"/>
              <p:cNvSpPr txBox="1"/>
              <p:nvPr/>
            </p:nvSpPr>
            <p:spPr>
              <a:xfrm>
                <a:off x="5876045" y="2514600"/>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grpSp>
            <p:nvGrpSpPr>
              <p:cNvPr id="46" name="Group 29"/>
              <p:cNvGrpSpPr/>
              <p:nvPr/>
            </p:nvGrpSpPr>
            <p:grpSpPr>
              <a:xfrm>
                <a:off x="5168153" y="2120153"/>
                <a:ext cx="1700892" cy="327992"/>
                <a:chOff x="1277470" y="4226859"/>
                <a:chExt cx="7561730" cy="2030060"/>
              </a:xfrm>
            </p:grpSpPr>
            <p:sp>
              <p:nvSpPr>
                <p:cNvPr id="61" name="Freeform 60"/>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3" name="Group 22"/>
                <p:cNvGrpSpPr/>
                <p:nvPr/>
              </p:nvGrpSpPr>
              <p:grpSpPr>
                <a:xfrm>
                  <a:off x="3352800" y="4267200"/>
                  <a:ext cx="1891824" cy="1966919"/>
                  <a:chOff x="4133852" y="2376481"/>
                  <a:chExt cx="1891824" cy="1966919"/>
                </a:xfrm>
              </p:grpSpPr>
              <p:sp>
                <p:nvSpPr>
                  <p:cNvPr id="67" name="Freeform 6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Group 22"/>
                <p:cNvGrpSpPr/>
                <p:nvPr/>
              </p:nvGrpSpPr>
              <p:grpSpPr>
                <a:xfrm>
                  <a:off x="5038165" y="4240306"/>
                  <a:ext cx="1891824" cy="1966919"/>
                  <a:chOff x="4133852" y="2376481"/>
                  <a:chExt cx="1891824" cy="1966919"/>
                </a:xfrm>
              </p:grpSpPr>
              <p:sp>
                <p:nvSpPr>
                  <p:cNvPr id="65" name="Freeform 64"/>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47" name="Straight Connector 46"/>
              <p:cNvCxnSpPr/>
              <p:nvPr/>
            </p:nvCxnSpPr>
            <p:spPr>
              <a:xfrm>
                <a:off x="5181600" y="1013698"/>
                <a:ext cx="8275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206550" y="1015477"/>
                <a:ext cx="651450" cy="96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5630751" y="991440"/>
                <a:ext cx="7567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5820142" y="988821"/>
                <a:ext cx="7619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154"/>
              <p:cNvGrpSpPr/>
              <p:nvPr/>
            </p:nvGrpSpPr>
            <p:grpSpPr>
              <a:xfrm>
                <a:off x="6760968" y="1027145"/>
                <a:ext cx="193572" cy="1246975"/>
                <a:chOff x="6931297" y="1027145"/>
                <a:chExt cx="193572" cy="1246975"/>
              </a:xfrm>
            </p:grpSpPr>
            <p:cxnSp>
              <p:nvCxnSpPr>
                <p:cNvPr id="58" name="Straight Connector 57"/>
                <p:cNvCxnSpPr/>
                <p:nvPr/>
              </p:nvCxnSpPr>
              <p:spPr>
                <a:xfrm rot="5400000">
                  <a:off x="6795249" y="1255745"/>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6790100" y="2040373"/>
                  <a:ext cx="4674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8360000" flipV="1">
                  <a:off x="6895872" y="1552700"/>
                  <a:ext cx="264421" cy="193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p:nvPr/>
            </p:nvCxnSpPr>
            <p:spPr>
              <a:xfrm rot="5400000">
                <a:off x="4533900" y="1636521"/>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647762" y="634715"/>
                <a:ext cx="457200" cy="381000"/>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Q</a:t>
                </a:r>
                <a:endParaRPr lang="en-US" baseline="-25000">
                  <a:solidFill>
                    <a:srgbClr val="FFFF00"/>
                  </a:solidFill>
                  <a:latin typeface="Times New Roman" pitchFamily="18" charset="0"/>
                  <a:cs typeface="Times New Roman" pitchFamily="18" charset="0"/>
                </a:endParaRPr>
              </a:p>
            </p:txBody>
          </p:sp>
          <p:sp>
            <p:nvSpPr>
              <p:cNvPr id="54" name="TextBox 53"/>
              <p:cNvSpPr txBox="1"/>
              <p:nvPr/>
            </p:nvSpPr>
            <p:spPr>
              <a:xfrm>
                <a:off x="6154270" y="634715"/>
                <a:ext cx="609600" cy="381000"/>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-Q</a:t>
                </a:r>
                <a:endParaRPr lang="en-US" baseline="-25000">
                  <a:solidFill>
                    <a:srgbClr val="FFFF00"/>
                  </a:solidFill>
                  <a:latin typeface="Times New Roman" pitchFamily="18" charset="0"/>
                  <a:cs typeface="Times New Roman" pitchFamily="18" charset="0"/>
                </a:endParaRPr>
              </a:p>
            </p:txBody>
          </p:sp>
          <p:sp>
            <p:nvSpPr>
              <p:cNvPr id="55" name="TextBox 54"/>
              <p:cNvSpPr txBox="1"/>
              <p:nvPr/>
            </p:nvSpPr>
            <p:spPr>
              <a:xfrm>
                <a:off x="5921188" y="1302586"/>
                <a:ext cx="381000" cy="381000"/>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C</a:t>
                </a:r>
              </a:p>
            </p:txBody>
          </p:sp>
          <p:sp>
            <p:nvSpPr>
              <p:cNvPr id="56" name="TextBox 55"/>
              <p:cNvSpPr txBox="1"/>
              <p:nvPr/>
            </p:nvSpPr>
            <p:spPr>
              <a:xfrm>
                <a:off x="6893859" y="1428690"/>
                <a:ext cx="408214"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S</a:t>
                </a:r>
              </a:p>
            </p:txBody>
          </p:sp>
          <p:sp>
            <p:nvSpPr>
              <p:cNvPr id="57" name="TextBox 56"/>
              <p:cNvSpPr txBox="1"/>
              <p:nvPr/>
            </p:nvSpPr>
            <p:spPr>
              <a:xfrm>
                <a:off x="5266445" y="1371600"/>
                <a:ext cx="408214"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I</a:t>
                </a:r>
              </a:p>
            </p:txBody>
          </p:sp>
        </p:grpSp>
        <p:cxnSp>
          <p:nvCxnSpPr>
            <p:cNvPr id="44" name="Straight Arrow Connector 43"/>
            <p:cNvCxnSpPr/>
            <p:nvPr/>
          </p:nvCxnSpPr>
          <p:spPr>
            <a:xfrm rot="5400000">
              <a:off x="6453141" y="3847306"/>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4931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rgbClr val="FFFF00"/>
                </a:solidFill>
                <a:latin typeface="+mn-lt"/>
                <a:cs typeface="Times New Roman" pitchFamily="18" charset="0"/>
              </a:rPr>
              <a:t>Where’s the </a:t>
            </a:r>
            <a:r>
              <a:rPr lang="en-US" u="sng">
                <a:solidFill>
                  <a:srgbClr val="FFFF00"/>
                </a:solidFill>
                <a:latin typeface="+mn-lt"/>
                <a:cs typeface="Times New Roman" pitchFamily="18" charset="0"/>
              </a:rPr>
              <a:t>Energy</a:t>
            </a:r>
            <a:r>
              <a:rPr lang="en-US">
                <a:solidFill>
                  <a:srgbClr val="FFFF00"/>
                </a:solidFill>
                <a:latin typeface="+mn-lt"/>
                <a:cs typeface="Times New Roman" pitchFamily="18" charset="0"/>
              </a:rPr>
              <a:t> in the </a:t>
            </a:r>
            <a:r>
              <a:rPr lang="en-US" i="1">
                <a:solidFill>
                  <a:srgbClr val="FFFF00"/>
                </a:solidFill>
                <a:latin typeface="Times New Roman" pitchFamily="18" charset="0"/>
                <a:cs typeface="Times New Roman" pitchFamily="18" charset="0"/>
              </a:rPr>
              <a:t>LC</a:t>
            </a:r>
            <a:r>
              <a:rPr lang="en-US">
                <a:solidFill>
                  <a:srgbClr val="FFFF00"/>
                </a:solidFill>
              </a:rPr>
              <a:t> Circuit?</a:t>
            </a:r>
          </a:p>
        </p:txBody>
      </p:sp>
      <p:sp>
        <p:nvSpPr>
          <p:cNvPr id="3" name="Content Placeholder 2"/>
          <p:cNvSpPr>
            <a:spLocks noGrp="1"/>
          </p:cNvSpPr>
          <p:nvPr>
            <p:ph sz="half" idx="1"/>
          </p:nvPr>
        </p:nvSpPr>
        <p:spPr>
          <a:xfrm>
            <a:off x="206188" y="1524000"/>
            <a:ext cx="6575612" cy="5334000"/>
          </a:xfrm>
        </p:spPr>
        <p:txBody>
          <a:bodyPr>
            <a:normAutofit/>
          </a:bodyPr>
          <a:lstStyle/>
          <a:p>
            <a:r>
              <a:rPr lang="en-US" sz="2400"/>
              <a:t>The variation of charge with time is</a:t>
            </a:r>
          </a:p>
          <a:p>
            <a:pPr>
              <a:buNone/>
            </a:pPr>
            <a:endParaRPr lang="en-US"/>
          </a:p>
          <a:p>
            <a:pPr>
              <a:buNone/>
            </a:pPr>
            <a:r>
              <a:rPr lang="en-US" sz="2400"/>
              <a:t>      so the energy stored in the </a:t>
            </a:r>
            <a:r>
              <a:rPr lang="en-US" sz="2400" u="sng"/>
              <a:t>capacitor</a:t>
            </a:r>
            <a:r>
              <a:rPr lang="en-US" sz="2400"/>
              <a:t> is</a:t>
            </a:r>
          </a:p>
          <a:p>
            <a:pPr>
              <a:buNone/>
            </a:pPr>
            <a:endParaRPr lang="en-US" sz="2400"/>
          </a:p>
          <a:p>
            <a:pPr>
              <a:buNone/>
            </a:pPr>
            <a:endParaRPr lang="en-US" sz="1200"/>
          </a:p>
          <a:p>
            <a:r>
              <a:rPr lang="en-US" sz="2400"/>
              <a:t>The current is the charge flowing out</a:t>
            </a:r>
          </a:p>
          <a:p>
            <a:endParaRPr lang="en-US" sz="2400"/>
          </a:p>
          <a:p>
            <a:endParaRPr lang="en-US" sz="2000"/>
          </a:p>
          <a:p>
            <a:pPr>
              <a:buNone/>
            </a:pPr>
            <a:r>
              <a:rPr lang="en-US" sz="2400"/>
              <a:t>       so the energy stored in the </a:t>
            </a:r>
            <a:r>
              <a:rPr lang="en-US" sz="2400" u="sng"/>
              <a:t>inductor</a:t>
            </a:r>
            <a:r>
              <a:rPr lang="en-US" sz="2400"/>
              <a:t>  is</a:t>
            </a:r>
            <a:endParaRPr lang="en-US"/>
          </a:p>
          <a:p>
            <a:pPr>
              <a:buNone/>
            </a:pPr>
            <a:r>
              <a:rPr lang="en-US"/>
              <a:t>      </a:t>
            </a:r>
          </a:p>
        </p:txBody>
      </p:sp>
      <p:sp>
        <p:nvSpPr>
          <p:cNvPr id="4" name="Content Placeholder 3"/>
          <p:cNvSpPr>
            <a:spLocks noGrp="1"/>
          </p:cNvSpPr>
          <p:nvPr>
            <p:ph sz="half" idx="2"/>
          </p:nvPr>
        </p:nvSpPr>
        <p:spPr>
          <a:xfrm>
            <a:off x="6019800" y="2209800"/>
            <a:ext cx="2667000" cy="2895601"/>
          </a:xfrm>
        </p:spPr>
        <p:txBody>
          <a:bodyPr>
            <a:normAutofit/>
          </a:bodyPr>
          <a:lstStyle/>
          <a:p>
            <a:r>
              <a:rPr lang="en-US">
                <a:solidFill>
                  <a:schemeClr val="bg2">
                    <a:lumMod val="50000"/>
                  </a:schemeClr>
                </a:solidFill>
              </a:rPr>
              <a:t>.</a:t>
            </a:r>
          </a:p>
        </p:txBody>
      </p:sp>
      <p:graphicFrame>
        <p:nvGraphicFramePr>
          <p:cNvPr id="38" name="Object 37"/>
          <p:cNvGraphicFramePr>
            <a:graphicFrameLocks noChangeAspect="1"/>
          </p:cNvGraphicFramePr>
          <p:nvPr/>
        </p:nvGraphicFramePr>
        <p:xfrm>
          <a:off x="4514850" y="2016125"/>
          <a:ext cx="114300" cy="177800"/>
        </p:xfrm>
        <a:graphic>
          <a:graphicData uri="http://schemas.openxmlformats.org/presentationml/2006/ole">
            <mc:AlternateContent xmlns:mc="http://schemas.openxmlformats.org/markup-compatibility/2006">
              <mc:Choice xmlns:v="urn:schemas-microsoft-com:vml" Requires="v">
                <p:oleObj spid="_x0000_s245837" name="Equation" r:id="rId4" imgW="114120" imgH="177480" progId="Equation.DSMT4">
                  <p:embed/>
                </p:oleObj>
              </mc:Choice>
              <mc:Fallback>
                <p:oleObj name="Equation" r:id="rId4" imgW="114120" imgH="177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20161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39"/>
          <p:cNvGraphicFramePr>
            <a:graphicFrameLocks noChangeAspect="1"/>
          </p:cNvGraphicFramePr>
          <p:nvPr/>
        </p:nvGraphicFramePr>
        <p:xfrm>
          <a:off x="792163" y="1909763"/>
          <a:ext cx="4206875" cy="604837"/>
        </p:xfrm>
        <a:graphic>
          <a:graphicData uri="http://schemas.openxmlformats.org/presentationml/2006/ole">
            <mc:AlternateContent xmlns:mc="http://schemas.openxmlformats.org/markup-compatibility/2006">
              <mc:Choice xmlns:v="urn:schemas-microsoft-com:vml" Requires="v">
                <p:oleObj spid="_x0000_s245838" name="Equation" r:id="rId6" imgW="1765080" imgH="253800" progId="Equation.DSMT4">
                  <p:embed/>
                </p:oleObj>
              </mc:Choice>
              <mc:Fallback>
                <p:oleObj name="Equation" r:id="rId6" imgW="1765080" imgH="253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163" y="1909763"/>
                        <a:ext cx="4206875"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1"/>
          <p:cNvGraphicFramePr>
            <a:graphicFrameLocks noChangeAspect="1"/>
          </p:cNvGraphicFramePr>
          <p:nvPr/>
        </p:nvGraphicFramePr>
        <p:xfrm>
          <a:off x="685800" y="2938241"/>
          <a:ext cx="4678363" cy="643159"/>
        </p:xfrm>
        <a:graphic>
          <a:graphicData uri="http://schemas.openxmlformats.org/presentationml/2006/ole">
            <mc:AlternateContent xmlns:mc="http://schemas.openxmlformats.org/markup-compatibility/2006">
              <mc:Choice xmlns:v="urn:schemas-microsoft-com:vml" Requires="v">
                <p:oleObj spid="_x0000_s245839" name="Equation" r:id="rId8" imgW="2031840" imgH="279360" progId="Equation.DSMT4">
                  <p:embed/>
                </p:oleObj>
              </mc:Choice>
              <mc:Fallback>
                <p:oleObj name="Equation" r:id="rId8" imgW="2031840" imgH="2793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2938241"/>
                        <a:ext cx="4678363" cy="6431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42"/>
          <p:cNvGraphicFramePr>
            <a:graphicFrameLocks noChangeAspect="1"/>
          </p:cNvGraphicFramePr>
          <p:nvPr/>
        </p:nvGraphicFramePr>
        <p:xfrm>
          <a:off x="838200" y="4194175"/>
          <a:ext cx="3629025" cy="530225"/>
        </p:xfrm>
        <a:graphic>
          <a:graphicData uri="http://schemas.openxmlformats.org/presentationml/2006/ole">
            <mc:AlternateContent xmlns:mc="http://schemas.openxmlformats.org/markup-compatibility/2006">
              <mc:Choice xmlns:v="urn:schemas-microsoft-com:vml" Requires="v">
                <p:oleObj spid="_x0000_s245840" name="Equation" r:id="rId10" imgW="1562040" imgH="228600" progId="Equation.DSMT4">
                  <p:embed/>
                </p:oleObj>
              </mc:Choice>
              <mc:Fallback>
                <p:oleObj name="Equation" r:id="rId10" imgW="156204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4194175"/>
                        <a:ext cx="3629025"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43"/>
          <p:cNvGraphicFramePr>
            <a:graphicFrameLocks noChangeAspect="1"/>
          </p:cNvGraphicFramePr>
          <p:nvPr/>
        </p:nvGraphicFramePr>
        <p:xfrm>
          <a:off x="228600" y="5334000"/>
          <a:ext cx="9072562" cy="625475"/>
        </p:xfrm>
        <a:graphic>
          <a:graphicData uri="http://schemas.openxmlformats.org/presentationml/2006/ole">
            <mc:AlternateContent xmlns:mc="http://schemas.openxmlformats.org/markup-compatibility/2006">
              <mc:Choice xmlns:v="urn:schemas-microsoft-com:vml" Requires="v">
                <p:oleObj spid="_x0000_s245841" name="Equation" r:id="rId12" imgW="4051080" imgH="279360" progId="Equation.DSMT4">
                  <p:embed/>
                </p:oleObj>
              </mc:Choice>
              <mc:Fallback>
                <p:oleObj name="Equation" r:id="rId12" imgW="4051080" imgH="27936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5334000"/>
                        <a:ext cx="9072562"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extBox 44"/>
          <p:cNvSpPr txBox="1"/>
          <p:nvPr/>
        </p:nvSpPr>
        <p:spPr>
          <a:xfrm>
            <a:off x="609600" y="6091535"/>
            <a:ext cx="7010400" cy="461665"/>
          </a:xfrm>
          <a:prstGeom prst="rect">
            <a:avLst/>
          </a:prstGeom>
          <a:noFill/>
        </p:spPr>
        <p:txBody>
          <a:bodyPr wrap="square" rtlCol="0">
            <a:spAutoFit/>
          </a:bodyPr>
          <a:lstStyle/>
          <a:p>
            <a:r>
              <a:rPr lang="en-US" sz="2400">
                <a:solidFill>
                  <a:srgbClr val="FF0000"/>
                </a:solidFill>
              </a:rPr>
              <a:t>Compare this with the energy stored in the capacitor!</a:t>
            </a:r>
          </a:p>
        </p:txBody>
      </p:sp>
      <p:grpSp>
        <p:nvGrpSpPr>
          <p:cNvPr id="39" name="Group 38"/>
          <p:cNvGrpSpPr/>
          <p:nvPr/>
        </p:nvGrpSpPr>
        <p:grpSpPr>
          <a:xfrm>
            <a:off x="6781480" y="2133600"/>
            <a:ext cx="2133920" cy="2287008"/>
            <a:chOff x="6629400" y="2894592"/>
            <a:chExt cx="2133920" cy="2287008"/>
          </a:xfrm>
        </p:grpSpPr>
        <p:grpSp>
          <p:nvGrpSpPr>
            <p:cNvPr id="41" name="Group 40"/>
            <p:cNvGrpSpPr/>
            <p:nvPr/>
          </p:nvGrpSpPr>
          <p:grpSpPr>
            <a:xfrm>
              <a:off x="6629400" y="2894592"/>
              <a:ext cx="2133920" cy="2287008"/>
              <a:chOff x="5168153" y="607821"/>
              <a:chExt cx="2133920" cy="2287008"/>
            </a:xfrm>
          </p:grpSpPr>
          <p:sp>
            <p:nvSpPr>
              <p:cNvPr id="48" name="TextBox 47"/>
              <p:cNvSpPr txBox="1"/>
              <p:nvPr/>
            </p:nvSpPr>
            <p:spPr>
              <a:xfrm>
                <a:off x="5876045" y="2514600"/>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grpSp>
            <p:nvGrpSpPr>
              <p:cNvPr id="49" name="Group 29"/>
              <p:cNvGrpSpPr/>
              <p:nvPr/>
            </p:nvGrpSpPr>
            <p:grpSpPr>
              <a:xfrm>
                <a:off x="5168153" y="2120153"/>
                <a:ext cx="1700892" cy="327992"/>
                <a:chOff x="1277470" y="4226859"/>
                <a:chExt cx="7561730" cy="2030060"/>
              </a:xfrm>
            </p:grpSpPr>
            <p:sp>
              <p:nvSpPr>
                <p:cNvPr id="64" name="Freeform 63"/>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6" name="Group 22"/>
                <p:cNvGrpSpPr/>
                <p:nvPr/>
              </p:nvGrpSpPr>
              <p:grpSpPr>
                <a:xfrm>
                  <a:off x="3352800" y="4267200"/>
                  <a:ext cx="1891824" cy="1966919"/>
                  <a:chOff x="4133852" y="2376481"/>
                  <a:chExt cx="1891824" cy="1966919"/>
                </a:xfrm>
              </p:grpSpPr>
              <p:sp>
                <p:nvSpPr>
                  <p:cNvPr id="70" name="Freeform 69"/>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 name="Group 22"/>
                <p:cNvGrpSpPr/>
                <p:nvPr/>
              </p:nvGrpSpPr>
              <p:grpSpPr>
                <a:xfrm>
                  <a:off x="5038165" y="4240306"/>
                  <a:ext cx="1891824" cy="1966919"/>
                  <a:chOff x="4133852" y="2376481"/>
                  <a:chExt cx="1891824" cy="1966919"/>
                </a:xfrm>
              </p:grpSpPr>
              <p:sp>
                <p:nvSpPr>
                  <p:cNvPr id="68" name="Freeform 67"/>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50" name="Straight Connector 49"/>
              <p:cNvCxnSpPr/>
              <p:nvPr/>
            </p:nvCxnSpPr>
            <p:spPr>
              <a:xfrm>
                <a:off x="5181600" y="1013698"/>
                <a:ext cx="8275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6206550" y="1015477"/>
                <a:ext cx="651450" cy="96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630751" y="991440"/>
                <a:ext cx="7567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820142" y="988821"/>
                <a:ext cx="7619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154"/>
              <p:cNvGrpSpPr/>
              <p:nvPr/>
            </p:nvGrpSpPr>
            <p:grpSpPr>
              <a:xfrm>
                <a:off x="6760968" y="1027145"/>
                <a:ext cx="193572" cy="1246975"/>
                <a:chOff x="6931297" y="1027145"/>
                <a:chExt cx="193572" cy="1246975"/>
              </a:xfrm>
            </p:grpSpPr>
            <p:cxnSp>
              <p:nvCxnSpPr>
                <p:cNvPr id="61" name="Straight Connector 60"/>
                <p:cNvCxnSpPr/>
                <p:nvPr/>
              </p:nvCxnSpPr>
              <p:spPr>
                <a:xfrm rot="5400000">
                  <a:off x="6795249" y="1255745"/>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6790100" y="2040373"/>
                  <a:ext cx="4674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8360000" flipV="1">
                  <a:off x="6895872" y="1552700"/>
                  <a:ext cx="264421" cy="193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p:nvCxnSpPr>
            <p:spPr>
              <a:xfrm rot="5400000">
                <a:off x="4533900" y="1636521"/>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647762" y="634715"/>
                <a:ext cx="457200" cy="381000"/>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Q</a:t>
                </a:r>
                <a:endParaRPr lang="en-US" baseline="-25000">
                  <a:solidFill>
                    <a:srgbClr val="FFFF00"/>
                  </a:solidFill>
                  <a:latin typeface="Times New Roman" pitchFamily="18" charset="0"/>
                  <a:cs typeface="Times New Roman" pitchFamily="18" charset="0"/>
                </a:endParaRPr>
              </a:p>
            </p:txBody>
          </p:sp>
          <p:sp>
            <p:nvSpPr>
              <p:cNvPr id="57" name="TextBox 56"/>
              <p:cNvSpPr txBox="1"/>
              <p:nvPr/>
            </p:nvSpPr>
            <p:spPr>
              <a:xfrm>
                <a:off x="6154270" y="634715"/>
                <a:ext cx="609600" cy="381000"/>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-Q</a:t>
                </a:r>
                <a:endParaRPr lang="en-US" baseline="-25000">
                  <a:solidFill>
                    <a:srgbClr val="FFFF00"/>
                  </a:solidFill>
                  <a:latin typeface="Times New Roman" pitchFamily="18" charset="0"/>
                  <a:cs typeface="Times New Roman" pitchFamily="18" charset="0"/>
                </a:endParaRPr>
              </a:p>
            </p:txBody>
          </p:sp>
          <p:sp>
            <p:nvSpPr>
              <p:cNvPr id="58" name="TextBox 57"/>
              <p:cNvSpPr txBox="1"/>
              <p:nvPr/>
            </p:nvSpPr>
            <p:spPr>
              <a:xfrm>
                <a:off x="5921188" y="1302586"/>
                <a:ext cx="381000" cy="381000"/>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C</a:t>
                </a:r>
              </a:p>
            </p:txBody>
          </p:sp>
          <p:sp>
            <p:nvSpPr>
              <p:cNvPr id="59" name="TextBox 58"/>
              <p:cNvSpPr txBox="1"/>
              <p:nvPr/>
            </p:nvSpPr>
            <p:spPr>
              <a:xfrm>
                <a:off x="6893859" y="1428690"/>
                <a:ext cx="408214"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S</a:t>
                </a:r>
              </a:p>
            </p:txBody>
          </p:sp>
          <p:sp>
            <p:nvSpPr>
              <p:cNvPr id="60" name="TextBox 59"/>
              <p:cNvSpPr txBox="1"/>
              <p:nvPr/>
            </p:nvSpPr>
            <p:spPr>
              <a:xfrm>
                <a:off x="5266445" y="1371600"/>
                <a:ext cx="408214"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I</a:t>
                </a:r>
              </a:p>
            </p:txBody>
          </p:sp>
        </p:grpSp>
        <p:cxnSp>
          <p:nvCxnSpPr>
            <p:cNvPr id="47" name="Straight Arrow Connector 46"/>
            <p:cNvCxnSpPr/>
            <p:nvPr/>
          </p:nvCxnSpPr>
          <p:spPr>
            <a:xfrm rot="5400000">
              <a:off x="6453141" y="3847306"/>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3649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Clicker Question</a:t>
            </a:r>
          </a:p>
        </p:txBody>
      </p:sp>
      <p:sp>
        <p:nvSpPr>
          <p:cNvPr id="3" name="Content Placeholder 2"/>
          <p:cNvSpPr>
            <a:spLocks noGrp="1"/>
          </p:cNvSpPr>
          <p:nvPr>
            <p:ph idx="1"/>
          </p:nvPr>
        </p:nvSpPr>
        <p:spPr>
          <a:xfrm>
            <a:off x="457200" y="1521822"/>
            <a:ext cx="8229600" cy="5029200"/>
          </a:xfrm>
        </p:spPr>
        <p:txBody>
          <a:bodyPr>
            <a:normAutofit/>
          </a:bodyPr>
          <a:lstStyle/>
          <a:p>
            <a:r>
              <a:rPr lang="en-US" dirty="0"/>
              <a:t>Suppose an </a:t>
            </a:r>
            <a:r>
              <a:rPr lang="en-US" i="1" dirty="0">
                <a:solidFill>
                  <a:srgbClr val="FFFF00"/>
                </a:solidFill>
                <a:latin typeface="Times New Roman" pitchFamily="18" charset="0"/>
                <a:cs typeface="Times New Roman" pitchFamily="18" charset="0"/>
              </a:rPr>
              <a:t>LC</a:t>
            </a:r>
            <a:r>
              <a:rPr lang="en-US" dirty="0"/>
              <a:t> circuit has a very large capacitor but a small inductor (and no resistance).</a:t>
            </a:r>
          </a:p>
          <a:p>
            <a:r>
              <a:rPr lang="en-US" dirty="0"/>
              <a:t>During the period of one oscillation, is the maximum energy stored in the inductor</a:t>
            </a:r>
          </a:p>
          <a:p>
            <a:pPr marL="514350" indent="-514350">
              <a:buAutoNum type="alphaUcPeriod"/>
            </a:pPr>
            <a:r>
              <a:rPr lang="en-US" dirty="0"/>
              <a:t>greater than</a:t>
            </a:r>
          </a:p>
          <a:p>
            <a:pPr marL="514350" indent="-514350">
              <a:buAutoNum type="alphaUcPeriod"/>
            </a:pPr>
            <a:r>
              <a:rPr lang="en-US" dirty="0"/>
              <a:t>less than</a:t>
            </a:r>
          </a:p>
          <a:p>
            <a:pPr marL="514350" indent="-514350">
              <a:buAutoNum type="alphaUcPeriod"/>
            </a:pPr>
            <a:r>
              <a:rPr lang="en-US" dirty="0"/>
              <a:t>equal to</a:t>
            </a:r>
          </a:p>
          <a:p>
            <a:pPr marL="514350" indent="-514350">
              <a:buNone/>
            </a:pPr>
            <a:r>
              <a:rPr lang="en-US" dirty="0"/>
              <a:t>     the maximum energy stored in the capacitor?</a:t>
            </a:r>
          </a:p>
        </p:txBody>
      </p:sp>
    </p:spTree>
    <p:extLst>
      <p:ext uri="{BB962C8B-B14F-4D97-AF65-F5344CB8AC3E}">
        <p14:creationId xmlns:p14="http://schemas.microsoft.com/office/powerpoint/2010/main" val="4228631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Clicker Answer</a:t>
            </a:r>
          </a:p>
        </p:txBody>
      </p:sp>
      <p:sp>
        <p:nvSpPr>
          <p:cNvPr id="3" name="Content Placeholder 2"/>
          <p:cNvSpPr>
            <a:spLocks noGrp="1"/>
          </p:cNvSpPr>
          <p:nvPr>
            <p:ph idx="1"/>
          </p:nvPr>
        </p:nvSpPr>
        <p:spPr>
          <a:xfrm>
            <a:off x="457200" y="1521822"/>
            <a:ext cx="8229600" cy="5029200"/>
          </a:xfrm>
        </p:spPr>
        <p:txBody>
          <a:bodyPr>
            <a:normAutofit/>
          </a:bodyPr>
          <a:lstStyle/>
          <a:p>
            <a:r>
              <a:rPr lang="en-US" dirty="0"/>
              <a:t>Suppose an </a:t>
            </a:r>
            <a:r>
              <a:rPr lang="en-US" i="1" dirty="0">
                <a:solidFill>
                  <a:srgbClr val="FFFF00"/>
                </a:solidFill>
                <a:latin typeface="Times New Roman" pitchFamily="18" charset="0"/>
                <a:cs typeface="Times New Roman" pitchFamily="18" charset="0"/>
              </a:rPr>
              <a:t>LC</a:t>
            </a:r>
            <a:r>
              <a:rPr lang="en-US" dirty="0"/>
              <a:t> circuit has a very large capacitor but a small inductor (and no resistance).</a:t>
            </a:r>
          </a:p>
          <a:p>
            <a:r>
              <a:rPr lang="en-US" dirty="0"/>
              <a:t>During the period of one oscillation, is the maximum energy stored in the inductor</a:t>
            </a:r>
          </a:p>
          <a:p>
            <a:pPr marL="514350" indent="-514350">
              <a:buAutoNum type="alphaUcPeriod"/>
            </a:pPr>
            <a:r>
              <a:rPr lang="en-US" dirty="0"/>
              <a:t>greater than</a:t>
            </a:r>
          </a:p>
          <a:p>
            <a:pPr marL="514350" indent="-514350">
              <a:buAutoNum type="alphaUcPeriod"/>
            </a:pPr>
            <a:r>
              <a:rPr lang="en-US" dirty="0"/>
              <a:t>less than</a:t>
            </a:r>
          </a:p>
          <a:p>
            <a:pPr marL="514350" indent="-514350">
              <a:buAutoNum type="alphaUcPeriod"/>
            </a:pPr>
            <a:r>
              <a:rPr lang="en-US" dirty="0"/>
              <a:t>equal to</a:t>
            </a:r>
          </a:p>
          <a:p>
            <a:pPr marL="514350" indent="-514350">
              <a:buNone/>
            </a:pPr>
            <a:r>
              <a:rPr lang="en-US" dirty="0"/>
              <a:t>     the maximum energy stored in the capacitor?</a:t>
            </a:r>
          </a:p>
        </p:txBody>
      </p:sp>
      <p:cxnSp>
        <p:nvCxnSpPr>
          <p:cNvPr id="5" name="Straight Arrow Connector 4"/>
          <p:cNvCxnSpPr/>
          <p:nvPr/>
        </p:nvCxnSpPr>
        <p:spPr>
          <a:xfrm flipH="1">
            <a:off x="2667001" y="5638800"/>
            <a:ext cx="1447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887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rgbClr val="FFFF00"/>
                </a:solidFill>
                <a:latin typeface="+mn-lt"/>
                <a:cs typeface="Times New Roman" pitchFamily="18" charset="0"/>
              </a:rPr>
              <a:t>Energy in the </a:t>
            </a:r>
            <a:r>
              <a:rPr lang="en-US" i="1">
                <a:solidFill>
                  <a:srgbClr val="FFFF00"/>
                </a:solidFill>
                <a:latin typeface="Times New Roman" pitchFamily="18" charset="0"/>
                <a:cs typeface="Times New Roman" pitchFamily="18" charset="0"/>
              </a:rPr>
              <a:t>LC</a:t>
            </a:r>
            <a:r>
              <a:rPr lang="en-US">
                <a:solidFill>
                  <a:srgbClr val="FFFF00"/>
                </a:solidFill>
              </a:rPr>
              <a:t> Circuit</a:t>
            </a:r>
          </a:p>
        </p:txBody>
      </p:sp>
      <p:sp>
        <p:nvSpPr>
          <p:cNvPr id="3" name="Content Placeholder 2"/>
          <p:cNvSpPr>
            <a:spLocks noGrp="1"/>
          </p:cNvSpPr>
          <p:nvPr>
            <p:ph sz="half" idx="1"/>
          </p:nvPr>
        </p:nvSpPr>
        <p:spPr>
          <a:xfrm>
            <a:off x="206188" y="1443318"/>
            <a:ext cx="6575612" cy="5562600"/>
          </a:xfrm>
        </p:spPr>
        <p:txBody>
          <a:bodyPr>
            <a:normAutofit/>
          </a:bodyPr>
          <a:lstStyle/>
          <a:p>
            <a:r>
              <a:rPr lang="en-US"/>
              <a:t>We’ve found t</a:t>
            </a:r>
            <a:r>
              <a:rPr lang="en-US" sz="2400"/>
              <a:t>he energy in the </a:t>
            </a:r>
            <a:r>
              <a:rPr lang="en-US" sz="2400" u="sng"/>
              <a:t>capacitor </a:t>
            </a:r>
            <a:r>
              <a:rPr lang="en-US" sz="2400"/>
              <a:t> is</a:t>
            </a:r>
          </a:p>
          <a:p>
            <a:pPr>
              <a:buNone/>
            </a:pPr>
            <a:endParaRPr lang="en-US" sz="2400"/>
          </a:p>
          <a:p>
            <a:pPr>
              <a:buNone/>
            </a:pPr>
            <a:endParaRPr lang="en-US" sz="1200"/>
          </a:p>
          <a:p>
            <a:r>
              <a:rPr lang="en-US" sz="2400"/>
              <a:t>The energy stored in the </a:t>
            </a:r>
            <a:r>
              <a:rPr lang="en-US" sz="2400" u="sng"/>
              <a:t>inductor</a:t>
            </a:r>
            <a:r>
              <a:rPr lang="en-US" sz="2400"/>
              <a:t>  is</a:t>
            </a:r>
          </a:p>
          <a:p>
            <a:endParaRPr lang="en-US" sz="2400"/>
          </a:p>
          <a:p>
            <a:endParaRPr lang="en-US" sz="2400"/>
          </a:p>
          <a:p>
            <a:r>
              <a:rPr lang="en-US" sz="2400"/>
              <a:t>So the </a:t>
            </a:r>
            <a:r>
              <a:rPr lang="en-US" sz="2400">
                <a:solidFill>
                  <a:srgbClr val="FFFF00"/>
                </a:solidFill>
              </a:rPr>
              <a:t>total energy </a:t>
            </a:r>
            <a:r>
              <a:rPr lang="en-US" sz="2400"/>
              <a:t>is</a:t>
            </a:r>
          </a:p>
          <a:p>
            <a:endParaRPr lang="en-US" sz="2400"/>
          </a:p>
          <a:p>
            <a:endParaRPr lang="en-US" sz="2400"/>
          </a:p>
          <a:p>
            <a:r>
              <a:rPr lang="en-US" sz="2400"/>
              <a:t>Total energy is of course </a:t>
            </a:r>
            <a:r>
              <a:rPr lang="en-US" sz="2400">
                <a:solidFill>
                  <a:srgbClr val="FFFF00"/>
                </a:solidFill>
              </a:rPr>
              <a:t>constant</a:t>
            </a:r>
            <a:r>
              <a:rPr lang="en-US" sz="2400"/>
              <a:t>:  it is cyclically sloshed back and forth between the electric field and the magnetic field.</a:t>
            </a:r>
            <a:endParaRPr lang="en-US"/>
          </a:p>
          <a:p>
            <a:pPr>
              <a:buNone/>
            </a:pPr>
            <a:r>
              <a:rPr lang="en-US"/>
              <a:t>      </a:t>
            </a:r>
          </a:p>
        </p:txBody>
      </p:sp>
      <p:sp>
        <p:nvSpPr>
          <p:cNvPr id="4" name="Content Placeholder 3"/>
          <p:cNvSpPr>
            <a:spLocks noGrp="1"/>
          </p:cNvSpPr>
          <p:nvPr>
            <p:ph sz="half" idx="2"/>
          </p:nvPr>
        </p:nvSpPr>
        <p:spPr>
          <a:xfrm>
            <a:off x="6019800" y="2209800"/>
            <a:ext cx="2667000" cy="2895601"/>
          </a:xfrm>
        </p:spPr>
        <p:txBody>
          <a:bodyPr>
            <a:normAutofit/>
          </a:bodyPr>
          <a:lstStyle/>
          <a:p>
            <a:r>
              <a:rPr lang="en-US">
                <a:solidFill>
                  <a:schemeClr val="bg2">
                    <a:lumMod val="50000"/>
                  </a:schemeClr>
                </a:solidFill>
              </a:rPr>
              <a:t>.</a:t>
            </a:r>
          </a:p>
        </p:txBody>
      </p:sp>
      <p:graphicFrame>
        <p:nvGraphicFramePr>
          <p:cNvPr id="38" name="Object 37"/>
          <p:cNvGraphicFramePr>
            <a:graphicFrameLocks noChangeAspect="1"/>
          </p:cNvGraphicFramePr>
          <p:nvPr/>
        </p:nvGraphicFramePr>
        <p:xfrm>
          <a:off x="4514850" y="2016125"/>
          <a:ext cx="114300" cy="177800"/>
        </p:xfrm>
        <a:graphic>
          <a:graphicData uri="http://schemas.openxmlformats.org/presentationml/2006/ole">
            <mc:AlternateContent xmlns:mc="http://schemas.openxmlformats.org/markup-compatibility/2006">
              <mc:Choice xmlns:v="urn:schemas-microsoft-com:vml" Requires="v">
                <p:oleObj spid="_x0000_s246846" name="Equation" r:id="rId4" imgW="114120" imgH="177480" progId="Equation.DSMT4">
                  <p:embed/>
                </p:oleObj>
              </mc:Choice>
              <mc:Fallback>
                <p:oleObj name="Equation" r:id="rId4" imgW="114120" imgH="177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20161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1"/>
          <p:cNvGraphicFramePr>
            <a:graphicFrameLocks noChangeAspect="1"/>
          </p:cNvGraphicFramePr>
          <p:nvPr/>
        </p:nvGraphicFramePr>
        <p:xfrm>
          <a:off x="533400" y="1981200"/>
          <a:ext cx="4678363" cy="643159"/>
        </p:xfrm>
        <a:graphic>
          <a:graphicData uri="http://schemas.openxmlformats.org/presentationml/2006/ole">
            <mc:AlternateContent xmlns:mc="http://schemas.openxmlformats.org/markup-compatibility/2006">
              <mc:Choice xmlns:v="urn:schemas-microsoft-com:vml" Requires="v">
                <p:oleObj spid="_x0000_s246847" name="Equation" r:id="rId6" imgW="2031840" imgH="279360" progId="Equation.DSMT4">
                  <p:embed/>
                </p:oleObj>
              </mc:Choice>
              <mc:Fallback>
                <p:oleObj name="Equation" r:id="rId6" imgW="2031840" imgH="2793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981200"/>
                        <a:ext cx="4678363" cy="6431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43"/>
          <p:cNvGraphicFramePr>
            <a:graphicFrameLocks noChangeAspect="1"/>
          </p:cNvGraphicFramePr>
          <p:nvPr/>
        </p:nvGraphicFramePr>
        <p:xfrm>
          <a:off x="609600" y="3269690"/>
          <a:ext cx="4151313" cy="625475"/>
        </p:xfrm>
        <a:graphic>
          <a:graphicData uri="http://schemas.openxmlformats.org/presentationml/2006/ole">
            <mc:AlternateContent xmlns:mc="http://schemas.openxmlformats.org/markup-compatibility/2006">
              <mc:Choice xmlns:v="urn:schemas-microsoft-com:vml" Requires="v">
                <p:oleObj spid="_x0000_s246848" name="Equation" r:id="rId8" imgW="1854000" imgH="279360" progId="Equation.DSMT4">
                  <p:embed/>
                </p:oleObj>
              </mc:Choice>
              <mc:Fallback>
                <p:oleObj name="Equation" r:id="rId8" imgW="1854000" imgH="2793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3269690"/>
                        <a:ext cx="4151313"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36"/>
          <p:cNvGraphicFramePr>
            <a:graphicFrameLocks noChangeAspect="1"/>
          </p:cNvGraphicFramePr>
          <p:nvPr/>
        </p:nvGraphicFramePr>
        <p:xfrm>
          <a:off x="228600" y="4520433"/>
          <a:ext cx="6518563" cy="670132"/>
        </p:xfrm>
        <a:graphic>
          <a:graphicData uri="http://schemas.openxmlformats.org/presentationml/2006/ole">
            <mc:AlternateContent xmlns:mc="http://schemas.openxmlformats.org/markup-compatibility/2006">
              <mc:Choice xmlns:v="urn:schemas-microsoft-com:vml" Requires="v">
                <p:oleObj spid="_x0000_s246849" name="Equation" r:id="rId10" imgW="2717640" imgH="279360" progId="Equation.DSMT4">
                  <p:embed/>
                </p:oleObj>
              </mc:Choice>
              <mc:Fallback>
                <p:oleObj name="Equation" r:id="rId10" imgW="2717640" imgH="2793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4520433"/>
                        <a:ext cx="6518563" cy="6701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6" name="Group 35"/>
          <p:cNvGrpSpPr/>
          <p:nvPr/>
        </p:nvGrpSpPr>
        <p:grpSpPr>
          <a:xfrm>
            <a:off x="6857680" y="2057400"/>
            <a:ext cx="2133920" cy="2287008"/>
            <a:chOff x="6629400" y="2894592"/>
            <a:chExt cx="2133920" cy="2287008"/>
          </a:xfrm>
        </p:grpSpPr>
        <p:grpSp>
          <p:nvGrpSpPr>
            <p:cNvPr id="39" name="Group 38"/>
            <p:cNvGrpSpPr/>
            <p:nvPr/>
          </p:nvGrpSpPr>
          <p:grpSpPr>
            <a:xfrm>
              <a:off x="6629400" y="2894592"/>
              <a:ext cx="2133920" cy="2287008"/>
              <a:chOff x="5168153" y="607821"/>
              <a:chExt cx="2133920" cy="2287008"/>
            </a:xfrm>
          </p:grpSpPr>
          <p:sp>
            <p:nvSpPr>
              <p:cNvPr id="41" name="TextBox 40"/>
              <p:cNvSpPr txBox="1"/>
              <p:nvPr/>
            </p:nvSpPr>
            <p:spPr>
              <a:xfrm>
                <a:off x="5876045" y="2514600"/>
                <a:ext cx="408214" cy="380229"/>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grpSp>
            <p:nvGrpSpPr>
              <p:cNvPr id="43" name="Group 29"/>
              <p:cNvGrpSpPr/>
              <p:nvPr/>
            </p:nvGrpSpPr>
            <p:grpSpPr>
              <a:xfrm>
                <a:off x="5168153" y="2120153"/>
                <a:ext cx="1700892" cy="327992"/>
                <a:chOff x="1277470" y="4226859"/>
                <a:chExt cx="7561730" cy="2030060"/>
              </a:xfrm>
            </p:grpSpPr>
            <p:sp>
              <p:nvSpPr>
                <p:cNvPr id="59" name="Freeform 58"/>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1" name="Group 22"/>
                <p:cNvGrpSpPr/>
                <p:nvPr/>
              </p:nvGrpSpPr>
              <p:grpSpPr>
                <a:xfrm>
                  <a:off x="3352800" y="4267200"/>
                  <a:ext cx="1891824" cy="1966919"/>
                  <a:chOff x="4133852" y="2376481"/>
                  <a:chExt cx="1891824" cy="1966919"/>
                </a:xfrm>
              </p:grpSpPr>
              <p:sp>
                <p:nvSpPr>
                  <p:cNvPr id="65" name="Freeform 64"/>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Group 22"/>
                <p:cNvGrpSpPr/>
                <p:nvPr/>
              </p:nvGrpSpPr>
              <p:grpSpPr>
                <a:xfrm>
                  <a:off x="5038165" y="4240306"/>
                  <a:ext cx="1891824" cy="1966919"/>
                  <a:chOff x="4133852" y="2376481"/>
                  <a:chExt cx="1891824" cy="1966919"/>
                </a:xfrm>
              </p:grpSpPr>
              <p:sp>
                <p:nvSpPr>
                  <p:cNvPr id="63" name="Freeform 62"/>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45" name="Straight Connector 44"/>
              <p:cNvCxnSpPr/>
              <p:nvPr/>
            </p:nvCxnSpPr>
            <p:spPr>
              <a:xfrm>
                <a:off x="5181600" y="1013698"/>
                <a:ext cx="8275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6206550" y="1015477"/>
                <a:ext cx="651450" cy="96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30751" y="991440"/>
                <a:ext cx="7567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820142" y="988821"/>
                <a:ext cx="7619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Group 154"/>
              <p:cNvGrpSpPr/>
              <p:nvPr/>
            </p:nvGrpSpPr>
            <p:grpSpPr>
              <a:xfrm>
                <a:off x="6760968" y="1027145"/>
                <a:ext cx="193572" cy="1246975"/>
                <a:chOff x="6931297" y="1027145"/>
                <a:chExt cx="193572" cy="1246975"/>
              </a:xfrm>
            </p:grpSpPr>
            <p:cxnSp>
              <p:nvCxnSpPr>
                <p:cNvPr id="56" name="Straight Connector 55"/>
                <p:cNvCxnSpPr/>
                <p:nvPr/>
              </p:nvCxnSpPr>
              <p:spPr>
                <a:xfrm rot="5400000">
                  <a:off x="6795249" y="1255745"/>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6790100" y="2040373"/>
                  <a:ext cx="4674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8360000" flipV="1">
                  <a:off x="6895872" y="1552700"/>
                  <a:ext cx="264421" cy="193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a:xfrm rot="5400000">
                <a:off x="4533900" y="1636521"/>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647762" y="634715"/>
                <a:ext cx="457200" cy="381000"/>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Q</a:t>
                </a:r>
                <a:endParaRPr lang="en-US" baseline="-25000">
                  <a:solidFill>
                    <a:srgbClr val="FFFF00"/>
                  </a:solidFill>
                  <a:latin typeface="Times New Roman" pitchFamily="18" charset="0"/>
                  <a:cs typeface="Times New Roman" pitchFamily="18" charset="0"/>
                </a:endParaRPr>
              </a:p>
            </p:txBody>
          </p:sp>
          <p:sp>
            <p:nvSpPr>
              <p:cNvPr id="52" name="TextBox 51"/>
              <p:cNvSpPr txBox="1"/>
              <p:nvPr/>
            </p:nvSpPr>
            <p:spPr>
              <a:xfrm>
                <a:off x="6154270" y="634715"/>
                <a:ext cx="609600" cy="381000"/>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-Q</a:t>
                </a:r>
                <a:endParaRPr lang="en-US" baseline="-25000">
                  <a:solidFill>
                    <a:srgbClr val="FFFF00"/>
                  </a:solidFill>
                  <a:latin typeface="Times New Roman" pitchFamily="18" charset="0"/>
                  <a:cs typeface="Times New Roman" pitchFamily="18" charset="0"/>
                </a:endParaRPr>
              </a:p>
            </p:txBody>
          </p:sp>
          <p:sp>
            <p:nvSpPr>
              <p:cNvPr id="53" name="TextBox 52"/>
              <p:cNvSpPr txBox="1"/>
              <p:nvPr/>
            </p:nvSpPr>
            <p:spPr>
              <a:xfrm>
                <a:off x="5921188" y="1302586"/>
                <a:ext cx="381000" cy="381000"/>
              </a:xfrm>
              <a:prstGeom prst="rect">
                <a:avLst/>
              </a:prstGeom>
              <a:noFill/>
            </p:spPr>
            <p:txBody>
              <a:bodyPr wrap="square" rtlCol="0">
                <a:spAutoFit/>
              </a:bodyPr>
              <a:lstStyle/>
              <a:p>
                <a:r>
                  <a:rPr lang="en-US" i="1">
                    <a:solidFill>
                      <a:srgbClr val="FFFF00"/>
                    </a:solidFill>
                    <a:latin typeface="Times New Roman" pitchFamily="18" charset="0"/>
                    <a:cs typeface="Times New Roman" pitchFamily="18" charset="0"/>
                  </a:rPr>
                  <a:t>C</a:t>
                </a:r>
              </a:p>
            </p:txBody>
          </p:sp>
          <p:sp>
            <p:nvSpPr>
              <p:cNvPr id="54" name="TextBox 53"/>
              <p:cNvSpPr txBox="1"/>
              <p:nvPr/>
            </p:nvSpPr>
            <p:spPr>
              <a:xfrm>
                <a:off x="6893859" y="1428690"/>
                <a:ext cx="408214"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S</a:t>
                </a:r>
              </a:p>
            </p:txBody>
          </p:sp>
          <p:sp>
            <p:nvSpPr>
              <p:cNvPr id="55" name="TextBox 54"/>
              <p:cNvSpPr txBox="1"/>
              <p:nvPr/>
            </p:nvSpPr>
            <p:spPr>
              <a:xfrm>
                <a:off x="5266445" y="1371600"/>
                <a:ext cx="408214"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I</a:t>
                </a:r>
              </a:p>
            </p:txBody>
          </p:sp>
        </p:grpSp>
        <p:cxnSp>
          <p:nvCxnSpPr>
            <p:cNvPr id="40" name="Straight Arrow Connector 39"/>
            <p:cNvCxnSpPr/>
            <p:nvPr/>
          </p:nvCxnSpPr>
          <p:spPr>
            <a:xfrm rot="5400000">
              <a:off x="6453141" y="3847306"/>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0257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Energy in the </a:t>
            </a:r>
            <a:r>
              <a:rPr lang="en-US" i="1">
                <a:solidFill>
                  <a:srgbClr val="FFFF00"/>
                </a:solidFill>
                <a:latin typeface="Times New Roman" pitchFamily="18" charset="0"/>
                <a:cs typeface="Times New Roman" pitchFamily="18" charset="0"/>
              </a:rPr>
              <a:t>LC</a:t>
            </a:r>
            <a:r>
              <a:rPr lang="en-US">
                <a:solidFill>
                  <a:srgbClr val="FFFF00"/>
                </a:solidFill>
              </a:rPr>
              <a:t> Circuit</a:t>
            </a:r>
          </a:p>
        </p:txBody>
      </p:sp>
      <p:sp>
        <p:nvSpPr>
          <p:cNvPr id="3" name="Content Placeholder 2"/>
          <p:cNvSpPr>
            <a:spLocks noGrp="1"/>
          </p:cNvSpPr>
          <p:nvPr>
            <p:ph sz="half" idx="1"/>
          </p:nvPr>
        </p:nvSpPr>
        <p:spPr>
          <a:xfrm>
            <a:off x="0" y="2133600"/>
            <a:ext cx="4495800" cy="2971800"/>
          </a:xfrm>
        </p:spPr>
        <p:txBody>
          <a:bodyPr>
            <a:normAutofit/>
          </a:bodyPr>
          <a:lstStyle/>
          <a:p>
            <a:r>
              <a:rPr lang="en-US" sz="3200">
                <a:solidFill>
                  <a:srgbClr val="92D050"/>
                </a:solidFill>
              </a:rPr>
              <a:t>Energy in the capacitor: electric field energy</a:t>
            </a:r>
          </a:p>
          <a:p>
            <a:endParaRPr lang="en-US" sz="3200"/>
          </a:p>
          <a:p>
            <a:r>
              <a:rPr lang="en-US" sz="3200">
                <a:solidFill>
                  <a:srgbClr val="FF0000"/>
                </a:solidFill>
              </a:rPr>
              <a:t>Energy in the inductor: magnetic field energy</a:t>
            </a:r>
          </a:p>
        </p:txBody>
      </p:sp>
      <p:sp>
        <p:nvSpPr>
          <p:cNvPr id="6" name="Content Placeholder 5"/>
          <p:cNvSpPr>
            <a:spLocks noGrp="1"/>
          </p:cNvSpPr>
          <p:nvPr>
            <p:ph sz="half" idx="2"/>
          </p:nvPr>
        </p:nvSpPr>
        <p:spPr/>
        <p:txBody>
          <a:bodyPr/>
          <a:lstStyle/>
          <a:p>
            <a:r>
              <a:rPr lang="en-US">
                <a:solidFill>
                  <a:schemeClr val="bg2">
                    <a:lumMod val="50000"/>
                  </a:schemeClr>
                </a:solidFill>
              </a:rPr>
              <a:t>.</a:t>
            </a:r>
          </a:p>
        </p:txBody>
      </p:sp>
      <p:pic>
        <p:nvPicPr>
          <p:cNvPr id="264196" name="Picture 4"/>
          <p:cNvPicPr>
            <a:picLocks noChangeAspect="1" noChangeArrowheads="1"/>
          </p:cNvPicPr>
          <p:nvPr/>
        </p:nvPicPr>
        <p:blipFill>
          <a:blip r:embed="rId3" cstate="print"/>
          <a:srcRect/>
          <a:stretch>
            <a:fillRect/>
          </a:stretch>
        </p:blipFill>
        <p:spPr bwMode="auto">
          <a:xfrm>
            <a:off x="4419601" y="1828800"/>
            <a:ext cx="4572000" cy="3686175"/>
          </a:xfrm>
          <a:prstGeom prst="rect">
            <a:avLst/>
          </a:prstGeom>
          <a:noFill/>
          <a:ln w="9525">
            <a:noFill/>
            <a:miter lim="800000"/>
            <a:headEnd/>
            <a:tailEnd/>
          </a:ln>
        </p:spPr>
      </p:pic>
    </p:spTree>
    <p:extLst>
      <p:ext uri="{BB962C8B-B14F-4D97-AF65-F5344CB8AC3E}">
        <p14:creationId xmlns:p14="http://schemas.microsoft.com/office/powerpoint/2010/main" val="311063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Mutual Inductance</a:t>
            </a:r>
          </a:p>
        </p:txBody>
      </p:sp>
      <p:sp>
        <p:nvSpPr>
          <p:cNvPr id="3" name="Content Placeholder 2"/>
          <p:cNvSpPr>
            <a:spLocks noGrp="1"/>
          </p:cNvSpPr>
          <p:nvPr>
            <p:ph sz="half" idx="1"/>
          </p:nvPr>
        </p:nvSpPr>
        <p:spPr>
          <a:xfrm>
            <a:off x="304800" y="1447800"/>
            <a:ext cx="4876800" cy="5181600"/>
          </a:xfrm>
        </p:spPr>
        <p:txBody>
          <a:bodyPr/>
          <a:lstStyle/>
          <a:p>
            <a:r>
              <a:rPr lang="en-US"/>
              <a:t>We’ve already met mutual inductance: when the current </a:t>
            </a:r>
            <a:r>
              <a:rPr lang="en-US" i="1">
                <a:solidFill>
                  <a:srgbClr val="FFFF00"/>
                </a:solidFill>
                <a:latin typeface="Times New Roman" pitchFamily="18" charset="0"/>
                <a:cs typeface="Times New Roman" pitchFamily="18" charset="0"/>
              </a:rPr>
              <a:t>I</a:t>
            </a:r>
            <a:r>
              <a:rPr lang="en-US" baseline="-25000">
                <a:solidFill>
                  <a:srgbClr val="FFFF00"/>
                </a:solidFill>
              </a:rPr>
              <a:t>1</a:t>
            </a:r>
            <a:r>
              <a:rPr lang="en-US"/>
              <a:t> in </a:t>
            </a:r>
            <a:r>
              <a:rPr lang="en-US">
                <a:solidFill>
                  <a:srgbClr val="FFFF00"/>
                </a:solidFill>
              </a:rPr>
              <a:t>coil 1</a:t>
            </a:r>
            <a:r>
              <a:rPr lang="en-US"/>
              <a:t> changes, it gives rise to an emf </a:t>
            </a:r>
            <a:r>
              <a:rPr lang="en-US">
                <a:solidFill>
                  <a:srgbClr val="FFFF00"/>
                </a:solidFill>
                <a:latin typeface="Vladimir Script" pitchFamily="66" charset="0"/>
              </a:rPr>
              <a:t>E </a:t>
            </a:r>
            <a:r>
              <a:rPr lang="en-US" baseline="-25000">
                <a:solidFill>
                  <a:srgbClr val="FFFF00"/>
                </a:solidFill>
              </a:rPr>
              <a:t>2</a:t>
            </a:r>
            <a:r>
              <a:rPr lang="en-US">
                <a:solidFill>
                  <a:srgbClr val="FFFF00"/>
                </a:solidFill>
              </a:rPr>
              <a:t> </a:t>
            </a:r>
            <a:r>
              <a:rPr lang="en-US"/>
              <a:t>in </a:t>
            </a:r>
            <a:r>
              <a:rPr lang="en-US">
                <a:solidFill>
                  <a:srgbClr val="FFFF00"/>
                </a:solidFill>
              </a:rPr>
              <a:t>coil 2</a:t>
            </a:r>
            <a:r>
              <a:rPr lang="en-US"/>
              <a:t>.</a:t>
            </a:r>
          </a:p>
          <a:p>
            <a:r>
              <a:rPr lang="en-US"/>
              <a:t>The mutual inductance </a:t>
            </a:r>
            <a:r>
              <a:rPr lang="en-US" i="1">
                <a:solidFill>
                  <a:srgbClr val="FFFF00"/>
                </a:solidFill>
                <a:latin typeface="Times New Roman" pitchFamily="18" charset="0"/>
                <a:cs typeface="Times New Roman" pitchFamily="18" charset="0"/>
              </a:rPr>
              <a:t>M</a:t>
            </a:r>
            <a:r>
              <a:rPr lang="en-US" baseline="-25000">
                <a:solidFill>
                  <a:srgbClr val="FFFF00"/>
                </a:solidFill>
              </a:rPr>
              <a:t>21</a:t>
            </a:r>
            <a:r>
              <a:rPr lang="en-US"/>
              <a:t> is defined by: </a:t>
            </a:r>
          </a:p>
          <a:p>
            <a:pPr>
              <a:buNone/>
            </a:pPr>
            <a:r>
              <a:rPr lang="en-US"/>
              <a:t>     where         is the magnetic flux through a </a:t>
            </a:r>
            <a:r>
              <a:rPr lang="en-US">
                <a:solidFill>
                  <a:srgbClr val="FFFF00"/>
                </a:solidFill>
              </a:rPr>
              <a:t>single loop  </a:t>
            </a:r>
            <a:r>
              <a:rPr lang="en-US"/>
              <a:t>of </a:t>
            </a:r>
            <a:r>
              <a:rPr lang="en-US">
                <a:solidFill>
                  <a:srgbClr val="FFFF00"/>
                </a:solidFill>
              </a:rPr>
              <a:t>coil 2</a:t>
            </a:r>
            <a:r>
              <a:rPr lang="en-US"/>
              <a:t> from current </a:t>
            </a:r>
            <a:r>
              <a:rPr lang="en-US" i="1">
                <a:solidFill>
                  <a:srgbClr val="FFFF00"/>
                </a:solidFill>
                <a:latin typeface="Times New Roman" pitchFamily="18" charset="0"/>
                <a:cs typeface="Times New Roman" pitchFamily="18" charset="0"/>
              </a:rPr>
              <a:t>I</a:t>
            </a:r>
            <a:r>
              <a:rPr lang="en-US" baseline="-25000">
                <a:solidFill>
                  <a:srgbClr val="FFFF00"/>
                </a:solidFill>
              </a:rPr>
              <a:t>1</a:t>
            </a:r>
            <a:r>
              <a:rPr lang="en-US"/>
              <a:t> in </a:t>
            </a:r>
            <a:r>
              <a:rPr lang="en-US">
                <a:solidFill>
                  <a:srgbClr val="FFFF00"/>
                </a:solidFill>
              </a:rPr>
              <a:t>coil 1</a:t>
            </a:r>
            <a:r>
              <a:rPr lang="en-US"/>
              <a:t>. </a:t>
            </a:r>
          </a:p>
        </p:txBody>
      </p:sp>
      <p:sp>
        <p:nvSpPr>
          <p:cNvPr id="4" name="Content Placeholder 3"/>
          <p:cNvSpPr>
            <a:spLocks noGrp="1"/>
          </p:cNvSpPr>
          <p:nvPr>
            <p:ph sz="half" idx="2"/>
          </p:nvPr>
        </p:nvSpPr>
        <p:spPr>
          <a:xfrm>
            <a:off x="5486400" y="1600200"/>
            <a:ext cx="3200400" cy="4525963"/>
          </a:xfrm>
        </p:spPr>
        <p:txBody>
          <a:bodyPr/>
          <a:lstStyle/>
          <a:p>
            <a:r>
              <a:rPr lang="en-US">
                <a:solidFill>
                  <a:schemeClr val="bg2">
                    <a:lumMod val="50000"/>
                  </a:schemeClr>
                </a:solidFill>
              </a:rPr>
              <a:t>.</a:t>
            </a:r>
          </a:p>
        </p:txBody>
      </p:sp>
      <p:grpSp>
        <p:nvGrpSpPr>
          <p:cNvPr id="5" name="Group 4"/>
          <p:cNvGrpSpPr/>
          <p:nvPr/>
        </p:nvGrpSpPr>
        <p:grpSpPr>
          <a:xfrm>
            <a:off x="5912222" y="2362200"/>
            <a:ext cx="1066800" cy="1981200"/>
            <a:chOff x="1219200" y="4375222"/>
            <a:chExt cx="3962400" cy="2254178"/>
          </a:xfrm>
        </p:grpSpPr>
        <p:grpSp>
          <p:nvGrpSpPr>
            <p:cNvPr id="6" name="Group 10"/>
            <p:cNvGrpSpPr/>
            <p:nvPr/>
          </p:nvGrpSpPr>
          <p:grpSpPr>
            <a:xfrm>
              <a:off x="2429164" y="4433881"/>
              <a:ext cx="1891824" cy="1966919"/>
              <a:chOff x="4133852" y="2376481"/>
              <a:chExt cx="1891824" cy="1966919"/>
            </a:xfrm>
          </p:grpSpPr>
          <p:sp>
            <p:nvSpPr>
              <p:cNvPr id="9" name="Freeform 8"/>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Freeform 6"/>
            <p:cNvSpPr/>
            <p:nvPr/>
          </p:nvSpPr>
          <p:spPr>
            <a:xfrm>
              <a:off x="4114800" y="4442012"/>
              <a:ext cx="1066800" cy="2187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 name="connsiteX0" fmla="*/ 0 w 1429512"/>
                <a:gd name="connsiteY0" fmla="*/ 146161 h 2415988"/>
                <a:gd name="connsiteX1" fmla="*/ 1033834 w 1429512"/>
                <a:gd name="connsiteY1" fmla="*/ 148303 h 2415988"/>
                <a:gd name="connsiteX2" fmla="*/ 1418239 w 1429512"/>
                <a:gd name="connsiteY2" fmla="*/ 1044388 h 2415988"/>
                <a:gd name="connsiteX3" fmla="*/ 1429512 w 1429512"/>
                <a:gd name="connsiteY3" fmla="*/ 2415988 h 2415988"/>
                <a:gd name="connsiteX0" fmla="*/ 0 w 1429512"/>
                <a:gd name="connsiteY0" fmla="*/ 146161 h 2415988"/>
                <a:gd name="connsiteX1" fmla="*/ 1033834 w 1429512"/>
                <a:gd name="connsiteY1" fmla="*/ 148303 h 2415988"/>
                <a:gd name="connsiteX2" fmla="*/ 1418239 w 1429512"/>
                <a:gd name="connsiteY2" fmla="*/ 1044388 h 2415988"/>
                <a:gd name="connsiteX3" fmla="*/ 1429512 w 1429512"/>
                <a:gd name="connsiteY3" fmla="*/ 2415988 h 2415988"/>
                <a:gd name="connsiteX0" fmla="*/ 0 w 1429512"/>
                <a:gd name="connsiteY0" fmla="*/ 146161 h 2187388"/>
                <a:gd name="connsiteX1" fmla="*/ 1033834 w 1429512"/>
                <a:gd name="connsiteY1" fmla="*/ 148303 h 2187388"/>
                <a:gd name="connsiteX2" fmla="*/ 1418239 w 1429512"/>
                <a:gd name="connsiteY2" fmla="*/ 1044388 h 2187388"/>
                <a:gd name="connsiteX3" fmla="*/ 1429512 w 1429512"/>
                <a:gd name="connsiteY3" fmla="*/ 2187388 h 2187388"/>
              </a:gdLst>
              <a:ahLst/>
              <a:cxnLst>
                <a:cxn ang="0">
                  <a:pos x="connsiteX0" y="connsiteY0"/>
                </a:cxn>
                <a:cxn ang="0">
                  <a:pos x="connsiteX1" y="connsiteY1"/>
                </a:cxn>
                <a:cxn ang="0">
                  <a:pos x="connsiteX2" y="connsiteY2"/>
                </a:cxn>
                <a:cxn ang="0">
                  <a:pos x="connsiteX3" y="connsiteY3"/>
                </a:cxn>
              </a:cxnLst>
              <a:rect l="l" t="t" r="r" b="b"/>
              <a:pathLst>
                <a:path w="1429512" h="2187388">
                  <a:moveTo>
                    <a:pt x="0" y="146161"/>
                  </a:moveTo>
                  <a:cubicBezTo>
                    <a:pt x="310581" y="0"/>
                    <a:pt x="787051" y="9973"/>
                    <a:pt x="1033834" y="148303"/>
                  </a:cubicBezTo>
                  <a:cubicBezTo>
                    <a:pt x="1278313" y="326478"/>
                    <a:pt x="1383502" y="479052"/>
                    <a:pt x="1418239" y="1044388"/>
                  </a:cubicBezTo>
                  <a:cubicBezTo>
                    <a:pt x="1421997" y="1501588"/>
                    <a:pt x="1425754" y="1730188"/>
                    <a:pt x="1429512" y="2187388"/>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219200" y="4375222"/>
              <a:ext cx="1385047" cy="22541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1855963"/>
                <a:gd name="connsiteY0" fmla="*/ 2254178 h 2254178"/>
                <a:gd name="connsiteX1" fmla="*/ 11636 w 1855963"/>
                <a:gd name="connsiteY1" fmla="*/ 1103046 h 2254178"/>
                <a:gd name="connsiteX2" fmla="*/ 642303 w 1855963"/>
                <a:gd name="connsiteY2" fmla="*/ 148306 h 2254178"/>
                <a:gd name="connsiteX3" fmla="*/ 1471558 w 1855963"/>
                <a:gd name="connsiteY3" fmla="*/ 213208 h 2254178"/>
                <a:gd name="connsiteX4" fmla="*/ 1829069 w 1855963"/>
                <a:gd name="connsiteY4" fmla="*/ 1058970 h 2254178"/>
                <a:gd name="connsiteX5" fmla="*/ 1433275 w 1855963"/>
                <a:gd name="connsiteY5" fmla="*/ 2025578 h 2254178"/>
                <a:gd name="connsiteX6" fmla="*/ 1126951 w 1855963"/>
                <a:gd name="connsiteY6" fmla="*/ 1034978 h 2254178"/>
                <a:gd name="connsiteX7" fmla="*/ 1433275 w 1855963"/>
                <a:gd name="connsiteY7" fmla="*/ 272977 h 2254178"/>
                <a:gd name="connsiteX0" fmla="*/ 0 w 1855963"/>
                <a:gd name="connsiteY0" fmla="*/ 2254178 h 2254178"/>
                <a:gd name="connsiteX1" fmla="*/ 11636 w 1855963"/>
                <a:gd name="connsiteY1" fmla="*/ 1103046 h 2254178"/>
                <a:gd name="connsiteX2" fmla="*/ 642303 w 1855963"/>
                <a:gd name="connsiteY2" fmla="*/ 148306 h 2254178"/>
                <a:gd name="connsiteX3" fmla="*/ 1471558 w 1855963"/>
                <a:gd name="connsiteY3" fmla="*/ 213208 h 2254178"/>
                <a:gd name="connsiteX4" fmla="*/ 1829069 w 1855963"/>
                <a:gd name="connsiteY4" fmla="*/ 1058970 h 2254178"/>
                <a:gd name="connsiteX5" fmla="*/ 1433275 w 1855963"/>
                <a:gd name="connsiteY5" fmla="*/ 2025578 h 2254178"/>
                <a:gd name="connsiteX6" fmla="*/ 1126951 w 1855963"/>
                <a:gd name="connsiteY6" fmla="*/ 1034978 h 2254178"/>
                <a:gd name="connsiteX7" fmla="*/ 1433275 w 1855963"/>
                <a:gd name="connsiteY7" fmla="*/ 272977 h 225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5963" h="2254178">
                  <a:moveTo>
                    <a:pt x="0" y="2254178"/>
                  </a:moveTo>
                  <a:lnTo>
                    <a:pt x="11636" y="1103046"/>
                  </a:lnTo>
                  <a:cubicBezTo>
                    <a:pt x="68698" y="657052"/>
                    <a:pt x="398983" y="296612"/>
                    <a:pt x="642303" y="148306"/>
                  </a:cubicBezTo>
                  <a:cubicBezTo>
                    <a:pt x="885623" y="0"/>
                    <a:pt x="1273764" y="61431"/>
                    <a:pt x="1471558" y="213208"/>
                  </a:cubicBezTo>
                  <a:cubicBezTo>
                    <a:pt x="1716037" y="391383"/>
                    <a:pt x="1794332" y="493634"/>
                    <a:pt x="1829069" y="1058970"/>
                  </a:cubicBezTo>
                  <a:cubicBezTo>
                    <a:pt x="1855963" y="1334635"/>
                    <a:pt x="1689643" y="2016987"/>
                    <a:pt x="1433275" y="2025578"/>
                  </a:cubicBezTo>
                  <a:cubicBezTo>
                    <a:pt x="1141051" y="2005875"/>
                    <a:pt x="1125738" y="1312325"/>
                    <a:pt x="1126951" y="1034978"/>
                  </a:cubicBezTo>
                  <a:cubicBezTo>
                    <a:pt x="1133002" y="876932"/>
                    <a:pt x="1129082" y="536617"/>
                    <a:pt x="143327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p:cNvGrpSpPr/>
          <p:nvPr/>
        </p:nvGrpSpPr>
        <p:grpSpPr>
          <a:xfrm>
            <a:off x="7539317" y="2362200"/>
            <a:ext cx="987152" cy="1981200"/>
            <a:chOff x="7391400" y="2362200"/>
            <a:chExt cx="987152" cy="1981200"/>
          </a:xfrm>
        </p:grpSpPr>
        <p:sp>
          <p:nvSpPr>
            <p:cNvPr id="15" name="Freeform 14"/>
            <p:cNvSpPr/>
            <p:nvPr/>
          </p:nvSpPr>
          <p:spPr>
            <a:xfrm>
              <a:off x="7763697" y="2419245"/>
              <a:ext cx="325658" cy="172323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8050306" y="2420902"/>
              <a:ext cx="328246" cy="192249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 name="connsiteX0" fmla="*/ 0 w 1429512"/>
                <a:gd name="connsiteY0" fmla="*/ 146161 h 2415988"/>
                <a:gd name="connsiteX1" fmla="*/ 1033834 w 1429512"/>
                <a:gd name="connsiteY1" fmla="*/ 148303 h 2415988"/>
                <a:gd name="connsiteX2" fmla="*/ 1418239 w 1429512"/>
                <a:gd name="connsiteY2" fmla="*/ 1044388 h 2415988"/>
                <a:gd name="connsiteX3" fmla="*/ 1429512 w 1429512"/>
                <a:gd name="connsiteY3" fmla="*/ 2415988 h 2415988"/>
                <a:gd name="connsiteX0" fmla="*/ 0 w 1429512"/>
                <a:gd name="connsiteY0" fmla="*/ 146161 h 2415988"/>
                <a:gd name="connsiteX1" fmla="*/ 1033834 w 1429512"/>
                <a:gd name="connsiteY1" fmla="*/ 148303 h 2415988"/>
                <a:gd name="connsiteX2" fmla="*/ 1418239 w 1429512"/>
                <a:gd name="connsiteY2" fmla="*/ 1044388 h 2415988"/>
                <a:gd name="connsiteX3" fmla="*/ 1429512 w 1429512"/>
                <a:gd name="connsiteY3" fmla="*/ 2415988 h 2415988"/>
                <a:gd name="connsiteX0" fmla="*/ 0 w 1429512"/>
                <a:gd name="connsiteY0" fmla="*/ 146161 h 2187388"/>
                <a:gd name="connsiteX1" fmla="*/ 1033834 w 1429512"/>
                <a:gd name="connsiteY1" fmla="*/ 148303 h 2187388"/>
                <a:gd name="connsiteX2" fmla="*/ 1418239 w 1429512"/>
                <a:gd name="connsiteY2" fmla="*/ 1044388 h 2187388"/>
                <a:gd name="connsiteX3" fmla="*/ 1429512 w 1429512"/>
                <a:gd name="connsiteY3" fmla="*/ 2187388 h 2187388"/>
              </a:gdLst>
              <a:ahLst/>
              <a:cxnLst>
                <a:cxn ang="0">
                  <a:pos x="connsiteX0" y="connsiteY0"/>
                </a:cxn>
                <a:cxn ang="0">
                  <a:pos x="connsiteX1" y="connsiteY1"/>
                </a:cxn>
                <a:cxn ang="0">
                  <a:pos x="connsiteX2" y="connsiteY2"/>
                </a:cxn>
                <a:cxn ang="0">
                  <a:pos x="connsiteX3" y="connsiteY3"/>
                </a:cxn>
              </a:cxnLst>
              <a:rect l="l" t="t" r="r" b="b"/>
              <a:pathLst>
                <a:path w="1429512" h="2187388">
                  <a:moveTo>
                    <a:pt x="0" y="146161"/>
                  </a:moveTo>
                  <a:cubicBezTo>
                    <a:pt x="310581" y="0"/>
                    <a:pt x="787051" y="9973"/>
                    <a:pt x="1033834" y="148303"/>
                  </a:cubicBezTo>
                  <a:cubicBezTo>
                    <a:pt x="1278313" y="326478"/>
                    <a:pt x="1383502" y="479052"/>
                    <a:pt x="1418239" y="1044388"/>
                  </a:cubicBezTo>
                  <a:cubicBezTo>
                    <a:pt x="1421997" y="1501588"/>
                    <a:pt x="1425754" y="1730188"/>
                    <a:pt x="1429512" y="2187388"/>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7391400" y="2362200"/>
              <a:ext cx="426168" cy="1981200"/>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1855963"/>
                <a:gd name="connsiteY0" fmla="*/ 2254178 h 2254178"/>
                <a:gd name="connsiteX1" fmla="*/ 11636 w 1855963"/>
                <a:gd name="connsiteY1" fmla="*/ 1103046 h 2254178"/>
                <a:gd name="connsiteX2" fmla="*/ 642303 w 1855963"/>
                <a:gd name="connsiteY2" fmla="*/ 148306 h 2254178"/>
                <a:gd name="connsiteX3" fmla="*/ 1471558 w 1855963"/>
                <a:gd name="connsiteY3" fmla="*/ 213208 h 2254178"/>
                <a:gd name="connsiteX4" fmla="*/ 1829069 w 1855963"/>
                <a:gd name="connsiteY4" fmla="*/ 1058970 h 2254178"/>
                <a:gd name="connsiteX5" fmla="*/ 1433275 w 1855963"/>
                <a:gd name="connsiteY5" fmla="*/ 2025578 h 2254178"/>
                <a:gd name="connsiteX6" fmla="*/ 1126951 w 1855963"/>
                <a:gd name="connsiteY6" fmla="*/ 1034978 h 2254178"/>
                <a:gd name="connsiteX7" fmla="*/ 1433275 w 1855963"/>
                <a:gd name="connsiteY7" fmla="*/ 272977 h 2254178"/>
                <a:gd name="connsiteX0" fmla="*/ 0 w 1855963"/>
                <a:gd name="connsiteY0" fmla="*/ 2254178 h 2254178"/>
                <a:gd name="connsiteX1" fmla="*/ 11636 w 1855963"/>
                <a:gd name="connsiteY1" fmla="*/ 1103046 h 2254178"/>
                <a:gd name="connsiteX2" fmla="*/ 642303 w 1855963"/>
                <a:gd name="connsiteY2" fmla="*/ 148306 h 2254178"/>
                <a:gd name="connsiteX3" fmla="*/ 1471558 w 1855963"/>
                <a:gd name="connsiteY3" fmla="*/ 213208 h 2254178"/>
                <a:gd name="connsiteX4" fmla="*/ 1829069 w 1855963"/>
                <a:gd name="connsiteY4" fmla="*/ 1058970 h 2254178"/>
                <a:gd name="connsiteX5" fmla="*/ 1433275 w 1855963"/>
                <a:gd name="connsiteY5" fmla="*/ 2025578 h 2254178"/>
                <a:gd name="connsiteX6" fmla="*/ 1126951 w 1855963"/>
                <a:gd name="connsiteY6" fmla="*/ 1034978 h 2254178"/>
                <a:gd name="connsiteX7" fmla="*/ 1433275 w 1855963"/>
                <a:gd name="connsiteY7" fmla="*/ 272977 h 225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5963" h="2254178">
                  <a:moveTo>
                    <a:pt x="0" y="2254178"/>
                  </a:moveTo>
                  <a:lnTo>
                    <a:pt x="11636" y="1103046"/>
                  </a:lnTo>
                  <a:cubicBezTo>
                    <a:pt x="68698" y="657052"/>
                    <a:pt x="398983" y="296612"/>
                    <a:pt x="642303" y="148306"/>
                  </a:cubicBezTo>
                  <a:cubicBezTo>
                    <a:pt x="885623" y="0"/>
                    <a:pt x="1273764" y="61431"/>
                    <a:pt x="1471558" y="213208"/>
                  </a:cubicBezTo>
                  <a:cubicBezTo>
                    <a:pt x="1716037" y="391383"/>
                    <a:pt x="1794332" y="493634"/>
                    <a:pt x="1829069" y="1058970"/>
                  </a:cubicBezTo>
                  <a:cubicBezTo>
                    <a:pt x="1855963" y="1334635"/>
                    <a:pt x="1689643" y="2016987"/>
                    <a:pt x="1433275" y="2025578"/>
                  </a:cubicBezTo>
                  <a:cubicBezTo>
                    <a:pt x="1141051" y="2005875"/>
                    <a:pt x="1125738" y="1312325"/>
                    <a:pt x="1126951" y="1034978"/>
                  </a:cubicBezTo>
                  <a:cubicBezTo>
                    <a:pt x="1133002" y="876932"/>
                    <a:pt x="1129082" y="536617"/>
                    <a:pt x="143327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p:cNvGrpSpPr/>
          <p:nvPr/>
        </p:nvGrpSpPr>
        <p:grpSpPr>
          <a:xfrm>
            <a:off x="5822576" y="4724400"/>
            <a:ext cx="2971800" cy="1676400"/>
            <a:chOff x="1676400" y="3886200"/>
            <a:chExt cx="3505200" cy="1981200"/>
          </a:xfrm>
        </p:grpSpPr>
        <p:grpSp>
          <p:nvGrpSpPr>
            <p:cNvPr id="19" name="Group 56"/>
            <p:cNvGrpSpPr/>
            <p:nvPr/>
          </p:nvGrpSpPr>
          <p:grpSpPr>
            <a:xfrm>
              <a:off x="1676400" y="4648198"/>
              <a:ext cx="3505200" cy="914400"/>
              <a:chOff x="1676400" y="4648200"/>
              <a:chExt cx="3505200" cy="1981200"/>
            </a:xfrm>
          </p:grpSpPr>
          <p:grpSp>
            <p:nvGrpSpPr>
              <p:cNvPr id="26" name="Group 10"/>
              <p:cNvGrpSpPr/>
              <p:nvPr/>
            </p:nvGrpSpPr>
            <p:grpSpPr>
              <a:xfrm>
                <a:off x="4122971" y="4699755"/>
                <a:ext cx="727625" cy="1728728"/>
                <a:chOff x="4133852" y="2376481"/>
                <a:chExt cx="1891824" cy="1966919"/>
              </a:xfrm>
            </p:grpSpPr>
            <p:sp>
              <p:nvSpPr>
                <p:cNvPr id="38" name="Freeform 37"/>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12"/>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Freeform 26"/>
              <p:cNvSpPr/>
              <p:nvPr/>
            </p:nvSpPr>
            <p:spPr>
              <a:xfrm>
                <a:off x="4771292" y="4706902"/>
                <a:ext cx="410308" cy="192249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 name="connsiteX0" fmla="*/ 0 w 1429512"/>
                  <a:gd name="connsiteY0" fmla="*/ 146161 h 2415988"/>
                  <a:gd name="connsiteX1" fmla="*/ 1033834 w 1429512"/>
                  <a:gd name="connsiteY1" fmla="*/ 148303 h 2415988"/>
                  <a:gd name="connsiteX2" fmla="*/ 1418239 w 1429512"/>
                  <a:gd name="connsiteY2" fmla="*/ 1044388 h 2415988"/>
                  <a:gd name="connsiteX3" fmla="*/ 1429512 w 1429512"/>
                  <a:gd name="connsiteY3" fmla="*/ 2415988 h 2415988"/>
                  <a:gd name="connsiteX0" fmla="*/ 0 w 1429512"/>
                  <a:gd name="connsiteY0" fmla="*/ 146161 h 2415988"/>
                  <a:gd name="connsiteX1" fmla="*/ 1033834 w 1429512"/>
                  <a:gd name="connsiteY1" fmla="*/ 148303 h 2415988"/>
                  <a:gd name="connsiteX2" fmla="*/ 1418239 w 1429512"/>
                  <a:gd name="connsiteY2" fmla="*/ 1044388 h 2415988"/>
                  <a:gd name="connsiteX3" fmla="*/ 1429512 w 1429512"/>
                  <a:gd name="connsiteY3" fmla="*/ 2415988 h 2415988"/>
                  <a:gd name="connsiteX0" fmla="*/ 0 w 1429512"/>
                  <a:gd name="connsiteY0" fmla="*/ 146161 h 2187388"/>
                  <a:gd name="connsiteX1" fmla="*/ 1033834 w 1429512"/>
                  <a:gd name="connsiteY1" fmla="*/ 148303 h 2187388"/>
                  <a:gd name="connsiteX2" fmla="*/ 1418239 w 1429512"/>
                  <a:gd name="connsiteY2" fmla="*/ 1044388 h 2187388"/>
                  <a:gd name="connsiteX3" fmla="*/ 1429512 w 1429512"/>
                  <a:gd name="connsiteY3" fmla="*/ 2187388 h 2187388"/>
                </a:gdLst>
                <a:ahLst/>
                <a:cxnLst>
                  <a:cxn ang="0">
                    <a:pos x="connsiteX0" y="connsiteY0"/>
                  </a:cxn>
                  <a:cxn ang="0">
                    <a:pos x="connsiteX1" y="connsiteY1"/>
                  </a:cxn>
                  <a:cxn ang="0">
                    <a:pos x="connsiteX2" y="connsiteY2"/>
                  </a:cxn>
                  <a:cxn ang="0">
                    <a:pos x="connsiteX3" y="connsiteY3"/>
                  </a:cxn>
                </a:cxnLst>
                <a:rect l="l" t="t" r="r" b="b"/>
                <a:pathLst>
                  <a:path w="1429512" h="2187388">
                    <a:moveTo>
                      <a:pt x="0" y="146161"/>
                    </a:moveTo>
                    <a:cubicBezTo>
                      <a:pt x="310581" y="0"/>
                      <a:pt x="787051" y="9973"/>
                      <a:pt x="1033834" y="148303"/>
                    </a:cubicBezTo>
                    <a:cubicBezTo>
                      <a:pt x="1278313" y="326478"/>
                      <a:pt x="1383502" y="479052"/>
                      <a:pt x="1418239" y="1044388"/>
                    </a:cubicBezTo>
                    <a:cubicBezTo>
                      <a:pt x="1421997" y="1501588"/>
                      <a:pt x="1425754" y="1730188"/>
                      <a:pt x="1429512" y="2187388"/>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676400" y="4648200"/>
                <a:ext cx="532710" cy="1981200"/>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1855963"/>
                  <a:gd name="connsiteY0" fmla="*/ 2254178 h 2254178"/>
                  <a:gd name="connsiteX1" fmla="*/ 11636 w 1855963"/>
                  <a:gd name="connsiteY1" fmla="*/ 1103046 h 2254178"/>
                  <a:gd name="connsiteX2" fmla="*/ 642303 w 1855963"/>
                  <a:gd name="connsiteY2" fmla="*/ 148306 h 2254178"/>
                  <a:gd name="connsiteX3" fmla="*/ 1471558 w 1855963"/>
                  <a:gd name="connsiteY3" fmla="*/ 213208 h 2254178"/>
                  <a:gd name="connsiteX4" fmla="*/ 1829069 w 1855963"/>
                  <a:gd name="connsiteY4" fmla="*/ 1058970 h 2254178"/>
                  <a:gd name="connsiteX5" fmla="*/ 1433275 w 1855963"/>
                  <a:gd name="connsiteY5" fmla="*/ 2025578 h 2254178"/>
                  <a:gd name="connsiteX6" fmla="*/ 1126951 w 1855963"/>
                  <a:gd name="connsiteY6" fmla="*/ 1034978 h 2254178"/>
                  <a:gd name="connsiteX7" fmla="*/ 1433275 w 1855963"/>
                  <a:gd name="connsiteY7" fmla="*/ 272977 h 2254178"/>
                  <a:gd name="connsiteX0" fmla="*/ 0 w 1855963"/>
                  <a:gd name="connsiteY0" fmla="*/ 2254178 h 2254178"/>
                  <a:gd name="connsiteX1" fmla="*/ 11636 w 1855963"/>
                  <a:gd name="connsiteY1" fmla="*/ 1103046 h 2254178"/>
                  <a:gd name="connsiteX2" fmla="*/ 642303 w 1855963"/>
                  <a:gd name="connsiteY2" fmla="*/ 148306 h 2254178"/>
                  <a:gd name="connsiteX3" fmla="*/ 1471558 w 1855963"/>
                  <a:gd name="connsiteY3" fmla="*/ 213208 h 2254178"/>
                  <a:gd name="connsiteX4" fmla="*/ 1829069 w 1855963"/>
                  <a:gd name="connsiteY4" fmla="*/ 1058970 h 2254178"/>
                  <a:gd name="connsiteX5" fmla="*/ 1433275 w 1855963"/>
                  <a:gd name="connsiteY5" fmla="*/ 2025578 h 2254178"/>
                  <a:gd name="connsiteX6" fmla="*/ 1126951 w 1855963"/>
                  <a:gd name="connsiteY6" fmla="*/ 1034978 h 2254178"/>
                  <a:gd name="connsiteX7" fmla="*/ 1433275 w 1855963"/>
                  <a:gd name="connsiteY7" fmla="*/ 272977 h 225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5963" h="2254178">
                    <a:moveTo>
                      <a:pt x="0" y="2254178"/>
                    </a:moveTo>
                    <a:lnTo>
                      <a:pt x="11636" y="1103046"/>
                    </a:lnTo>
                    <a:cubicBezTo>
                      <a:pt x="68698" y="657052"/>
                      <a:pt x="398983" y="296612"/>
                      <a:pt x="642303" y="148306"/>
                    </a:cubicBezTo>
                    <a:cubicBezTo>
                      <a:pt x="885623" y="0"/>
                      <a:pt x="1273764" y="61431"/>
                      <a:pt x="1471558" y="213208"/>
                    </a:cubicBezTo>
                    <a:cubicBezTo>
                      <a:pt x="1716037" y="391383"/>
                      <a:pt x="1794332" y="493634"/>
                      <a:pt x="1829069" y="1058970"/>
                    </a:cubicBezTo>
                    <a:cubicBezTo>
                      <a:pt x="1855963" y="1334635"/>
                      <a:pt x="1689643" y="2016987"/>
                      <a:pt x="1433275" y="2025578"/>
                    </a:cubicBezTo>
                    <a:cubicBezTo>
                      <a:pt x="1141051" y="2005875"/>
                      <a:pt x="1125738" y="1312325"/>
                      <a:pt x="1126951" y="1034978"/>
                    </a:cubicBezTo>
                    <a:cubicBezTo>
                      <a:pt x="1133002" y="876932"/>
                      <a:pt x="1129082" y="536617"/>
                      <a:pt x="143327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10"/>
              <p:cNvGrpSpPr/>
              <p:nvPr/>
            </p:nvGrpSpPr>
            <p:grpSpPr>
              <a:xfrm>
                <a:off x="3505200" y="4707931"/>
                <a:ext cx="727625" cy="1728728"/>
                <a:chOff x="4133852" y="2376481"/>
                <a:chExt cx="1891824" cy="1966919"/>
              </a:xfrm>
            </p:grpSpPr>
            <p:sp>
              <p:nvSpPr>
                <p:cNvPr id="36" name="Freeform 35"/>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Group 10"/>
              <p:cNvGrpSpPr/>
              <p:nvPr/>
            </p:nvGrpSpPr>
            <p:grpSpPr>
              <a:xfrm>
                <a:off x="2133600" y="4701988"/>
                <a:ext cx="727625" cy="1728728"/>
                <a:chOff x="4133852" y="2376481"/>
                <a:chExt cx="1891824" cy="1966919"/>
              </a:xfrm>
            </p:grpSpPr>
            <p:sp>
              <p:nvSpPr>
                <p:cNvPr id="34" name="Freeform 33"/>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10"/>
              <p:cNvGrpSpPr/>
              <p:nvPr/>
            </p:nvGrpSpPr>
            <p:grpSpPr>
              <a:xfrm>
                <a:off x="2819400" y="4701988"/>
                <a:ext cx="727625" cy="1728728"/>
                <a:chOff x="4133852" y="2376481"/>
                <a:chExt cx="1891824" cy="1966919"/>
              </a:xfrm>
            </p:grpSpPr>
            <p:sp>
              <p:nvSpPr>
                <p:cNvPr id="32" name="Freeform 31"/>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0" name="Group 57"/>
            <p:cNvGrpSpPr/>
            <p:nvPr/>
          </p:nvGrpSpPr>
          <p:grpSpPr>
            <a:xfrm flipV="1">
              <a:off x="2667000" y="3886200"/>
              <a:ext cx="1524001" cy="1981200"/>
              <a:chOff x="1219200" y="4375222"/>
              <a:chExt cx="3962400" cy="2254178"/>
            </a:xfrm>
          </p:grpSpPr>
          <p:grpSp>
            <p:nvGrpSpPr>
              <p:cNvPr id="21" name="Group 10"/>
              <p:cNvGrpSpPr/>
              <p:nvPr/>
            </p:nvGrpSpPr>
            <p:grpSpPr>
              <a:xfrm>
                <a:off x="2429164" y="4433881"/>
                <a:ext cx="1891824" cy="1966919"/>
                <a:chOff x="4133852" y="2376481"/>
                <a:chExt cx="1891824" cy="1966919"/>
              </a:xfrm>
            </p:grpSpPr>
            <p:sp>
              <p:nvSpPr>
                <p:cNvPr id="24" name="Freeform 23"/>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Freeform 21"/>
              <p:cNvSpPr/>
              <p:nvPr/>
            </p:nvSpPr>
            <p:spPr>
              <a:xfrm>
                <a:off x="4114800" y="4442012"/>
                <a:ext cx="1066800" cy="2187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 name="connsiteX0" fmla="*/ 0 w 1429512"/>
                  <a:gd name="connsiteY0" fmla="*/ 146161 h 2415988"/>
                  <a:gd name="connsiteX1" fmla="*/ 1033834 w 1429512"/>
                  <a:gd name="connsiteY1" fmla="*/ 148303 h 2415988"/>
                  <a:gd name="connsiteX2" fmla="*/ 1418239 w 1429512"/>
                  <a:gd name="connsiteY2" fmla="*/ 1044388 h 2415988"/>
                  <a:gd name="connsiteX3" fmla="*/ 1429512 w 1429512"/>
                  <a:gd name="connsiteY3" fmla="*/ 2415988 h 2415988"/>
                  <a:gd name="connsiteX0" fmla="*/ 0 w 1429512"/>
                  <a:gd name="connsiteY0" fmla="*/ 146161 h 2415988"/>
                  <a:gd name="connsiteX1" fmla="*/ 1033834 w 1429512"/>
                  <a:gd name="connsiteY1" fmla="*/ 148303 h 2415988"/>
                  <a:gd name="connsiteX2" fmla="*/ 1418239 w 1429512"/>
                  <a:gd name="connsiteY2" fmla="*/ 1044388 h 2415988"/>
                  <a:gd name="connsiteX3" fmla="*/ 1429512 w 1429512"/>
                  <a:gd name="connsiteY3" fmla="*/ 2415988 h 2415988"/>
                  <a:gd name="connsiteX0" fmla="*/ 0 w 1429512"/>
                  <a:gd name="connsiteY0" fmla="*/ 146161 h 2187388"/>
                  <a:gd name="connsiteX1" fmla="*/ 1033834 w 1429512"/>
                  <a:gd name="connsiteY1" fmla="*/ 148303 h 2187388"/>
                  <a:gd name="connsiteX2" fmla="*/ 1418239 w 1429512"/>
                  <a:gd name="connsiteY2" fmla="*/ 1044388 h 2187388"/>
                  <a:gd name="connsiteX3" fmla="*/ 1429512 w 1429512"/>
                  <a:gd name="connsiteY3" fmla="*/ 2187388 h 2187388"/>
                </a:gdLst>
                <a:ahLst/>
                <a:cxnLst>
                  <a:cxn ang="0">
                    <a:pos x="connsiteX0" y="connsiteY0"/>
                  </a:cxn>
                  <a:cxn ang="0">
                    <a:pos x="connsiteX1" y="connsiteY1"/>
                  </a:cxn>
                  <a:cxn ang="0">
                    <a:pos x="connsiteX2" y="connsiteY2"/>
                  </a:cxn>
                  <a:cxn ang="0">
                    <a:pos x="connsiteX3" y="connsiteY3"/>
                  </a:cxn>
                </a:cxnLst>
                <a:rect l="l" t="t" r="r" b="b"/>
                <a:pathLst>
                  <a:path w="1429512" h="2187388">
                    <a:moveTo>
                      <a:pt x="0" y="146161"/>
                    </a:moveTo>
                    <a:cubicBezTo>
                      <a:pt x="310581" y="0"/>
                      <a:pt x="787051" y="9973"/>
                      <a:pt x="1033834" y="148303"/>
                    </a:cubicBezTo>
                    <a:cubicBezTo>
                      <a:pt x="1278313" y="326478"/>
                      <a:pt x="1383502" y="479052"/>
                      <a:pt x="1418239" y="1044388"/>
                    </a:cubicBezTo>
                    <a:cubicBezTo>
                      <a:pt x="1421997" y="1501588"/>
                      <a:pt x="1425754" y="1730188"/>
                      <a:pt x="1429512" y="2187388"/>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1219200" y="4375222"/>
                <a:ext cx="1385047" cy="22541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1855963"/>
                  <a:gd name="connsiteY0" fmla="*/ 2254178 h 2254178"/>
                  <a:gd name="connsiteX1" fmla="*/ 11636 w 1855963"/>
                  <a:gd name="connsiteY1" fmla="*/ 1103046 h 2254178"/>
                  <a:gd name="connsiteX2" fmla="*/ 642303 w 1855963"/>
                  <a:gd name="connsiteY2" fmla="*/ 148306 h 2254178"/>
                  <a:gd name="connsiteX3" fmla="*/ 1471558 w 1855963"/>
                  <a:gd name="connsiteY3" fmla="*/ 213208 h 2254178"/>
                  <a:gd name="connsiteX4" fmla="*/ 1829069 w 1855963"/>
                  <a:gd name="connsiteY4" fmla="*/ 1058970 h 2254178"/>
                  <a:gd name="connsiteX5" fmla="*/ 1433275 w 1855963"/>
                  <a:gd name="connsiteY5" fmla="*/ 2025578 h 2254178"/>
                  <a:gd name="connsiteX6" fmla="*/ 1126951 w 1855963"/>
                  <a:gd name="connsiteY6" fmla="*/ 1034978 h 2254178"/>
                  <a:gd name="connsiteX7" fmla="*/ 1433275 w 1855963"/>
                  <a:gd name="connsiteY7" fmla="*/ 272977 h 2254178"/>
                  <a:gd name="connsiteX0" fmla="*/ 0 w 1855963"/>
                  <a:gd name="connsiteY0" fmla="*/ 2254178 h 2254178"/>
                  <a:gd name="connsiteX1" fmla="*/ 11636 w 1855963"/>
                  <a:gd name="connsiteY1" fmla="*/ 1103046 h 2254178"/>
                  <a:gd name="connsiteX2" fmla="*/ 642303 w 1855963"/>
                  <a:gd name="connsiteY2" fmla="*/ 148306 h 2254178"/>
                  <a:gd name="connsiteX3" fmla="*/ 1471558 w 1855963"/>
                  <a:gd name="connsiteY3" fmla="*/ 213208 h 2254178"/>
                  <a:gd name="connsiteX4" fmla="*/ 1829069 w 1855963"/>
                  <a:gd name="connsiteY4" fmla="*/ 1058970 h 2254178"/>
                  <a:gd name="connsiteX5" fmla="*/ 1433275 w 1855963"/>
                  <a:gd name="connsiteY5" fmla="*/ 2025578 h 2254178"/>
                  <a:gd name="connsiteX6" fmla="*/ 1126951 w 1855963"/>
                  <a:gd name="connsiteY6" fmla="*/ 1034978 h 2254178"/>
                  <a:gd name="connsiteX7" fmla="*/ 1433275 w 1855963"/>
                  <a:gd name="connsiteY7" fmla="*/ 272977 h 225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5963" h="2254178">
                    <a:moveTo>
                      <a:pt x="0" y="2254178"/>
                    </a:moveTo>
                    <a:lnTo>
                      <a:pt x="11636" y="1103046"/>
                    </a:lnTo>
                    <a:cubicBezTo>
                      <a:pt x="68698" y="657052"/>
                      <a:pt x="398983" y="296612"/>
                      <a:pt x="642303" y="148306"/>
                    </a:cubicBezTo>
                    <a:cubicBezTo>
                      <a:pt x="885623" y="0"/>
                      <a:pt x="1273764" y="61431"/>
                      <a:pt x="1471558" y="213208"/>
                    </a:cubicBezTo>
                    <a:cubicBezTo>
                      <a:pt x="1716037" y="391383"/>
                      <a:pt x="1794332" y="493634"/>
                      <a:pt x="1829069" y="1058970"/>
                    </a:cubicBezTo>
                    <a:cubicBezTo>
                      <a:pt x="1855963" y="1334635"/>
                      <a:pt x="1689643" y="2016987"/>
                      <a:pt x="1433275" y="2025578"/>
                    </a:cubicBezTo>
                    <a:cubicBezTo>
                      <a:pt x="1141051" y="2005875"/>
                      <a:pt x="1125738" y="1312325"/>
                      <a:pt x="1126951" y="1034978"/>
                    </a:cubicBezTo>
                    <a:cubicBezTo>
                      <a:pt x="1133002" y="876932"/>
                      <a:pt x="1129082" y="536617"/>
                      <a:pt x="1433275" y="272977"/>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41" name="TextBox 40"/>
          <p:cNvSpPr txBox="1"/>
          <p:nvPr/>
        </p:nvSpPr>
        <p:spPr>
          <a:xfrm>
            <a:off x="5943600" y="1676400"/>
            <a:ext cx="1066800" cy="707886"/>
          </a:xfrm>
          <a:prstGeom prst="rect">
            <a:avLst/>
          </a:prstGeom>
          <a:noFill/>
        </p:spPr>
        <p:txBody>
          <a:bodyPr wrap="square" rtlCol="0">
            <a:spAutoFit/>
          </a:bodyPr>
          <a:lstStyle/>
          <a:p>
            <a:r>
              <a:rPr lang="en-US" sz="2000">
                <a:solidFill>
                  <a:srgbClr val="FFFF00"/>
                </a:solidFill>
              </a:rPr>
              <a:t>Coil 1: </a:t>
            </a:r>
            <a:r>
              <a:rPr lang="en-US" sz="2000" i="1">
                <a:solidFill>
                  <a:srgbClr val="FFFF00"/>
                </a:solidFill>
                <a:latin typeface="Times New Roman" pitchFamily="18" charset="0"/>
                <a:cs typeface="Times New Roman" pitchFamily="18" charset="0"/>
              </a:rPr>
              <a:t>N</a:t>
            </a:r>
            <a:r>
              <a:rPr lang="en-US" sz="2000" baseline="-25000">
                <a:solidFill>
                  <a:srgbClr val="FFFF00"/>
                </a:solidFill>
              </a:rPr>
              <a:t>1</a:t>
            </a:r>
            <a:r>
              <a:rPr lang="en-US" sz="2000">
                <a:solidFill>
                  <a:srgbClr val="FFFF00"/>
                </a:solidFill>
              </a:rPr>
              <a:t> loops</a:t>
            </a:r>
          </a:p>
        </p:txBody>
      </p:sp>
      <p:sp>
        <p:nvSpPr>
          <p:cNvPr id="42" name="TextBox 41"/>
          <p:cNvSpPr txBox="1"/>
          <p:nvPr/>
        </p:nvSpPr>
        <p:spPr>
          <a:xfrm>
            <a:off x="7978587" y="6015318"/>
            <a:ext cx="1066800" cy="400110"/>
          </a:xfrm>
          <a:prstGeom prst="rect">
            <a:avLst/>
          </a:prstGeom>
          <a:noFill/>
        </p:spPr>
        <p:txBody>
          <a:bodyPr wrap="square" rtlCol="0">
            <a:spAutoFit/>
          </a:bodyPr>
          <a:lstStyle/>
          <a:p>
            <a:r>
              <a:rPr lang="en-US" sz="2000">
                <a:solidFill>
                  <a:srgbClr val="FFFF00"/>
                </a:solidFill>
              </a:rPr>
              <a:t>Coil 1</a:t>
            </a:r>
          </a:p>
        </p:txBody>
      </p:sp>
      <p:sp>
        <p:nvSpPr>
          <p:cNvPr id="43" name="TextBox 42"/>
          <p:cNvSpPr txBox="1"/>
          <p:nvPr/>
        </p:nvSpPr>
        <p:spPr>
          <a:xfrm>
            <a:off x="7494495" y="1658471"/>
            <a:ext cx="1116105" cy="707886"/>
          </a:xfrm>
          <a:prstGeom prst="rect">
            <a:avLst/>
          </a:prstGeom>
          <a:noFill/>
        </p:spPr>
        <p:txBody>
          <a:bodyPr wrap="square" rtlCol="0">
            <a:spAutoFit/>
          </a:bodyPr>
          <a:lstStyle/>
          <a:p>
            <a:r>
              <a:rPr lang="en-US" sz="2000">
                <a:solidFill>
                  <a:srgbClr val="FFFF00"/>
                </a:solidFill>
              </a:rPr>
              <a:t>Coil 2: </a:t>
            </a:r>
            <a:r>
              <a:rPr lang="en-US" sz="2000" i="1">
                <a:solidFill>
                  <a:srgbClr val="FFFF00"/>
                </a:solidFill>
                <a:latin typeface="Times New Roman" pitchFamily="18" charset="0"/>
                <a:cs typeface="Times New Roman" pitchFamily="18" charset="0"/>
              </a:rPr>
              <a:t>N</a:t>
            </a:r>
            <a:r>
              <a:rPr lang="en-US" sz="2000" baseline="-25000">
                <a:solidFill>
                  <a:srgbClr val="FFFF00"/>
                </a:solidFill>
              </a:rPr>
              <a:t>2</a:t>
            </a:r>
            <a:r>
              <a:rPr lang="en-US" sz="2000">
                <a:solidFill>
                  <a:srgbClr val="FFFF00"/>
                </a:solidFill>
              </a:rPr>
              <a:t> loops</a:t>
            </a:r>
          </a:p>
        </p:txBody>
      </p:sp>
      <p:sp>
        <p:nvSpPr>
          <p:cNvPr id="44" name="TextBox 43"/>
          <p:cNvSpPr txBox="1"/>
          <p:nvPr/>
        </p:nvSpPr>
        <p:spPr>
          <a:xfrm>
            <a:off x="7933765" y="4706470"/>
            <a:ext cx="990600" cy="400110"/>
          </a:xfrm>
          <a:prstGeom prst="rect">
            <a:avLst/>
          </a:prstGeom>
          <a:noFill/>
        </p:spPr>
        <p:txBody>
          <a:bodyPr wrap="square" rtlCol="0">
            <a:spAutoFit/>
          </a:bodyPr>
          <a:lstStyle/>
          <a:p>
            <a:r>
              <a:rPr lang="en-US" sz="2000">
                <a:solidFill>
                  <a:srgbClr val="FFFF00"/>
                </a:solidFill>
              </a:rPr>
              <a:t>Coil 2</a:t>
            </a:r>
          </a:p>
        </p:txBody>
      </p:sp>
      <p:graphicFrame>
        <p:nvGraphicFramePr>
          <p:cNvPr id="46" name="Object 45"/>
          <p:cNvGraphicFramePr>
            <a:graphicFrameLocks noChangeAspect="1"/>
          </p:cNvGraphicFramePr>
          <p:nvPr/>
        </p:nvGraphicFramePr>
        <p:xfrm>
          <a:off x="2447365" y="3671047"/>
          <a:ext cx="2440643" cy="542365"/>
        </p:xfrm>
        <a:graphic>
          <a:graphicData uri="http://schemas.openxmlformats.org/presentationml/2006/ole">
            <mc:AlternateContent xmlns:mc="http://schemas.openxmlformats.org/markup-compatibility/2006">
              <mc:Choice xmlns:v="urn:schemas-microsoft-com:vml" Requires="v">
                <p:oleObj spid="_x0000_s200763" name="Equation" r:id="rId4" imgW="1028520" imgH="228600" progId="Equation.DSMT4">
                  <p:embed/>
                </p:oleObj>
              </mc:Choice>
              <mc:Fallback>
                <p:oleObj name="Equation" r:id="rId4" imgW="102852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7365" y="3671047"/>
                        <a:ext cx="2440643" cy="5423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46"/>
          <p:cNvGraphicFramePr>
            <a:graphicFrameLocks noChangeAspect="1"/>
          </p:cNvGraphicFramePr>
          <p:nvPr/>
        </p:nvGraphicFramePr>
        <p:xfrm>
          <a:off x="1779494" y="4222377"/>
          <a:ext cx="647450" cy="582706"/>
        </p:xfrm>
        <a:graphic>
          <a:graphicData uri="http://schemas.openxmlformats.org/presentationml/2006/ole">
            <mc:AlternateContent xmlns:mc="http://schemas.openxmlformats.org/markup-compatibility/2006">
              <mc:Choice xmlns:v="urn:schemas-microsoft-com:vml" Requires="v">
                <p:oleObj spid="_x0000_s200764" name="Equation" r:id="rId6" imgW="253800" imgH="228600" progId="Equation.DSMT4">
                  <p:embed/>
                </p:oleObj>
              </mc:Choice>
              <mc:Fallback>
                <p:oleObj name="Equation" r:id="rId6" imgW="25380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9494" y="4222377"/>
                        <a:ext cx="647450" cy="582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47"/>
          <p:cNvGraphicFramePr>
            <a:graphicFrameLocks noChangeAspect="1"/>
          </p:cNvGraphicFramePr>
          <p:nvPr/>
        </p:nvGraphicFramePr>
        <p:xfrm>
          <a:off x="990600" y="5598459"/>
          <a:ext cx="3596148" cy="838200"/>
        </p:xfrm>
        <a:graphic>
          <a:graphicData uri="http://schemas.openxmlformats.org/presentationml/2006/ole">
            <mc:AlternateContent xmlns:mc="http://schemas.openxmlformats.org/markup-compatibility/2006">
              <mc:Choice xmlns:v="urn:schemas-microsoft-com:vml" Requires="v">
                <p:oleObj spid="_x0000_s200765" name="Equation" r:id="rId8" imgW="1688760" imgH="393480" progId="Equation.DSMT4">
                  <p:embed/>
                </p:oleObj>
              </mc:Choice>
              <mc:Fallback>
                <p:oleObj name="Equation" r:id="rId8" imgW="1688760" imgH="39348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5598459"/>
                        <a:ext cx="359614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Mutual Inductance Symmetry</a:t>
            </a:r>
          </a:p>
        </p:txBody>
      </p:sp>
      <p:sp>
        <p:nvSpPr>
          <p:cNvPr id="3" name="Content Placeholder 2"/>
          <p:cNvSpPr>
            <a:spLocks noGrp="1"/>
          </p:cNvSpPr>
          <p:nvPr>
            <p:ph idx="1"/>
          </p:nvPr>
        </p:nvSpPr>
        <p:spPr>
          <a:xfrm>
            <a:off x="304800" y="1600200"/>
            <a:ext cx="8610600" cy="4876800"/>
          </a:xfrm>
        </p:spPr>
        <p:txBody>
          <a:bodyPr>
            <a:normAutofit/>
          </a:bodyPr>
          <a:lstStyle/>
          <a:p>
            <a:r>
              <a:rPr lang="en-US" sz="2800"/>
              <a:t>Suppose we have two coils close to each other.              A changing current in coil 1 gives an emf in coil 2:</a:t>
            </a:r>
          </a:p>
          <a:p>
            <a:endParaRPr lang="en-US" sz="2800"/>
          </a:p>
          <a:p>
            <a:r>
              <a:rPr lang="en-US" sz="2800"/>
              <a:t>Evidently we will also find:</a:t>
            </a:r>
          </a:p>
          <a:p>
            <a:endParaRPr lang="en-US" sz="2800"/>
          </a:p>
          <a:p>
            <a:r>
              <a:rPr lang="en-US" sz="2800"/>
              <a:t>Remarkably, it turns out that</a:t>
            </a:r>
          </a:p>
          <a:p>
            <a:pPr algn="ctr">
              <a:buNone/>
            </a:pPr>
            <a:r>
              <a:rPr lang="en-US" sz="2800" i="1">
                <a:solidFill>
                  <a:srgbClr val="FFFF00"/>
                </a:solidFill>
                <a:latin typeface="Times New Roman" pitchFamily="18" charset="0"/>
                <a:cs typeface="Times New Roman" pitchFamily="18" charset="0"/>
              </a:rPr>
              <a:t>M</a:t>
            </a:r>
            <a:r>
              <a:rPr lang="en-US" sz="2800" baseline="-25000">
                <a:solidFill>
                  <a:srgbClr val="FFFF00"/>
                </a:solidFill>
                <a:latin typeface="Times New Roman" pitchFamily="18" charset="0"/>
                <a:cs typeface="Times New Roman" pitchFamily="18" charset="0"/>
              </a:rPr>
              <a:t>12</a:t>
            </a:r>
            <a:r>
              <a:rPr lang="en-US" sz="2800">
                <a:solidFill>
                  <a:srgbClr val="FFFF00"/>
                </a:solidFill>
                <a:latin typeface="Times New Roman" pitchFamily="18" charset="0"/>
                <a:cs typeface="Times New Roman" pitchFamily="18" charset="0"/>
              </a:rPr>
              <a:t> = </a:t>
            </a:r>
            <a:r>
              <a:rPr lang="en-US" sz="2800" i="1">
                <a:solidFill>
                  <a:srgbClr val="FFFF00"/>
                </a:solidFill>
                <a:latin typeface="Times New Roman" pitchFamily="18" charset="0"/>
                <a:cs typeface="Times New Roman" pitchFamily="18" charset="0"/>
              </a:rPr>
              <a:t>M</a:t>
            </a:r>
            <a:r>
              <a:rPr lang="en-US" sz="2800" baseline="-25000">
                <a:solidFill>
                  <a:srgbClr val="FFFF00"/>
                </a:solidFill>
                <a:latin typeface="Times New Roman" pitchFamily="18" charset="0"/>
                <a:cs typeface="Times New Roman" pitchFamily="18" charset="0"/>
              </a:rPr>
              <a:t>21</a:t>
            </a:r>
            <a:r>
              <a:rPr lang="en-US" sz="2800">
                <a:solidFill>
                  <a:srgbClr val="FFFF00"/>
                </a:solidFill>
                <a:latin typeface="Times New Roman" pitchFamily="18" charset="0"/>
                <a:cs typeface="Times New Roman" pitchFamily="18" charset="0"/>
              </a:rPr>
              <a:t> </a:t>
            </a:r>
          </a:p>
          <a:p>
            <a:r>
              <a:rPr lang="en-US" sz="2800">
                <a:cs typeface="Times New Roman" pitchFamily="18" charset="0"/>
              </a:rPr>
              <a:t>This is by no means obvious, and in fact quite difficult to prove. </a:t>
            </a:r>
          </a:p>
        </p:txBody>
      </p:sp>
      <p:graphicFrame>
        <p:nvGraphicFramePr>
          <p:cNvPr id="4" name="Object 3"/>
          <p:cNvGraphicFramePr>
            <a:graphicFrameLocks noChangeAspect="1"/>
          </p:cNvGraphicFramePr>
          <p:nvPr/>
        </p:nvGraphicFramePr>
        <p:xfrm>
          <a:off x="2940423" y="2496671"/>
          <a:ext cx="2804957" cy="587084"/>
        </p:xfrm>
        <a:graphic>
          <a:graphicData uri="http://schemas.openxmlformats.org/presentationml/2006/ole">
            <mc:AlternateContent xmlns:mc="http://schemas.openxmlformats.org/markup-compatibility/2006">
              <mc:Choice xmlns:v="urn:schemas-microsoft-com:vml" Requires="v">
                <p:oleObj spid="_x0000_s201768" name="Equation" r:id="rId4" imgW="1091880" imgH="228600" progId="Equation.DSMT4">
                  <p:embed/>
                </p:oleObj>
              </mc:Choice>
              <mc:Fallback>
                <p:oleObj name="Equation" r:id="rId4" imgW="109188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423" y="2496671"/>
                        <a:ext cx="2804957" cy="5870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905562" y="3532095"/>
          <a:ext cx="2778061" cy="581455"/>
        </p:xfrm>
        <a:graphic>
          <a:graphicData uri="http://schemas.openxmlformats.org/presentationml/2006/ole">
            <mc:AlternateContent xmlns:mc="http://schemas.openxmlformats.org/markup-compatibility/2006">
              <mc:Choice xmlns:v="urn:schemas-microsoft-com:vml" Requires="v">
                <p:oleObj spid="_x0000_s201769" name="Equation" r:id="rId6" imgW="1091880" imgH="228600" progId="Equation.DSMT4">
                  <p:embed/>
                </p:oleObj>
              </mc:Choice>
              <mc:Fallback>
                <p:oleObj name="Equation" r:id="rId6" imgW="109188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5562" y="3532095"/>
                        <a:ext cx="2778061" cy="5814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3558988" y="4576483"/>
            <a:ext cx="2097741" cy="60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143000"/>
          </a:xfrm>
        </p:spPr>
        <p:txBody>
          <a:bodyPr>
            <a:normAutofit fontScale="90000"/>
          </a:bodyPr>
          <a:lstStyle/>
          <a:p>
            <a:r>
              <a:rPr lang="en-US">
                <a:solidFill>
                  <a:srgbClr val="FFFF00"/>
                </a:solidFill>
              </a:rPr>
              <a:t>Mutual Inductance and Self Inductance</a:t>
            </a:r>
          </a:p>
        </p:txBody>
      </p:sp>
      <p:sp>
        <p:nvSpPr>
          <p:cNvPr id="3" name="Content Placeholder 2"/>
          <p:cNvSpPr>
            <a:spLocks noGrp="1"/>
          </p:cNvSpPr>
          <p:nvPr>
            <p:ph idx="1"/>
          </p:nvPr>
        </p:nvSpPr>
        <p:spPr>
          <a:xfrm>
            <a:off x="228600" y="1905000"/>
            <a:ext cx="8534400" cy="3581400"/>
          </a:xfrm>
        </p:spPr>
        <p:txBody>
          <a:bodyPr/>
          <a:lstStyle/>
          <a:p>
            <a:r>
              <a:rPr lang="en-US"/>
              <a:t>For a system of two coils, such as a transformer, the mutual inductance is written as </a:t>
            </a:r>
            <a:r>
              <a:rPr lang="en-US" i="1">
                <a:solidFill>
                  <a:srgbClr val="FFFF00"/>
                </a:solidFill>
                <a:latin typeface="Times New Roman" pitchFamily="18" charset="0"/>
                <a:cs typeface="Times New Roman" pitchFamily="18" charset="0"/>
              </a:rPr>
              <a:t>M</a:t>
            </a:r>
            <a:r>
              <a:rPr lang="en-US"/>
              <a:t>.</a:t>
            </a:r>
          </a:p>
          <a:p>
            <a:r>
              <a:rPr lang="en-US"/>
              <a:t>Remember that for such a system, emf in one coil will be generated by changing currents in </a:t>
            </a:r>
            <a:r>
              <a:rPr lang="en-US">
                <a:solidFill>
                  <a:srgbClr val="FFFF00"/>
                </a:solidFill>
              </a:rPr>
              <a:t>both</a:t>
            </a:r>
            <a:r>
              <a:rPr lang="en-US"/>
              <a:t> coils:</a:t>
            </a:r>
          </a:p>
        </p:txBody>
      </p:sp>
      <p:graphicFrame>
        <p:nvGraphicFramePr>
          <p:cNvPr id="4" name="Object 3"/>
          <p:cNvGraphicFramePr>
            <a:graphicFrameLocks noChangeAspect="1"/>
          </p:cNvGraphicFramePr>
          <p:nvPr/>
        </p:nvGraphicFramePr>
        <p:xfrm>
          <a:off x="2743200" y="4419600"/>
          <a:ext cx="3265387" cy="2433638"/>
        </p:xfrm>
        <a:graphic>
          <a:graphicData uri="http://schemas.openxmlformats.org/presentationml/2006/ole">
            <mc:AlternateContent xmlns:mc="http://schemas.openxmlformats.org/markup-compatibility/2006">
              <mc:Choice xmlns:v="urn:schemas-microsoft-com:vml" Requires="v">
                <p:oleObj spid="_x0000_s205844" name="Equation" r:id="rId4" imgW="1346040" imgH="1002960" progId="Equation.DSMT4">
                  <p:embed/>
                </p:oleObj>
              </mc:Choice>
              <mc:Fallback>
                <p:oleObj name="Equation" r:id="rId4" imgW="1346040" imgH="100296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419600"/>
                        <a:ext cx="3265387" cy="2433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Energy Stored in an Inductance</a:t>
            </a:r>
          </a:p>
        </p:txBody>
      </p:sp>
      <p:sp>
        <p:nvSpPr>
          <p:cNvPr id="3" name="Content Placeholder 2"/>
          <p:cNvSpPr>
            <a:spLocks noGrp="1"/>
          </p:cNvSpPr>
          <p:nvPr>
            <p:ph idx="1"/>
          </p:nvPr>
        </p:nvSpPr>
        <p:spPr>
          <a:xfrm>
            <a:off x="457200" y="1600200"/>
            <a:ext cx="8001000" cy="4876800"/>
          </a:xfrm>
        </p:spPr>
        <p:txBody>
          <a:bodyPr>
            <a:normAutofit lnSpcReduction="10000"/>
          </a:bodyPr>
          <a:lstStyle/>
          <a:p>
            <a:r>
              <a:rPr lang="en-US"/>
              <a:t>If an increasing current </a:t>
            </a:r>
            <a:r>
              <a:rPr lang="en-US" i="1">
                <a:solidFill>
                  <a:srgbClr val="FFFF00"/>
                </a:solidFill>
                <a:latin typeface="Times New Roman" pitchFamily="18" charset="0"/>
                <a:cs typeface="Times New Roman" pitchFamily="18" charset="0"/>
              </a:rPr>
              <a:t>I</a:t>
            </a:r>
            <a:r>
              <a:rPr lang="en-US"/>
              <a:t> is flowing through an inductance </a:t>
            </a:r>
            <a:r>
              <a:rPr lang="en-US" i="1">
                <a:solidFill>
                  <a:srgbClr val="FFFF00"/>
                </a:solidFill>
                <a:latin typeface="Times New Roman" pitchFamily="18" charset="0"/>
                <a:cs typeface="Times New Roman" pitchFamily="18" charset="0"/>
              </a:rPr>
              <a:t>L</a:t>
            </a:r>
            <a:r>
              <a:rPr lang="en-US"/>
              <a:t>, the emf </a:t>
            </a:r>
            <a:r>
              <a:rPr lang="en-US" i="1">
                <a:solidFill>
                  <a:srgbClr val="FFFF00"/>
                </a:solidFill>
                <a:latin typeface="Times New Roman" pitchFamily="18" charset="0"/>
                <a:cs typeface="Times New Roman" pitchFamily="18" charset="0"/>
              </a:rPr>
              <a:t>LdI</a:t>
            </a:r>
            <a:r>
              <a:rPr lang="en-US">
                <a:solidFill>
                  <a:srgbClr val="FFFF00"/>
                </a:solidFill>
              </a:rPr>
              <a:t>/</a:t>
            </a:r>
            <a:r>
              <a:rPr lang="en-US" i="1">
                <a:solidFill>
                  <a:srgbClr val="FFFF00"/>
                </a:solidFill>
                <a:latin typeface="Times New Roman" pitchFamily="18" charset="0"/>
                <a:cs typeface="Times New Roman" pitchFamily="18" charset="0"/>
              </a:rPr>
              <a:t>dt </a:t>
            </a:r>
            <a:r>
              <a:rPr lang="en-US"/>
              <a:t>is opposing the current, so the source supplying the current is doing work at a rate </a:t>
            </a:r>
            <a:r>
              <a:rPr lang="en-US" i="1">
                <a:solidFill>
                  <a:srgbClr val="FFFF00"/>
                </a:solidFill>
                <a:latin typeface="Times New Roman" pitchFamily="18" charset="0"/>
                <a:cs typeface="Times New Roman" pitchFamily="18" charset="0"/>
              </a:rPr>
              <a:t>ILdI</a:t>
            </a:r>
            <a:r>
              <a:rPr lang="en-US">
                <a:solidFill>
                  <a:srgbClr val="FFFF00"/>
                </a:solidFill>
              </a:rPr>
              <a:t>/</a:t>
            </a:r>
            <a:r>
              <a:rPr lang="en-US" i="1">
                <a:solidFill>
                  <a:srgbClr val="FFFF00"/>
                </a:solidFill>
                <a:latin typeface="Times New Roman" pitchFamily="18" charset="0"/>
                <a:cs typeface="Times New Roman" pitchFamily="18" charset="0"/>
              </a:rPr>
              <a:t>dt</a:t>
            </a:r>
            <a:r>
              <a:rPr lang="en-US"/>
              <a:t>, so to raise the current from zero to </a:t>
            </a:r>
            <a:r>
              <a:rPr lang="en-US" i="1">
                <a:solidFill>
                  <a:srgbClr val="FFFF00"/>
                </a:solidFill>
                <a:latin typeface="Times New Roman" pitchFamily="18" charset="0"/>
                <a:cs typeface="Times New Roman" pitchFamily="18" charset="0"/>
              </a:rPr>
              <a:t>I</a:t>
            </a:r>
            <a:r>
              <a:rPr lang="en-US"/>
              <a:t> takes total work</a:t>
            </a:r>
          </a:p>
          <a:p>
            <a:endParaRPr lang="en-US"/>
          </a:p>
          <a:p>
            <a:endParaRPr lang="en-US"/>
          </a:p>
          <a:p>
            <a:r>
              <a:rPr lang="en-US"/>
              <a:t>This energy is stored in the inductor exactly as                  is stored in a capacitor. </a:t>
            </a:r>
          </a:p>
        </p:txBody>
      </p:sp>
      <p:graphicFrame>
        <p:nvGraphicFramePr>
          <p:cNvPr id="4" name="Object 3"/>
          <p:cNvGraphicFramePr>
            <a:graphicFrameLocks noChangeAspect="1"/>
          </p:cNvGraphicFramePr>
          <p:nvPr/>
        </p:nvGraphicFramePr>
        <p:xfrm>
          <a:off x="3120081" y="4191000"/>
          <a:ext cx="2594919" cy="1066800"/>
        </p:xfrm>
        <a:graphic>
          <a:graphicData uri="http://schemas.openxmlformats.org/presentationml/2006/ole">
            <mc:AlternateContent xmlns:mc="http://schemas.openxmlformats.org/markup-compatibility/2006">
              <mc:Choice xmlns:v="urn:schemas-microsoft-com:vml" Requires="v">
                <p:oleObj spid="_x0000_s202792" name="Equation" r:id="rId4" imgW="1143000" imgH="469800" progId="Equation.DSMT4">
                  <p:embed/>
                </p:oleObj>
              </mc:Choice>
              <mc:Fallback>
                <p:oleObj name="Equation" r:id="rId4" imgW="1143000" imgH="469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081" y="4191000"/>
                        <a:ext cx="2594919"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371600" y="5844988"/>
          <a:ext cx="1524000" cy="546339"/>
        </p:xfrm>
        <a:graphic>
          <a:graphicData uri="http://schemas.openxmlformats.org/presentationml/2006/ole">
            <mc:AlternateContent xmlns:mc="http://schemas.openxmlformats.org/markup-compatibility/2006">
              <mc:Choice xmlns:v="urn:schemas-microsoft-com:vml" Requires="v">
                <p:oleObj spid="_x0000_s202793" name="Equation" r:id="rId6" imgW="672840" imgH="241200" progId="Equation.DSMT4">
                  <p:embed/>
                </p:oleObj>
              </mc:Choice>
              <mc:Fallback>
                <p:oleObj name="Equation" r:id="rId6" imgW="672840" imgH="2412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844988"/>
                        <a:ext cx="1524000" cy="5463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Energy is Stored in Fields</a:t>
            </a:r>
          </a:p>
        </p:txBody>
      </p:sp>
      <p:sp>
        <p:nvSpPr>
          <p:cNvPr id="3" name="Content Placeholder 2"/>
          <p:cNvSpPr>
            <a:spLocks noGrp="1"/>
          </p:cNvSpPr>
          <p:nvPr>
            <p:ph idx="1"/>
          </p:nvPr>
        </p:nvSpPr>
        <p:spPr/>
        <p:txBody>
          <a:bodyPr/>
          <a:lstStyle/>
          <a:p>
            <a:r>
              <a:rPr lang="en-US"/>
              <a:t>When a capacitor is charged, an electric field is created. </a:t>
            </a:r>
          </a:p>
          <a:p>
            <a:r>
              <a:rPr lang="en-US"/>
              <a:t>The capacitor’s energy is stored in the field with energy density          .</a:t>
            </a:r>
          </a:p>
          <a:p>
            <a:r>
              <a:rPr lang="en-US"/>
              <a:t>When a current flows through an inductor, a magnetic field is created.</a:t>
            </a:r>
          </a:p>
          <a:p>
            <a:r>
              <a:rPr lang="en-US"/>
              <a:t>The inductor’s energy is stored in the field with energy density              . </a:t>
            </a:r>
          </a:p>
        </p:txBody>
      </p:sp>
      <p:graphicFrame>
        <p:nvGraphicFramePr>
          <p:cNvPr id="4" name="Object 3"/>
          <p:cNvGraphicFramePr>
            <a:graphicFrameLocks noChangeAspect="1"/>
          </p:cNvGraphicFramePr>
          <p:nvPr/>
        </p:nvGraphicFramePr>
        <p:xfrm>
          <a:off x="4191000" y="3151094"/>
          <a:ext cx="1050507" cy="604837"/>
        </p:xfrm>
        <a:graphic>
          <a:graphicData uri="http://schemas.openxmlformats.org/presentationml/2006/ole">
            <mc:AlternateContent xmlns:mc="http://schemas.openxmlformats.org/markup-compatibility/2006">
              <mc:Choice xmlns:v="urn:schemas-microsoft-com:vml" Requires="v">
                <p:oleObj spid="_x0000_s208936" name="Equation" r:id="rId4" imgW="419040" imgH="241200" progId="Equation.DSMT4">
                  <p:embed/>
                </p:oleObj>
              </mc:Choice>
              <mc:Fallback>
                <p:oleObj name="Equation" r:id="rId4" imgW="419040" imgH="2412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151094"/>
                        <a:ext cx="1050507"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4222377" y="5334000"/>
          <a:ext cx="1295400" cy="572386"/>
        </p:xfrm>
        <a:graphic>
          <a:graphicData uri="http://schemas.openxmlformats.org/presentationml/2006/ole">
            <mc:AlternateContent xmlns:mc="http://schemas.openxmlformats.org/markup-compatibility/2006">
              <mc:Choice xmlns:v="urn:schemas-microsoft-com:vml" Requires="v">
                <p:oleObj spid="_x0000_s208937" name="Equation" r:id="rId6" imgW="545760" imgH="241200" progId="Equation.DSMT4">
                  <p:embed/>
                </p:oleObj>
              </mc:Choice>
              <mc:Fallback>
                <p:oleObj name="Equation" r:id="rId6" imgW="545760" imgH="2412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377" y="5334000"/>
                        <a:ext cx="1295400" cy="5723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i="1">
                <a:solidFill>
                  <a:srgbClr val="FFFF00"/>
                </a:solidFill>
                <a:latin typeface="Times New Roman" pitchFamily="18" charset="0"/>
                <a:cs typeface="Times New Roman" pitchFamily="18" charset="0"/>
              </a:rPr>
              <a:t>LR</a:t>
            </a:r>
            <a:r>
              <a:rPr lang="en-US">
                <a:solidFill>
                  <a:srgbClr val="FFFF00"/>
                </a:solidFill>
              </a:rPr>
              <a:t> Circuits</a:t>
            </a:r>
          </a:p>
        </p:txBody>
      </p:sp>
      <p:sp>
        <p:nvSpPr>
          <p:cNvPr id="3" name="Content Placeholder 2"/>
          <p:cNvSpPr>
            <a:spLocks noGrp="1"/>
          </p:cNvSpPr>
          <p:nvPr>
            <p:ph sz="half" idx="1"/>
          </p:nvPr>
        </p:nvSpPr>
        <p:spPr>
          <a:xfrm>
            <a:off x="533400" y="1828800"/>
            <a:ext cx="4038600" cy="4724400"/>
          </a:xfrm>
        </p:spPr>
        <p:txBody>
          <a:bodyPr/>
          <a:lstStyle/>
          <a:p>
            <a:r>
              <a:rPr lang="en-US"/>
              <a:t>Suppose we have a steady current flowing from the battery through the </a:t>
            </a:r>
            <a:r>
              <a:rPr lang="en-US" i="1">
                <a:latin typeface="Times New Roman" pitchFamily="18" charset="0"/>
                <a:cs typeface="Times New Roman" pitchFamily="18" charset="0"/>
              </a:rPr>
              <a:t>LR</a:t>
            </a:r>
            <a:r>
              <a:rPr lang="en-US"/>
              <a:t> circuit shown.</a:t>
            </a:r>
          </a:p>
          <a:p>
            <a:r>
              <a:rPr lang="en-US"/>
              <a:t>Then at </a:t>
            </a:r>
            <a:r>
              <a:rPr lang="en-US" i="1">
                <a:latin typeface="Times New Roman" pitchFamily="18" charset="0"/>
                <a:cs typeface="Times New Roman" pitchFamily="18" charset="0"/>
              </a:rPr>
              <a:t>t</a:t>
            </a:r>
            <a:r>
              <a:rPr lang="en-US"/>
              <a:t> = 0 we flip the switch…</a:t>
            </a:r>
          </a:p>
          <a:p>
            <a:r>
              <a:rPr lang="en-US">
                <a:solidFill>
                  <a:srgbClr val="FFFF00"/>
                </a:solidFill>
              </a:rPr>
              <a:t>This just takes the battery out of the circuit.</a:t>
            </a:r>
          </a:p>
        </p:txBody>
      </p:sp>
      <p:sp>
        <p:nvSpPr>
          <p:cNvPr id="4" name="Content Placeholder 3"/>
          <p:cNvSpPr>
            <a:spLocks noGrp="1"/>
          </p:cNvSpPr>
          <p:nvPr>
            <p:ph sz="half" idx="2"/>
          </p:nvPr>
        </p:nvSpPr>
        <p:spPr/>
        <p:txBody>
          <a:bodyPr/>
          <a:lstStyle/>
          <a:p>
            <a:r>
              <a:rPr lang="en-US">
                <a:solidFill>
                  <a:schemeClr val="bg2">
                    <a:lumMod val="50000"/>
                  </a:schemeClr>
                </a:solidFill>
              </a:rPr>
              <a:t>.</a:t>
            </a:r>
          </a:p>
        </p:txBody>
      </p:sp>
      <p:grpSp>
        <p:nvGrpSpPr>
          <p:cNvPr id="23" name="Group 22"/>
          <p:cNvGrpSpPr/>
          <p:nvPr/>
        </p:nvGrpSpPr>
        <p:grpSpPr>
          <a:xfrm>
            <a:off x="4800600" y="1866009"/>
            <a:ext cx="3629905" cy="2934591"/>
            <a:chOff x="3276600" y="1962090"/>
            <a:chExt cx="4065494" cy="3088030"/>
          </a:xfrm>
        </p:grpSpPr>
        <p:grpSp>
          <p:nvGrpSpPr>
            <p:cNvPr id="24" name="Group 187"/>
            <p:cNvGrpSpPr/>
            <p:nvPr/>
          </p:nvGrpSpPr>
          <p:grpSpPr>
            <a:xfrm rot="10800000">
              <a:off x="3666846" y="2389094"/>
              <a:ext cx="1843097" cy="219074"/>
              <a:chOff x="2166933" y="3723749"/>
              <a:chExt cx="1843097" cy="219074"/>
            </a:xfrm>
          </p:grpSpPr>
          <p:cxnSp>
            <p:nvCxnSpPr>
              <p:cNvPr id="51" name="Straight Connector 2"/>
              <p:cNvCxnSpPr/>
              <p:nvPr/>
            </p:nvCxnSpPr>
            <p:spPr>
              <a:xfrm rot="16200000" flipH="1" flipV="1">
                <a:off x="3618882" y="3839401"/>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3"/>
              <p:cNvCxnSpPr/>
              <p:nvPr/>
            </p:nvCxnSpPr>
            <p:spPr>
              <a:xfrm rot="5400000" flipH="1">
                <a:off x="3453693" y="374695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rot="16200000" flipH="1" flipV="1">
                <a:off x="3299177" y="3745096"/>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
              <p:cNvCxnSpPr/>
              <p:nvPr/>
            </p:nvCxnSpPr>
            <p:spPr>
              <a:xfrm rot="5400000" flipH="1">
                <a:off x="3139370" y="3748823"/>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6"/>
              <p:cNvCxnSpPr/>
              <p:nvPr/>
            </p:nvCxnSpPr>
            <p:spPr>
              <a:xfrm rot="16200000" flipH="1" flipV="1">
                <a:off x="2982208" y="3748415"/>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7"/>
              <p:cNvCxnSpPr/>
              <p:nvPr/>
            </p:nvCxnSpPr>
            <p:spPr>
              <a:xfrm rot="5400000" flipH="1">
                <a:off x="2831927" y="3752142"/>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8"/>
              <p:cNvCxnSpPr/>
              <p:nvPr/>
            </p:nvCxnSpPr>
            <p:spPr>
              <a:xfrm rot="16200000" flipH="1" flipV="1">
                <a:off x="2675823" y="3747379"/>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9"/>
              <p:cNvCxnSpPr/>
              <p:nvPr/>
            </p:nvCxnSpPr>
            <p:spPr>
              <a:xfrm rot="5400000" flipH="1">
                <a:off x="2518660" y="3752141"/>
                <a:ext cx="212028" cy="1693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10"/>
              <p:cNvCxnSpPr/>
              <p:nvPr/>
            </p:nvCxnSpPr>
            <p:spPr>
              <a:xfrm rot="5400000" flipH="1" flipV="1">
                <a:off x="2452066" y="3747467"/>
                <a:ext cx="106014" cy="846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11"/>
              <p:cNvCxnSpPr/>
              <p:nvPr/>
            </p:nvCxnSpPr>
            <p:spPr>
              <a:xfrm>
                <a:off x="3705230" y="3833815"/>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12"/>
              <p:cNvCxnSpPr/>
              <p:nvPr/>
            </p:nvCxnSpPr>
            <p:spPr>
              <a:xfrm>
                <a:off x="2166933" y="3843333"/>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9"/>
            <p:cNvGrpSpPr/>
            <p:nvPr/>
          </p:nvGrpSpPr>
          <p:grpSpPr>
            <a:xfrm>
              <a:off x="5428130" y="2303930"/>
              <a:ext cx="1905000" cy="345141"/>
              <a:chOff x="1277470" y="4226859"/>
              <a:chExt cx="7561730" cy="2030060"/>
            </a:xfrm>
          </p:grpSpPr>
          <p:sp>
            <p:nvSpPr>
              <p:cNvPr id="43" name="Freeform 42"/>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5" name="Group 19"/>
              <p:cNvGrpSpPr/>
              <p:nvPr/>
            </p:nvGrpSpPr>
            <p:grpSpPr>
              <a:xfrm>
                <a:off x="3352800" y="4267200"/>
                <a:ext cx="1891824" cy="1966919"/>
                <a:chOff x="4133852" y="2376481"/>
                <a:chExt cx="1891824" cy="1966919"/>
              </a:xfrm>
            </p:grpSpPr>
            <p:sp>
              <p:nvSpPr>
                <p:cNvPr id="49" name="Freeform 48"/>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Group 22"/>
              <p:cNvGrpSpPr/>
              <p:nvPr/>
            </p:nvGrpSpPr>
            <p:grpSpPr>
              <a:xfrm>
                <a:off x="5038165" y="4240306"/>
                <a:ext cx="1891824" cy="1966919"/>
                <a:chOff x="4133852" y="2376481"/>
                <a:chExt cx="1891824" cy="1966919"/>
              </a:xfrm>
            </p:grpSpPr>
            <p:sp>
              <p:nvSpPr>
                <p:cNvPr id="47" name="Freeform 46"/>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 name="Straight Connector 25"/>
            <p:cNvCxnSpPr/>
            <p:nvPr/>
          </p:nvCxnSpPr>
          <p:spPr>
            <a:xfrm>
              <a:off x="5029200" y="3429000"/>
              <a:ext cx="228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400800" y="4343400"/>
              <a:ext cx="9412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965077" y="3193676"/>
              <a:ext cx="13850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6394076" y="3408831"/>
              <a:ext cx="1851214" cy="179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3662352" y="3889900"/>
              <a:ext cx="1336190" cy="452714"/>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093757" y="4336675"/>
              <a:ext cx="623047"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14139" y="4343400"/>
              <a:ext cx="1143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340000">
              <a:off x="5706663" y="4359089"/>
              <a:ext cx="914400" cy="13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95800" y="203829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R</a:t>
              </a:r>
            </a:p>
          </p:txBody>
        </p:sp>
        <p:sp>
          <p:nvSpPr>
            <p:cNvPr id="36" name="TextBox 35"/>
            <p:cNvSpPr txBox="1"/>
            <p:nvPr/>
          </p:nvSpPr>
          <p:spPr>
            <a:xfrm>
              <a:off x="6185647" y="196209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L</a:t>
              </a:r>
            </a:p>
          </p:txBody>
        </p:sp>
        <p:sp>
          <p:nvSpPr>
            <p:cNvPr id="37" name="TextBox 36"/>
            <p:cNvSpPr txBox="1"/>
            <p:nvPr/>
          </p:nvSpPr>
          <p:spPr>
            <a:xfrm>
              <a:off x="3276600" y="2895600"/>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I</a:t>
              </a:r>
            </a:p>
          </p:txBody>
        </p:sp>
        <p:sp>
          <p:nvSpPr>
            <p:cNvPr id="38" name="TextBox 37"/>
            <p:cNvSpPr txBox="1"/>
            <p:nvPr/>
          </p:nvSpPr>
          <p:spPr>
            <a:xfrm>
              <a:off x="4095347" y="3653972"/>
              <a:ext cx="1013639" cy="421030"/>
            </a:xfrm>
            <a:prstGeom prst="rect">
              <a:avLst/>
            </a:prstGeom>
            <a:noFill/>
          </p:spPr>
          <p:txBody>
            <a:bodyPr wrap="square" rtlCol="0">
              <a:spAutoFit/>
            </a:bodyPr>
            <a:lstStyle/>
            <a:p>
              <a:r>
                <a:rPr lang="en-US" sz="2000">
                  <a:solidFill>
                    <a:srgbClr val="FFFF00"/>
                  </a:solidFill>
                  <a:latin typeface="Times New Roman" pitchFamily="18" charset="0"/>
                  <a:cs typeface="Times New Roman" pitchFamily="18" charset="0"/>
                </a:rPr>
                <a:t>Switch</a:t>
              </a:r>
            </a:p>
          </p:txBody>
        </p:sp>
        <p:sp>
          <p:nvSpPr>
            <p:cNvPr id="39" name="TextBox 38"/>
            <p:cNvSpPr txBox="1"/>
            <p:nvPr/>
          </p:nvSpPr>
          <p:spPr>
            <a:xfrm>
              <a:off x="6172199" y="4629090"/>
              <a:ext cx="774192" cy="42103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V</a:t>
              </a:r>
              <a:r>
                <a:rPr lang="en-US" sz="2000" baseline="-25000">
                  <a:solidFill>
                    <a:srgbClr val="FFFF00"/>
                  </a:solidFill>
                  <a:latin typeface="Times New Roman" pitchFamily="18" charset="0"/>
                  <a:cs typeface="Times New Roman" pitchFamily="18" charset="0"/>
                </a:rPr>
                <a:t>0</a:t>
              </a:r>
            </a:p>
          </p:txBody>
        </p:sp>
        <p:cxnSp>
          <p:nvCxnSpPr>
            <p:cNvPr id="42" name="Straight Connector 41"/>
            <p:cNvCxnSpPr/>
            <p:nvPr/>
          </p:nvCxnSpPr>
          <p:spPr>
            <a:xfrm rot="16200000" flipH="1">
              <a:off x="3390898" y="3086101"/>
              <a:ext cx="533402" cy="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45013</TotalTime>
  <Words>1949</Words>
  <Application>Microsoft Office PowerPoint</Application>
  <PresentationFormat>On-screen Show (4:3)</PresentationFormat>
  <Paragraphs>461</Paragraphs>
  <Slides>38</Slides>
  <Notes>38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Times New Roman</vt:lpstr>
      <vt:lpstr>Euclid Symbol</vt:lpstr>
      <vt:lpstr>Vladimir Script</vt:lpstr>
      <vt:lpstr>Calibri</vt:lpstr>
      <vt:lpstr>Arial</vt:lpstr>
      <vt:lpstr>Office Theme</vt:lpstr>
      <vt:lpstr>Equation</vt:lpstr>
      <vt:lpstr>AC Circuits II</vt:lpstr>
      <vt:lpstr>Today’s Topics</vt:lpstr>
      <vt:lpstr>Definition of Self-Inductance</vt:lpstr>
      <vt:lpstr>Mutual Inductance</vt:lpstr>
      <vt:lpstr>Mutual Inductance Symmetry</vt:lpstr>
      <vt:lpstr>Mutual Inductance and Self Inductance</vt:lpstr>
      <vt:lpstr>Energy Stored in an Inductance</vt:lpstr>
      <vt:lpstr>Energy is Stored in Fields</vt:lpstr>
      <vt:lpstr>LR Circuits</vt:lpstr>
      <vt:lpstr>LR Circuits</vt:lpstr>
      <vt:lpstr>LR Circuits</vt:lpstr>
      <vt:lpstr>LR Circuits continued…</vt:lpstr>
      <vt:lpstr>LR Circuits continued…</vt:lpstr>
      <vt:lpstr>LR Circuits continued…</vt:lpstr>
      <vt:lpstr>LR Circuits continued…</vt:lpstr>
      <vt:lpstr>LR Circuits continued…</vt:lpstr>
      <vt:lpstr>Clicker Question</vt:lpstr>
      <vt:lpstr>Clicker Question</vt:lpstr>
      <vt:lpstr>Clicker Answer</vt:lpstr>
      <vt:lpstr>Clicker Question</vt:lpstr>
      <vt:lpstr>Clicker Answer</vt:lpstr>
      <vt:lpstr>Clicker Question</vt:lpstr>
      <vt:lpstr>Clicker Question</vt:lpstr>
      <vt:lpstr>Clicker Answer</vt:lpstr>
      <vt:lpstr>Clicker Question</vt:lpstr>
      <vt:lpstr>Clicker Answer</vt:lpstr>
      <vt:lpstr>LC Circuits Question</vt:lpstr>
      <vt:lpstr>LC Circuits Answer: B</vt:lpstr>
      <vt:lpstr>LC Circuit Analysis</vt:lpstr>
      <vt:lpstr>Force of a Stretched Spring</vt:lpstr>
      <vt:lpstr>Mass on a Spring</vt:lpstr>
      <vt:lpstr>Solving the Equation of Motion</vt:lpstr>
      <vt:lpstr>Back to the LC Circuit…</vt:lpstr>
      <vt:lpstr>Where’s the Energy in the LC Circuit?</vt:lpstr>
      <vt:lpstr>Clicker Question</vt:lpstr>
      <vt:lpstr>Clicker Answer</vt:lpstr>
      <vt:lpstr>Energy in the LC Circuit</vt:lpstr>
      <vt:lpstr>Energy in the LC Circuit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 Circuits II</dc:title>
  <dc:creator>Michael</dc:creator>
  <cp:lastModifiedBy>Fowler, Michael (mf1i)</cp:lastModifiedBy>
  <cp:revision>677</cp:revision>
  <dcterms:created xsi:type="dcterms:W3CDTF">2010-01-07T20:15:09Z</dcterms:created>
  <dcterms:modified xsi:type="dcterms:W3CDTF">2021-05-05T15:27:03Z</dcterms:modified>
</cp:coreProperties>
</file>