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498" r:id="rId4"/>
    <p:sldId id="578" r:id="rId5"/>
    <p:sldId id="579" r:id="rId6"/>
    <p:sldId id="580" r:id="rId7"/>
    <p:sldId id="606" r:id="rId8"/>
    <p:sldId id="582" r:id="rId9"/>
    <p:sldId id="583" r:id="rId10"/>
    <p:sldId id="584" r:id="rId11"/>
    <p:sldId id="585" r:id="rId12"/>
    <p:sldId id="586" r:id="rId13"/>
    <p:sldId id="588" r:id="rId14"/>
    <p:sldId id="596" r:id="rId15"/>
    <p:sldId id="603" r:id="rId16"/>
    <p:sldId id="604" r:id="rId17"/>
    <p:sldId id="605" r:id="rId18"/>
    <p:sldId id="599" r:id="rId19"/>
    <p:sldId id="600" r:id="rId20"/>
    <p:sldId id="601" r:id="rId21"/>
    <p:sldId id="602" r:id="rId22"/>
    <p:sldId id="587" r:id="rId23"/>
    <p:sldId id="589" r:id="rId24"/>
    <p:sldId id="590" r:id="rId25"/>
    <p:sldId id="591" r:id="rId26"/>
    <p:sldId id="592" r:id="rId27"/>
    <p:sldId id="593" r:id="rId28"/>
    <p:sldId id="594" r:id="rId29"/>
    <p:sldId id="595" r:id="rId30"/>
    <p:sldId id="597" r:id="rId31"/>
    <p:sldId id="598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455"/>
    <a:srgbClr val="FF6699"/>
    <a:srgbClr val="F54717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64" autoAdjust="0"/>
  </p:normalViewPr>
  <p:slideViewPr>
    <p:cSldViewPr>
      <p:cViewPr varScale="1">
        <p:scale>
          <a:sx n="51" d="100"/>
          <a:sy n="51" d="100"/>
        </p:scale>
        <p:origin x="138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8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6EB2E-A415-401E-AA4B-3706C1EE342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7F1C-9909-430E-8214-CEE8063BB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2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3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37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11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19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0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9.bin"/><Relationship Id="rId4" Type="http://schemas.openxmlformats.org/officeDocument/2006/relationships/hyperlink" Target="http://upload.wikimedia.org/wikipedia/commons/f/fd/Displacement_current_in_capacitor.svg" TargetMode="External"/><Relationship Id="rId9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png"/><Relationship Id="rId4" Type="http://schemas.openxmlformats.org/officeDocument/2006/relationships/hyperlink" Target="http://upload.wikimedia.org/wikipedia/commons/f/fd/Displacement_current_in_capacitor.svg" TargetMode="External"/><Relationship Id="rId9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7.png"/><Relationship Id="rId4" Type="http://schemas.openxmlformats.org/officeDocument/2006/relationships/hyperlink" Target="http://upload.wikimedia.org/wikipedia/commons/f/fd/Displacement_current_in_capacitor.sv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wmf"/><Relationship Id="rId12" Type="http://schemas.openxmlformats.org/officeDocument/2006/relationships/hyperlink" Target="http://galileoandeinstein.physics.virginia.edu/more_stuff/Maxwell_Eq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18.wmf"/><Relationship Id="rId10" Type="http://schemas.openxmlformats.org/officeDocument/2006/relationships/image" Target="../media/image22.w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M_Spectrum_Properties_edit.sv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d/Displacement_current_in_capacitor.sv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001000" cy="1676400"/>
          </a:xfrm>
        </p:spPr>
        <p:txBody>
          <a:bodyPr>
            <a:normAutofit/>
          </a:bodyPr>
          <a:lstStyle/>
          <a:p>
            <a:r>
              <a:rPr lang="en-US" dirty="0"/>
              <a:t>Maxwell’s Equations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400800" cy="3124200"/>
          </a:xfrm>
        </p:spPr>
        <p:txBody>
          <a:bodyPr>
            <a:normAutofit/>
          </a:bodyPr>
          <a:lstStyle/>
          <a:p>
            <a:endParaRPr lang="en-US" sz="2400" i="1" dirty="0"/>
          </a:p>
          <a:p>
            <a:r>
              <a:rPr lang="en-US" sz="2800" dirty="0"/>
              <a:t>Physics 2415 Lecture 29</a:t>
            </a:r>
          </a:p>
          <a:p>
            <a:endParaRPr lang="en-US" sz="2800" dirty="0"/>
          </a:p>
          <a:p>
            <a:r>
              <a:rPr lang="en-US" sz="2800" dirty="0"/>
              <a:t>Michael Fowler,  </a:t>
            </a:r>
            <a:r>
              <a:rPr lang="en-US" sz="2800" dirty="0" err="1"/>
              <a:t>UVa</a:t>
            </a:r>
            <a:endParaRPr lang="en-US" sz="2800" dirty="0"/>
          </a:p>
          <a:p>
            <a:endParaRPr lang="en-US" sz="2800" dirty="0"/>
          </a:p>
          <a:p>
            <a:endParaRPr lang="en-US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/>
          <a:lstStyle/>
          <a:p>
            <a:pPr algn="l"/>
            <a:r>
              <a:rPr lang="en-US">
                <a:solidFill>
                  <a:srgbClr val="FFFF00"/>
                </a:solidFill>
              </a:rPr>
              <a:t>          Maxwell’s Solution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382000" cy="5257800"/>
          </a:xfrm>
        </p:spPr>
        <p:txBody>
          <a:bodyPr>
            <a:normAutofit/>
          </a:bodyPr>
          <a:lstStyle/>
          <a:p>
            <a:r>
              <a:rPr lang="en-US"/>
              <a:t>Maxwell knew Faraday had generalized the electrostatic law to include a </a:t>
            </a:r>
            <a:r>
              <a:rPr lang="en-US">
                <a:solidFill>
                  <a:srgbClr val="FFFF00"/>
                </a:solidFill>
              </a:rPr>
              <a:t>time-varying magnetic field</a:t>
            </a:r>
            <a:r>
              <a:rPr lang="en-US"/>
              <a:t> by adding the changing flux through the curve:</a:t>
            </a:r>
          </a:p>
          <a:p>
            <a:endParaRPr lang="en-US" sz="3600"/>
          </a:p>
          <a:p>
            <a:r>
              <a:rPr lang="en-US"/>
              <a:t>He noticed that when Ampère’s law failed, there was a </a:t>
            </a:r>
            <a:r>
              <a:rPr lang="en-US">
                <a:solidFill>
                  <a:srgbClr val="FFFF00"/>
                </a:solidFill>
              </a:rPr>
              <a:t>time-varying electric field </a:t>
            </a:r>
            <a:r>
              <a:rPr lang="en-US"/>
              <a:t>through the surface roofing the curve, and suggested including it like this: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(Writing                   , the electric flux.) </a:t>
            </a:r>
          </a:p>
        </p:txBody>
      </p:sp>
      <p:pic>
        <p:nvPicPr>
          <p:cNvPr id="72708" name="Picture 4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lum bright="48000" contrast="58000"/>
          </a:blip>
          <a:srcRect/>
          <a:stretch>
            <a:fillRect/>
          </a:stretch>
        </p:blipFill>
        <p:spPr bwMode="auto">
          <a:xfrm>
            <a:off x="6929557" y="152401"/>
            <a:ext cx="1528643" cy="164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105051"/>
              </p:ext>
            </p:extLst>
          </p:nvPr>
        </p:nvGraphicFramePr>
        <p:xfrm>
          <a:off x="1828800" y="3048000"/>
          <a:ext cx="4800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1" name="Equation" r:id="rId6" imgW="2400120" imgH="304560" progId="Equation.DSMT4">
                  <p:embed/>
                </p:oleObj>
              </mc:Choice>
              <mc:Fallback>
                <p:oleObj name="Equation" r:id="rId6" imgW="2400120" imgH="304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48000"/>
                        <a:ext cx="4800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673225"/>
              </p:ext>
            </p:extLst>
          </p:nvPr>
        </p:nvGraphicFramePr>
        <p:xfrm>
          <a:off x="930275" y="5091113"/>
          <a:ext cx="659765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2" name="Equation" r:id="rId8" imgW="3340080" imgH="431640" progId="Equation.DSMT4">
                  <p:embed/>
                </p:oleObj>
              </mc:Choice>
              <mc:Fallback>
                <p:oleObj name="Equation" r:id="rId8" imgW="33400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5091113"/>
                        <a:ext cx="659765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0104"/>
              </p:ext>
            </p:extLst>
          </p:nvPr>
        </p:nvGraphicFramePr>
        <p:xfrm>
          <a:off x="1752600" y="6064623"/>
          <a:ext cx="157595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3" name="Equation" r:id="rId10" imgW="825480" imgH="279360" progId="Equation.DSMT4">
                  <p:embed/>
                </p:oleObj>
              </mc:Choice>
              <mc:Fallback>
                <p:oleObj name="Equation" r:id="rId10" imgW="82548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064623"/>
                        <a:ext cx="1575954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Why the Two Surfaces Give the Same Result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1718" y="1371600"/>
            <a:ext cx="4876800" cy="5029200"/>
          </a:xfrm>
        </p:spPr>
        <p:txBody>
          <a:bodyPr>
            <a:normAutofit/>
          </a:bodyPr>
          <a:lstStyle/>
          <a:p>
            <a:r>
              <a:rPr lang="en-US"/>
              <a:t>The current 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  flowing through surface 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 is the </a:t>
            </a:r>
            <a:r>
              <a:rPr lang="en-US">
                <a:solidFill>
                  <a:srgbClr val="FFFF00"/>
                </a:solidFill>
              </a:rPr>
              <a:t>rate of change of charge </a:t>
            </a:r>
            <a:r>
              <a:rPr lang="en-US"/>
              <a:t>on the top capacitor plate,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/>
              <a:t>.</a:t>
            </a:r>
          </a:p>
          <a:p>
            <a:r>
              <a:rPr lang="en-US"/>
              <a:t>If the plates are close, all the electric field from the top plate will point down, none will cross 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, so</a:t>
            </a:r>
          </a:p>
          <a:p>
            <a:pPr>
              <a:buNone/>
            </a:pPr>
            <a:r>
              <a:rPr lang="en-US"/>
              <a:t>      and </a:t>
            </a:r>
          </a:p>
        </p:txBody>
      </p:sp>
      <p:pic>
        <p:nvPicPr>
          <p:cNvPr id="72708" name="Picture 4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lum bright="48000" contrast="58000"/>
          </a:blip>
          <a:srcRect/>
          <a:stretch>
            <a:fillRect/>
          </a:stretch>
        </p:blipFill>
        <p:spPr bwMode="auto">
          <a:xfrm>
            <a:off x="4953000" y="1447800"/>
            <a:ext cx="4038600" cy="434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227019"/>
              </p:ext>
            </p:extLst>
          </p:nvPr>
        </p:nvGraphicFramePr>
        <p:xfrm>
          <a:off x="533400" y="5562600"/>
          <a:ext cx="406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8" name="Equation" r:id="rId6" imgW="2031840" imgH="457200" progId="Equation.DSMT4">
                  <p:embed/>
                </p:oleObj>
              </mc:Choice>
              <mc:Fallback>
                <p:oleObj name="Equation" r:id="rId6" imgW="203184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62600"/>
                        <a:ext cx="4064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458859"/>
              </p:ext>
            </p:extLst>
          </p:nvPr>
        </p:nvGraphicFramePr>
        <p:xfrm>
          <a:off x="2681288" y="4468813"/>
          <a:ext cx="21891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9" name="Equation" r:id="rId8" imgW="1130040" imgH="393480" progId="Equation.DSMT4">
                  <p:embed/>
                </p:oleObj>
              </mc:Choice>
              <mc:Fallback>
                <p:oleObj name="Equation" r:id="rId8" imgW="11300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4468813"/>
                        <a:ext cx="21891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5943600"/>
            <a:ext cx="41910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Bottom line</a:t>
            </a:r>
            <a:r>
              <a:rPr lang="en-US"/>
              <a:t>: the rate of change of electric flux through </a:t>
            </a:r>
            <a:r>
              <a:rPr lang="en-US" i="1"/>
              <a:t>S</a:t>
            </a:r>
            <a:r>
              <a:rPr lang="en-US" baseline="-25000"/>
              <a:t>2</a:t>
            </a:r>
            <a:r>
              <a:rPr lang="en-US"/>
              <a:t> = current through 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80412" y="1748152"/>
            <a:ext cx="407894" cy="618548"/>
            <a:chOff x="6589059" y="2106723"/>
            <a:chExt cx="407894" cy="61854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589059" y="2344271"/>
              <a:ext cx="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615953" y="2106723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I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Ampère’s Law and Charge Conservation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876800" cy="5486400"/>
          </a:xfrm>
        </p:spPr>
        <p:txBody>
          <a:bodyPr>
            <a:normAutofit/>
          </a:bodyPr>
          <a:lstStyle/>
          <a:p>
            <a:r>
              <a:rPr lang="en-US"/>
              <a:t>Ampère’s law cannot work by itself for </a:t>
            </a:r>
            <a:r>
              <a:rPr lang="en-US">
                <a:solidFill>
                  <a:srgbClr val="FF0000"/>
                </a:solidFill>
              </a:rPr>
              <a:t>all </a:t>
            </a:r>
            <a:r>
              <a:rPr lang="en-US"/>
              <a:t>surfaces spanning a circle like this:</a:t>
            </a:r>
          </a:p>
          <a:p>
            <a:r>
              <a:rPr lang="en-US"/>
              <a:t>The surface </a:t>
            </a:r>
            <a:r>
              <a:rPr lang="en-US" i="1"/>
              <a:t>S</a:t>
            </a:r>
            <a:r>
              <a:rPr lang="en-US" baseline="-25000"/>
              <a:t>2</a:t>
            </a:r>
            <a:r>
              <a:rPr lang="en-US"/>
              <a:t> is drawn to </a:t>
            </a:r>
            <a:r>
              <a:rPr lang="en-US" i="1"/>
              <a:t>avoid</a:t>
            </a:r>
            <a:r>
              <a:rPr lang="en-US"/>
              <a:t> the current.  </a:t>
            </a:r>
            <a:r>
              <a:rPr lang="en-US">
                <a:solidFill>
                  <a:srgbClr val="FFFF00"/>
                </a:solidFill>
              </a:rPr>
              <a:t>This is only possible because charge is piling up.</a:t>
            </a:r>
            <a:r>
              <a:rPr lang="en-US"/>
              <a:t> The rate of change of electric flux just equals   times how fast the charge is piling up, from Gauss’ law.</a:t>
            </a:r>
          </a:p>
          <a:p>
            <a:r>
              <a:rPr lang="en-US" u="sng"/>
              <a:t>This must equal the ingoing current</a:t>
            </a:r>
            <a:r>
              <a:rPr lang="en-US"/>
              <a:t>—  </a:t>
            </a:r>
          </a:p>
        </p:txBody>
      </p:sp>
      <p:pic>
        <p:nvPicPr>
          <p:cNvPr id="72708" name="Picture 4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lum bright="48000" contrast="58000"/>
          </a:blip>
          <a:srcRect/>
          <a:stretch>
            <a:fillRect/>
          </a:stretch>
        </p:blipFill>
        <p:spPr bwMode="auto">
          <a:xfrm>
            <a:off x="5029200" y="1447800"/>
            <a:ext cx="4038600" cy="434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994212" y="2424953"/>
            <a:ext cx="26670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952130" y="1757101"/>
            <a:ext cx="407894" cy="618548"/>
            <a:chOff x="6589059" y="2106723"/>
            <a:chExt cx="407894" cy="61854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589059" y="2344271"/>
              <a:ext cx="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615953" y="2106723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I</a:t>
              </a: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682706"/>
              </p:ext>
            </p:extLst>
          </p:nvPr>
        </p:nvGraphicFramePr>
        <p:xfrm>
          <a:off x="4287371" y="4366887"/>
          <a:ext cx="764242" cy="550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3" name="Equation" r:id="rId6" imgW="317160" imgH="228600" progId="Equation.DSMT4">
                  <p:embed/>
                </p:oleObj>
              </mc:Choice>
              <mc:Fallback>
                <p:oleObj name="Equation" r:id="rId6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87371" y="4366887"/>
                        <a:ext cx="764242" cy="550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78106" y="6172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so the integral over </a:t>
            </a:r>
            <a:r>
              <a:rPr lang="en-US" sz="2800" i="1"/>
              <a:t>S</a:t>
            </a:r>
            <a:r>
              <a:rPr lang="en-US" sz="2800" baseline="-25000"/>
              <a:t>1 </a:t>
            </a:r>
            <a:r>
              <a:rPr lang="en-US" sz="2800"/>
              <a:t>= that over </a:t>
            </a:r>
            <a:r>
              <a:rPr lang="en-US" sz="2800" i="1"/>
              <a:t>S</a:t>
            </a:r>
            <a:r>
              <a:rPr lang="en-US" sz="2800" baseline="-25000"/>
              <a:t>2</a:t>
            </a:r>
            <a:r>
              <a:rPr lang="en-US" sz="280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Maxwell’s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/>
              <a:t>The four equations that together give a complete description of electric and magnetic fields are known as Maxwell’s equations:</a:t>
            </a:r>
          </a:p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371600" y="3124200"/>
            <a:ext cx="5257800" cy="3124200"/>
            <a:chOff x="1143000" y="3429000"/>
            <a:chExt cx="5257800" cy="31242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447800" y="3626708"/>
            <a:ext cx="2154382" cy="640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0" name="Equation" r:id="rId4" imgW="939600" imgH="279360" progId="Equation.DSMT4">
                    <p:embed/>
                  </p:oleObj>
                </mc:Choice>
                <mc:Fallback>
                  <p:oleObj name="Equation" r:id="rId4" imgW="939600" imgH="27936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3626708"/>
                          <a:ext cx="2154382" cy="6404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4356848" y="3626224"/>
            <a:ext cx="1676400" cy="658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1" name="Equation" r:id="rId6" imgW="711000" imgH="279360" progId="Equation.DSMT4">
                    <p:embed/>
                  </p:oleObj>
                </mc:Choice>
                <mc:Fallback>
                  <p:oleObj name="Equation" r:id="rId6" imgW="711000" imgH="27936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6848" y="3626224"/>
                          <a:ext cx="1676400" cy="6585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5501475"/>
                </p:ext>
              </p:extLst>
            </p:nvPr>
          </p:nvGraphicFramePr>
          <p:xfrm>
            <a:off x="2297113" y="4578350"/>
            <a:ext cx="285750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2" name="Equation" r:id="rId8" imgW="1269720" imgH="279360" progId="Equation.DSMT4">
                    <p:embed/>
                  </p:oleObj>
                </mc:Choice>
                <mc:Fallback>
                  <p:oleObj name="Equation" r:id="rId8" imgW="1269720" imgH="27936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7113" y="4578350"/>
                          <a:ext cx="2857500" cy="628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4199660"/>
                </p:ext>
              </p:extLst>
            </p:nvPr>
          </p:nvGraphicFramePr>
          <p:xfrm>
            <a:off x="1919288" y="5449888"/>
            <a:ext cx="3608387" cy="874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3" name="Equation" r:id="rId10" imgW="1625400" imgH="393480" progId="Equation.DSMT4">
                    <p:embed/>
                  </p:oleObj>
                </mc:Choice>
                <mc:Fallback>
                  <p:oleObj name="Equation" r:id="rId10" imgW="1625400" imgH="3934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9288" y="5449888"/>
                          <a:ext cx="3608387" cy="874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1143000" y="3429000"/>
              <a:ext cx="5257800" cy="3124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41" y="649044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12"/>
              </a:rPr>
              <a:t>online notes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3718" y="5154706"/>
            <a:ext cx="1223681" cy="914400"/>
          </a:xfrm>
          <a:prstGeom prst="rect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81800" y="3886200"/>
            <a:ext cx="2057400" cy="1754326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Maxwell himself called this term the </a:t>
            </a:r>
            <a:r>
              <a:rPr lang="en-US" dirty="0">
                <a:solidFill>
                  <a:srgbClr val="FFFF00"/>
                </a:solidFill>
              </a:rPr>
              <a:t>“displacement current”</a:t>
            </a:r>
            <a:r>
              <a:rPr lang="en-US" dirty="0"/>
              <a:t>: it produces magnetic field like a current.</a:t>
            </a: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rot="10800000" flipV="1">
            <a:off x="5867400" y="4763362"/>
            <a:ext cx="914400" cy="265837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Magnetic Field In Charging Capacitor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5715000" cy="5257800"/>
          </a:xfrm>
        </p:spPr>
        <p:txBody>
          <a:bodyPr/>
          <a:lstStyle/>
          <a:p>
            <a:r>
              <a:rPr lang="en-US" dirty="0"/>
              <a:t>Taking the field between plates uniform, use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 disc surface between the plates, there is no current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through the surface, there is a changing electric field uniform over the area, generating a circular magnetic </a:t>
            </a:r>
            <a:r>
              <a:rPr lang="en-US"/>
              <a:t>field.</a:t>
            </a:r>
          </a:p>
          <a:p>
            <a:pPr marL="0" indent="0">
              <a:buNone/>
            </a:pPr>
            <a:r>
              <a:rPr lang="en-US"/>
              <a:t> </a:t>
            </a:r>
            <a:endParaRPr lang="en-US" dirty="0"/>
          </a:p>
          <a:p>
            <a:r>
              <a:rPr lang="en-US" dirty="0"/>
              <a:t>For the </a:t>
            </a:r>
            <a:r>
              <a:rPr lang="en-US" i="1">
                <a:solidFill>
                  <a:srgbClr val="FFFF00"/>
                </a:solidFill>
              </a:rPr>
              <a:t>total</a:t>
            </a:r>
            <a:r>
              <a:rPr lang="en-US">
                <a:solidFill>
                  <a:srgbClr val="FFFF00"/>
                </a:solidFill>
              </a:rPr>
              <a:t> plate area</a:t>
            </a:r>
            <a:r>
              <a:rPr lang="en-US" dirty="0"/>
              <a:t>,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895600" cy="45259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616208"/>
              </p:ext>
            </p:extLst>
          </p:nvPr>
        </p:nvGraphicFramePr>
        <p:xfrm>
          <a:off x="4514850" y="2473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7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2473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566272"/>
              </p:ext>
            </p:extLst>
          </p:nvPr>
        </p:nvGraphicFramePr>
        <p:xfrm>
          <a:off x="4114800" y="2463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8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463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867947"/>
              </p:ext>
            </p:extLst>
          </p:nvPr>
        </p:nvGraphicFramePr>
        <p:xfrm>
          <a:off x="609600" y="2286000"/>
          <a:ext cx="4257514" cy="87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9" name="Equation" r:id="rId7" imgW="1917360" imgH="393480" progId="Equation.DSMT4">
                  <p:embed/>
                </p:oleObj>
              </mc:Choice>
              <mc:Fallback>
                <p:oleObj name="Equation" r:id="rId7" imgW="1917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0"/>
                        <a:ext cx="4257514" cy="8740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5983356" y="2319132"/>
            <a:ext cx="25146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36364" y="3292006"/>
            <a:ext cx="25146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74907" y="3120888"/>
            <a:ext cx="1941443" cy="533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239000" y="1524000"/>
            <a:ext cx="0" cy="1143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305455" y="4017168"/>
            <a:ext cx="0" cy="1143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96613"/>
              </p:ext>
            </p:extLst>
          </p:nvPr>
        </p:nvGraphicFramePr>
        <p:xfrm>
          <a:off x="4075019" y="5839853"/>
          <a:ext cx="44862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0" name="Equation" r:id="rId9" imgW="2019240" imgH="393480" progId="Equation.DSMT4">
                  <p:embed/>
                </p:oleObj>
              </mc:Choice>
              <mc:Fallback>
                <p:oleObj name="Equation" r:id="rId9" imgW="2019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019" y="5839853"/>
                        <a:ext cx="4486275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7235298" y="1748152"/>
            <a:ext cx="407894" cy="618548"/>
            <a:chOff x="6589059" y="2106723"/>
            <a:chExt cx="407894" cy="61854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589059" y="2344271"/>
              <a:ext cx="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615953" y="2106723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6477000" y="3024131"/>
            <a:ext cx="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001000" y="3013897"/>
            <a:ext cx="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535813" y="3076065"/>
            <a:ext cx="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72200" y="2863153"/>
            <a:ext cx="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86600" y="3070512"/>
            <a:ext cx="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382000" y="2848253"/>
            <a:ext cx="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04775" y="3124200"/>
            <a:ext cx="0" cy="738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763871" y="3035724"/>
            <a:ext cx="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934200" y="3081132"/>
            <a:ext cx="0" cy="738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629400" y="3024131"/>
            <a:ext cx="0" cy="738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274907" y="2956613"/>
            <a:ext cx="0" cy="738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772400" y="3030071"/>
            <a:ext cx="0" cy="738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176009" y="2950173"/>
            <a:ext cx="0" cy="738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7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Magnetic Field In Charging Capacitor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5715000" cy="5257800"/>
          </a:xfrm>
        </p:spPr>
        <p:txBody>
          <a:bodyPr/>
          <a:lstStyle/>
          <a:p>
            <a:r>
              <a:rPr lang="en-US" dirty="0"/>
              <a:t>For the </a:t>
            </a:r>
            <a:r>
              <a:rPr lang="en-US" dirty="0">
                <a:solidFill>
                  <a:srgbClr val="FFFF00"/>
                </a:solidFill>
              </a:rPr>
              <a:t>total area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For a disc of radius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/>
              <a:t>, the total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changing electric field </a:t>
            </a:r>
            <a:r>
              <a:rPr lang="en-US" dirty="0"/>
              <a:t>is given by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use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to find                       between plates.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864" y="1524000"/>
            <a:ext cx="2895600" cy="45259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233896"/>
              </p:ext>
            </p:extLst>
          </p:nvPr>
        </p:nvGraphicFramePr>
        <p:xfrm>
          <a:off x="4514850" y="2473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8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2473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152068"/>
              </p:ext>
            </p:extLst>
          </p:nvPr>
        </p:nvGraphicFramePr>
        <p:xfrm>
          <a:off x="4114800" y="2463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9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463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013176" y="1895056"/>
            <a:ext cx="2567608" cy="3743744"/>
            <a:chOff x="5983356" y="1524000"/>
            <a:chExt cx="2567608" cy="3743744"/>
          </a:xfrm>
        </p:grpSpPr>
        <p:sp>
          <p:nvSpPr>
            <p:cNvPr id="8" name="Oval 7"/>
            <p:cNvSpPr/>
            <p:nvPr/>
          </p:nvSpPr>
          <p:spPr>
            <a:xfrm>
              <a:off x="5983356" y="2319132"/>
              <a:ext cx="25146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36364" y="3372688"/>
              <a:ext cx="2514600" cy="76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274907" y="3120888"/>
              <a:ext cx="1941443" cy="5334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7239000" y="1524000"/>
              <a:ext cx="0" cy="1143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292008" y="4124744"/>
              <a:ext cx="0" cy="1143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604201"/>
              </p:ext>
            </p:extLst>
          </p:nvPr>
        </p:nvGraphicFramePr>
        <p:xfrm>
          <a:off x="3276600" y="1143000"/>
          <a:ext cx="3103562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0" name="Equation" r:id="rId7" imgW="1396800" imgH="393480" progId="Equation.DSMT4">
                  <p:embed/>
                </p:oleObj>
              </mc:Choice>
              <mc:Fallback>
                <p:oleObj name="Equation" r:id="rId7" imgW="139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43000"/>
                        <a:ext cx="3103562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>
            <a:stCxn id="8" idx="2"/>
          </p:cNvCxnSpPr>
          <p:nvPr/>
        </p:nvCxnSpPr>
        <p:spPr>
          <a:xfrm flipV="1">
            <a:off x="6013176" y="3038056"/>
            <a:ext cx="1255644" cy="33132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 flipV="1">
            <a:off x="6304727" y="3743744"/>
            <a:ext cx="1017101" cy="14900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77000" y="2662535"/>
            <a:ext cx="55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15540" y="3361587"/>
            <a:ext cx="55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143197"/>
              </p:ext>
            </p:extLst>
          </p:nvPr>
        </p:nvGraphicFramePr>
        <p:xfrm>
          <a:off x="1517650" y="3292475"/>
          <a:ext cx="29622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1" name="Equation" r:id="rId9" imgW="1333440" imgH="419040" progId="Equation.DSMT4">
                  <p:embed/>
                </p:oleObj>
              </mc:Choice>
              <mc:Fallback>
                <p:oleObj name="Equation" r:id="rId9" imgW="1333440" imgH="419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3292475"/>
                        <a:ext cx="29622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561355"/>
              </p:ext>
            </p:extLst>
          </p:nvPr>
        </p:nvGraphicFramePr>
        <p:xfrm>
          <a:off x="1987828" y="4634880"/>
          <a:ext cx="33559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2" name="Equation" r:id="rId11" imgW="1511280" imgH="393480" progId="Equation.DSMT4">
                  <p:embed/>
                </p:oleObj>
              </mc:Choice>
              <mc:Fallback>
                <p:oleObj name="Equation" r:id="rId11" imgW="15112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828" y="4634880"/>
                        <a:ext cx="33559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065649"/>
              </p:ext>
            </p:extLst>
          </p:nvPr>
        </p:nvGraphicFramePr>
        <p:xfrm>
          <a:off x="1596888" y="5651984"/>
          <a:ext cx="16637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3" name="Equation" r:id="rId13" imgW="749160" imgH="393480" progId="Equation.DSMT4">
                  <p:embed/>
                </p:oleObj>
              </mc:Choice>
              <mc:Fallback>
                <p:oleObj name="Equation" r:id="rId13" imgW="7491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888" y="5651984"/>
                        <a:ext cx="16637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7261802" y="1748152"/>
            <a:ext cx="407894" cy="618548"/>
            <a:chOff x="6589059" y="2106723"/>
            <a:chExt cx="407894" cy="61854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589059" y="2344271"/>
              <a:ext cx="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615953" y="2106723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49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Charging Capacitor and Betatron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638800"/>
          </a:xfrm>
        </p:spPr>
        <p:txBody>
          <a:bodyPr>
            <a:normAutofit lnSpcReduction="10000"/>
          </a:bodyPr>
          <a:lstStyle/>
          <a:p>
            <a:r>
              <a:rPr lang="en-US"/>
              <a:t>Recall that in the betatron </a:t>
            </a:r>
            <a:r>
              <a:rPr lang="en-US">
                <a:solidFill>
                  <a:srgbClr val="FFFF00"/>
                </a:solidFill>
              </a:rPr>
              <a:t>a uniform magnetic field increasing in strength in time generated a circling electric field</a:t>
            </a:r>
            <a:r>
              <a:rPr lang="en-US"/>
              <a:t> that could be used to accelerate charged particles.</a:t>
            </a:r>
          </a:p>
          <a:p>
            <a:r>
              <a:rPr lang="en-US"/>
              <a:t>In the charging capacitor we’ve been looking at, </a:t>
            </a:r>
            <a:r>
              <a:rPr lang="en-US">
                <a:solidFill>
                  <a:srgbClr val="FFFF00"/>
                </a:solidFill>
              </a:rPr>
              <a:t>a uniform electric field increasing in strength in time generates a circling magnetic field</a:t>
            </a:r>
            <a:r>
              <a:rPr lang="en-US"/>
              <a:t>.</a:t>
            </a:r>
          </a:p>
          <a:p>
            <a:r>
              <a:rPr lang="en-US">
                <a:solidFill>
                  <a:srgbClr val="FF0000"/>
                </a:solidFill>
              </a:rPr>
              <a:t>In regions of space where there are no charges, changing electric and magnetic fields are related to each other in a very symmetric way.</a:t>
            </a:r>
          </a:p>
        </p:txBody>
      </p:sp>
    </p:spTree>
    <p:extLst>
      <p:ext uri="{BB962C8B-B14F-4D97-AF65-F5344CB8AC3E}">
        <p14:creationId xmlns:p14="http://schemas.microsoft.com/office/powerpoint/2010/main" val="510243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Clicker Question (Review)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Suppose you have an infinite uniform plane of electric charge.  What is its electric field?</a:t>
            </a:r>
          </a:p>
          <a:p>
            <a:pPr marL="514350" indent="-514350">
              <a:buAutoNum type="alphaUcPeriod"/>
            </a:pPr>
            <a:r>
              <a:rPr lang="en-US"/>
              <a:t>Parallel to the plane, of uniform strength. </a:t>
            </a:r>
          </a:p>
          <a:p>
            <a:pPr marL="514350" indent="-514350">
              <a:buAutoNum type="alphaUcPeriod"/>
            </a:pPr>
            <a:r>
              <a:rPr lang="en-US"/>
              <a:t>Parallel to the plane, decreasing strength with distance from the plane.</a:t>
            </a:r>
          </a:p>
          <a:p>
            <a:pPr marL="514350" indent="-514350">
              <a:buAutoNum type="alphaUcPeriod"/>
            </a:pPr>
            <a:r>
              <a:rPr lang="en-US"/>
              <a:t>Perpendicular to the plane, of uniform strength throughout space.</a:t>
            </a:r>
          </a:p>
          <a:p>
            <a:pPr marL="514350" indent="-514350">
              <a:buAutoNum type="alphaUcPeriod"/>
            </a:pPr>
            <a:r>
              <a:rPr lang="en-US"/>
              <a:t>Perpendicular to the plane, decreasing strength with distance from the plane.</a:t>
            </a:r>
          </a:p>
        </p:txBody>
      </p:sp>
    </p:spTree>
    <p:extLst>
      <p:ext uri="{BB962C8B-B14F-4D97-AF65-F5344CB8AC3E}">
        <p14:creationId xmlns:p14="http://schemas.microsoft.com/office/powerpoint/2010/main" val="1127945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C: Perpendicular to the plane, of uniform strength throughout space.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An infinite  plane is of course an idealization: but for a uniform plane charge distribution of finite size, the electric field has very  close to uniform strength for distances from the plane less than the linear size of the charge distribution.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8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/>
              <a:t>Suppose now </a:t>
            </a:r>
            <a:r>
              <a:rPr lang="en-US">
                <a:solidFill>
                  <a:srgbClr val="FFFF00"/>
                </a:solidFill>
              </a:rPr>
              <a:t>the uniformly charged plane is set in motion with constant velocity</a:t>
            </a:r>
            <a:r>
              <a:rPr lang="en-US"/>
              <a:t>. This means we have a </a:t>
            </a:r>
            <a:r>
              <a:rPr lang="en-US">
                <a:solidFill>
                  <a:srgbClr val="FFFF00"/>
                </a:solidFill>
              </a:rPr>
              <a:t>plane of electric current</a:t>
            </a:r>
            <a:r>
              <a:rPr lang="en-US"/>
              <a:t>.</a:t>
            </a:r>
          </a:p>
          <a:p>
            <a:r>
              <a:rPr lang="en-US"/>
              <a:t>The </a:t>
            </a:r>
            <a:r>
              <a:rPr lang="en-US">
                <a:solidFill>
                  <a:srgbClr val="FFFF00"/>
                </a:solidFill>
              </a:rPr>
              <a:t>magnetic field </a:t>
            </a:r>
            <a:r>
              <a:rPr lang="en-US"/>
              <a:t>generated by this current:</a:t>
            </a:r>
          </a:p>
          <a:p>
            <a:pPr marL="514350" indent="-514350">
              <a:buAutoNum type="alphaUcPeriod"/>
            </a:pPr>
            <a:r>
              <a:rPr lang="en-US"/>
              <a:t>Is perpendicular to the plane.</a:t>
            </a:r>
          </a:p>
          <a:p>
            <a:pPr marL="514350" indent="-514350">
              <a:buAutoNum type="alphaUcPeriod"/>
            </a:pPr>
            <a:r>
              <a:rPr lang="en-US"/>
              <a:t>Is parallel to the plane, and in the same direction as its velocity.</a:t>
            </a:r>
          </a:p>
          <a:p>
            <a:pPr marL="514350" indent="-514350">
              <a:buAutoNum type="alphaUcPeriod"/>
            </a:pPr>
            <a:r>
              <a:rPr lang="en-US"/>
              <a:t>Is parallel to the plane, and perpendicular to the velocity direction.</a:t>
            </a:r>
          </a:p>
        </p:txBody>
      </p:sp>
    </p:spTree>
    <p:extLst>
      <p:ext uri="{BB962C8B-B14F-4D97-AF65-F5344CB8AC3E}">
        <p14:creationId xmlns:p14="http://schemas.microsoft.com/office/powerpoint/2010/main" val="63573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124200"/>
            <a:ext cx="4876800" cy="3200400"/>
          </a:xfrm>
        </p:spPr>
        <p:txBody>
          <a:bodyPr>
            <a:normAutofit/>
          </a:bodyPr>
          <a:lstStyle/>
          <a:p>
            <a:r>
              <a:rPr lang="en-US" dirty="0"/>
              <a:t>Maxwell’s equations</a:t>
            </a:r>
          </a:p>
          <a:p>
            <a:r>
              <a:rPr lang="en-US" dirty="0"/>
              <a:t>The speed of light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Is parallel to the plane, and </a:t>
            </a:r>
            <a:r>
              <a:rPr lang="en-US" u="sng">
                <a:solidFill>
                  <a:srgbClr val="FFFF00"/>
                </a:solidFill>
              </a:rPr>
              <a:t>perpendicular</a:t>
            </a:r>
            <a:r>
              <a:rPr lang="en-US">
                <a:solidFill>
                  <a:srgbClr val="FFFF00"/>
                </a:solidFill>
              </a:rPr>
              <a:t> to the velocity direction.</a:t>
            </a:r>
          </a:p>
          <a:p>
            <a:r>
              <a:rPr lang="en-US"/>
              <a:t>Remember the Biot Savart law:</a:t>
            </a:r>
          </a:p>
          <a:p>
            <a:r>
              <a:rPr lang="en-US"/>
              <a:t>The magnetic field from a small piece of current is perpendicular to the current direction—but in this moving plane, </a:t>
            </a:r>
            <a:r>
              <a:rPr lang="en-US">
                <a:solidFill>
                  <a:srgbClr val="FFFF00"/>
                </a:solidFill>
              </a:rPr>
              <a:t>all current flow is in the same direction</a:t>
            </a:r>
            <a:r>
              <a:rPr lang="en-US"/>
              <a:t>, so all fields are perpendicular to that direction.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80366"/>
              </p:ext>
            </p:extLst>
          </p:nvPr>
        </p:nvGraphicFramePr>
        <p:xfrm>
          <a:off x="6091518" y="2447365"/>
          <a:ext cx="230168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9" name="Equation" r:id="rId4" imgW="1002960" imgH="431640" progId="Equation.DSMT4">
                  <p:embed/>
                </p:oleObj>
              </mc:Choice>
              <mc:Fallback>
                <p:oleObj name="Equation" r:id="rId4" imgW="1002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1518" y="2447365"/>
                        <a:ext cx="230168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7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6" y="207403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Magnetostatic</a:t>
            </a:r>
            <a:r>
              <a:rPr lang="en-US" sz="3600" dirty="0">
                <a:solidFill>
                  <a:srgbClr val="FFFF00"/>
                </a:solidFill>
              </a:rPr>
              <a:t> Field from a Sheet of Current </a:t>
            </a: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(no net charge: current in metal sheet)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635" y="1600200"/>
            <a:ext cx="4343400" cy="4953000"/>
          </a:xfrm>
        </p:spPr>
        <p:txBody>
          <a:bodyPr>
            <a:normAutofit fontScale="92500"/>
          </a:bodyPr>
          <a:lstStyle/>
          <a:p>
            <a:r>
              <a:rPr lang="en-US"/>
              <a:t>A large uniform sheet of electric current: think of it as </a:t>
            </a:r>
            <a:r>
              <a:rPr lang="en-US">
                <a:solidFill>
                  <a:srgbClr val="FFFF00"/>
                </a:solidFill>
              </a:rPr>
              <a:t>many parallel close wires </a:t>
            </a:r>
            <a:r>
              <a:rPr lang="en-US"/>
              <a:t>perpendicular to the screen, current flowing downwards,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 amps per meter. </a:t>
            </a:r>
          </a:p>
          <a:p>
            <a:r>
              <a:rPr lang="en-US">
                <a:solidFill>
                  <a:srgbClr val="FFFF00"/>
                </a:solidFill>
              </a:rPr>
              <a:t>What is the magnetic field? </a:t>
            </a:r>
            <a:r>
              <a:rPr lang="en-US"/>
              <a:t>There can be no perp field.</a:t>
            </a:r>
          </a:p>
          <a:p>
            <a:r>
              <a:rPr lang="en-US"/>
              <a:t>It’s OK to use Ampère’s law with rectangular contour, the enclosed current is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29200" y="1899396"/>
            <a:ext cx="4038600" cy="3034553"/>
            <a:chOff x="5029200" y="2293843"/>
            <a:chExt cx="4038600" cy="3034553"/>
          </a:xfrm>
        </p:grpSpPr>
        <p:sp>
          <p:nvSpPr>
            <p:cNvPr id="5" name="Rectangle 4"/>
            <p:cNvSpPr/>
            <p:nvPr/>
          </p:nvSpPr>
          <p:spPr>
            <a:xfrm>
              <a:off x="5610225" y="2293843"/>
              <a:ext cx="1600200" cy="30345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029200" y="3810000"/>
              <a:ext cx="38862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288306" y="3200400"/>
              <a:ext cx="1779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Infinite uniform current sheet:</a:t>
              </a:r>
            </a:p>
            <a:p>
              <a:r>
                <a:rPr lang="en-US"/>
                <a:t>flows into screen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5181600" y="2057400"/>
            <a:ext cx="2590800" cy="158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81600" y="1600200"/>
            <a:ext cx="2590800" cy="158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81600" y="2514600"/>
            <a:ext cx="2590800" cy="158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81600" y="2971800"/>
            <a:ext cx="2590800" cy="158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57800" y="3886200"/>
            <a:ext cx="2590800" cy="158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57800" y="4343400"/>
            <a:ext cx="2590800" cy="158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57800" y="4800600"/>
            <a:ext cx="2590800" cy="158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24775" y="18669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/>
              <a:t>-field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235824" y="4979894"/>
            <a:ext cx="12954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38800" y="2164977"/>
            <a:ext cx="1524000" cy="1588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61847" y="2133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257800" y="5257800"/>
            <a:ext cx="2590800" cy="1588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495800" y="5791200"/>
            <a:ext cx="4114800" cy="762000"/>
            <a:chOff x="4648200" y="5638800"/>
            <a:chExt cx="4114800" cy="762000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4944035" y="5768788"/>
            <a:ext cx="1672936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5" name="Equation" r:id="rId4" imgW="799920" imgH="279360" progId="Equation.DSMT4">
                    <p:embed/>
                  </p:oleObj>
                </mc:Choice>
                <mc:Fallback>
                  <p:oleObj name="Equation" r:id="rId4" imgW="799920" imgH="27936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035" y="5768788"/>
                          <a:ext cx="1672936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553200" y="57912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gives </a:t>
              </a:r>
              <a:r>
                <a:rPr lang="en-US" sz="24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/>
                <a:t> </a:t>
              </a:r>
              <a:r>
                <a:rPr lang="en-US" sz="2400">
                  <a:solidFill>
                    <a:srgbClr val="FFFF00"/>
                  </a:solidFill>
                </a:rPr>
                <a:t>= </a:t>
              </a:r>
              <a:r>
                <a:rPr lang="en-US" sz="24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en-US" sz="2400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</a:t>
              </a:r>
              <a:r>
                <a:rPr lang="en-US" sz="24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I</a:t>
              </a:r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/2</a:t>
              </a:r>
              <a:r>
                <a:rPr lang="en-US">
                  <a:sym typeface="Symbol"/>
                </a:rPr>
                <a:t>.</a:t>
              </a:r>
              <a:r>
                <a:rPr lang="en-US"/>
                <a:t>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48200" y="5638800"/>
              <a:ext cx="4114800" cy="762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280212" y="2819400"/>
            <a:ext cx="2667000" cy="1828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Switching on the Current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635" y="1600200"/>
            <a:ext cx="4276165" cy="4953000"/>
          </a:xfrm>
        </p:spPr>
        <p:txBody>
          <a:bodyPr>
            <a:normAutofit lnSpcReduction="10000"/>
          </a:bodyPr>
          <a:lstStyle/>
          <a:p>
            <a:r>
              <a:rPr lang="en-US"/>
              <a:t>If the current sheet is </a:t>
            </a:r>
            <a:r>
              <a:rPr lang="en-US">
                <a:solidFill>
                  <a:srgbClr val="FFFF00"/>
                </a:solidFill>
              </a:rPr>
              <a:t>suddenly switched on</a:t>
            </a:r>
            <a:r>
              <a:rPr lang="en-US"/>
              <a:t>, in the first moments the magnetic field is only established close to the sheet.</a:t>
            </a:r>
          </a:p>
          <a:p>
            <a:r>
              <a:rPr lang="en-US"/>
              <a:t>We’ll assume it </a:t>
            </a:r>
            <a:r>
              <a:rPr lang="en-US">
                <a:solidFill>
                  <a:srgbClr val="FFFF00"/>
                </a:solidFill>
              </a:rPr>
              <a:t>moves out like a tidal wave</a:t>
            </a:r>
            <a:r>
              <a:rPr lang="en-US"/>
              <a:t> away from the sheet, at speed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/>
              <a:t>, so at time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/>
              <a:t> it extends out to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vt</a:t>
            </a:r>
            <a:r>
              <a:rPr lang="en-US">
                <a:solidFill>
                  <a:srgbClr val="FFFF00"/>
                </a:solidFill>
                <a:cs typeface="Times New Roman" pitchFamily="18" charset="0"/>
              </a:rPr>
              <a:t>, with nothing beyond</a:t>
            </a:r>
            <a:r>
              <a:rPr lang="en-US">
                <a:solidFill>
                  <a:srgbClr val="FFFF00"/>
                </a:solidFill>
              </a:rPr>
              <a:t>.</a:t>
            </a:r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105400" y="2129118"/>
            <a:ext cx="3852021" cy="3281082"/>
            <a:chOff x="5257800" y="1824318"/>
            <a:chExt cx="3852021" cy="3281082"/>
          </a:xfrm>
        </p:grpSpPr>
        <p:grpSp>
          <p:nvGrpSpPr>
            <p:cNvPr id="6" name="Group 8"/>
            <p:cNvGrpSpPr/>
            <p:nvPr/>
          </p:nvGrpSpPr>
          <p:grpSpPr>
            <a:xfrm>
              <a:off x="5334000" y="2805953"/>
              <a:ext cx="3733800" cy="923330"/>
              <a:chOff x="5334000" y="3200400"/>
              <a:chExt cx="3733800" cy="92333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334000" y="3810000"/>
                <a:ext cx="35814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288306" y="3200400"/>
                <a:ext cx="17794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Infinite uniform current sheet:</a:t>
                </a:r>
              </a:p>
              <a:p>
                <a:r>
                  <a:rPr lang="en-US"/>
                  <a:t>flows into screen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5410200" y="2514600"/>
              <a:ext cx="2590800" cy="1588"/>
            </a:xfrm>
            <a:prstGeom prst="straightConnector1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410200" y="2971800"/>
              <a:ext cx="2590800" cy="1588"/>
            </a:xfrm>
            <a:prstGeom prst="straightConnector1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5410200" y="3886200"/>
              <a:ext cx="2590800" cy="1588"/>
            </a:xfrm>
            <a:prstGeom prst="straightConnector1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410200" y="4343400"/>
              <a:ext cx="2590800" cy="1588"/>
            </a:xfrm>
            <a:prstGeom prst="straightConnector1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966821" y="2346974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/>
                <a:t>-field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>
              <a:off x="5486400" y="2971800"/>
              <a:ext cx="914400" cy="1588"/>
            </a:xfrm>
            <a:prstGeom prst="straightConnector1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5487194" y="3880924"/>
              <a:ext cx="914400" cy="1588"/>
            </a:xfrm>
            <a:prstGeom prst="straightConnector1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589494" y="287318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25353" y="355898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vt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473606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(No </a:t>
              </a:r>
              <a:r>
                <a:rPr lang="en-US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/>
                <a:t>-field out here yet.)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57800" y="182431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(No </a:t>
              </a:r>
              <a:r>
                <a:rPr lang="en-US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/>
                <a:t>-field out here yet.)</a:t>
              </a: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V="1">
            <a:off x="4191000" y="4724400"/>
            <a:ext cx="9144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280212" y="2819400"/>
            <a:ext cx="2667000" cy="1828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Ampère’s Law at Time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635" y="1600200"/>
            <a:ext cx="4809565" cy="5257800"/>
          </a:xfrm>
        </p:spPr>
        <p:txBody>
          <a:bodyPr>
            <a:normAutofit/>
          </a:bodyPr>
          <a:lstStyle/>
          <a:p>
            <a:r>
              <a:rPr lang="en-US"/>
              <a:t>This rectangular contour still includes current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/>
              <a:t>, but clearly                 . </a:t>
            </a:r>
          </a:p>
          <a:p>
            <a:r>
              <a:rPr lang="en-US">
                <a:solidFill>
                  <a:srgbClr val="FF0000"/>
                </a:solidFill>
              </a:rPr>
              <a:t>What’s going on?</a:t>
            </a:r>
          </a:p>
          <a:p>
            <a:r>
              <a:rPr lang="en-US"/>
              <a:t>We know the correct equation is really</a:t>
            </a:r>
          </a:p>
          <a:p>
            <a:endParaRPr lang="en-US"/>
          </a:p>
          <a:p>
            <a:r>
              <a:rPr lang="en-US"/>
              <a:t>This will be correct only if there is also an </a:t>
            </a:r>
            <a:r>
              <a:rPr lang="en-US">
                <a:solidFill>
                  <a:srgbClr val="FFFF00"/>
                </a:solidFill>
              </a:rPr>
              <a:t>electric</a:t>
            </a:r>
            <a:r>
              <a:rPr lang="en-US"/>
              <a:t> field </a:t>
            </a:r>
            <a:r>
              <a:rPr lang="en-US" u="sng"/>
              <a:t>perpendicular to the loop</a:t>
            </a:r>
            <a:r>
              <a:rPr lang="en-US"/>
              <a:t>, its flux increasing with time.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35"/>
          <p:cNvGrpSpPr/>
          <p:nvPr/>
        </p:nvGrpSpPr>
        <p:grpSpPr>
          <a:xfrm>
            <a:off x="5257801" y="2129118"/>
            <a:ext cx="3657599" cy="3281082"/>
            <a:chOff x="5257800" y="1824318"/>
            <a:chExt cx="3852021" cy="328108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334000" y="3415553"/>
              <a:ext cx="35814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410200" y="2514600"/>
              <a:ext cx="2590800" cy="1588"/>
            </a:xfrm>
            <a:prstGeom prst="straightConnector1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410200" y="2971800"/>
              <a:ext cx="2590800" cy="1588"/>
            </a:xfrm>
            <a:prstGeom prst="straightConnector1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5410200" y="3886200"/>
              <a:ext cx="2590800" cy="1588"/>
            </a:xfrm>
            <a:prstGeom prst="straightConnector1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410200" y="4343400"/>
              <a:ext cx="2590800" cy="1588"/>
            </a:xfrm>
            <a:prstGeom prst="straightConnector1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966821" y="2346974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/>
                <a:t>-field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>
              <a:off x="5486400" y="2971800"/>
              <a:ext cx="914400" cy="1588"/>
            </a:xfrm>
            <a:prstGeom prst="straightConnector1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5487194" y="3880924"/>
              <a:ext cx="914400" cy="1588"/>
            </a:xfrm>
            <a:prstGeom prst="straightConnector1">
              <a:avLst/>
            </a:prstGeom>
            <a:ln w="19050">
              <a:solidFill>
                <a:schemeClr val="bg2">
                  <a:lumMod val="20000"/>
                  <a:lumOff val="8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589494" y="287318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25353" y="355898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vt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473606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(No </a:t>
              </a:r>
              <a:r>
                <a:rPr lang="en-US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/>
                <a:t>-field out here yet.)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57800" y="182431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(No </a:t>
              </a:r>
              <a:r>
                <a:rPr lang="en-US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/>
                <a:t>-field out here yet.)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324600" y="2541494"/>
            <a:ext cx="12954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600200" y="2505635"/>
          <a:ext cx="138199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0" name="Equation" r:id="rId4" imgW="723600" imgH="279360" progId="Equation.DSMT4">
                  <p:embed/>
                </p:oleObj>
              </mc:Choice>
              <mc:Fallback>
                <p:oleObj name="Equation" r:id="rId4" imgW="72360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05635"/>
                        <a:ext cx="138199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23454" y="4419600"/>
          <a:ext cx="410094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1" name="Equation" r:id="rId6" imgW="1879560" imgH="279360" progId="Equation.DSMT4">
                  <p:embed/>
                </p:oleObj>
              </mc:Choice>
              <mc:Fallback>
                <p:oleObj name="Equation" r:id="rId6" imgW="187956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54" y="4419600"/>
                        <a:ext cx="4100946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3962400" y="2057400"/>
            <a:ext cx="22860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Ampère’s Law at Time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600200"/>
            <a:ext cx="4876800" cy="5257800"/>
          </a:xfrm>
        </p:spPr>
        <p:txBody>
          <a:bodyPr>
            <a:normAutofit/>
          </a:bodyPr>
          <a:lstStyle/>
          <a:p>
            <a:r>
              <a:rPr lang="en-US"/>
              <a:t>As soon as the expanding magnetic field reaches our loop,                        and there can be no further change in the perpendicular electric field. </a:t>
            </a:r>
          </a:p>
          <a:p>
            <a:r>
              <a:rPr lang="en-US"/>
              <a:t>This means the electric field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/>
              <a:t> is spreading right along with the magnetic field, at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/>
              <a:t>, so </a:t>
            </a:r>
          </a:p>
          <a:p>
            <a:pPr>
              <a:buNone/>
            </a:pPr>
            <a:r>
              <a:rPr lang="en-US"/>
              <a:t>                                    and from</a:t>
            </a:r>
          </a:p>
          <a:p>
            <a:pPr>
              <a:buNone/>
            </a:pPr>
            <a:r>
              <a:rPr lang="en-US"/>
              <a:t>     we find for field strengths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57801" y="1905000"/>
            <a:ext cx="3657599" cy="3281082"/>
            <a:chOff x="5257801" y="2129118"/>
            <a:chExt cx="3657599" cy="3281082"/>
          </a:xfrm>
        </p:grpSpPr>
        <p:sp>
          <p:nvSpPr>
            <p:cNvPr id="37" name="Rectangle 36"/>
            <p:cNvSpPr/>
            <p:nvPr/>
          </p:nvSpPr>
          <p:spPr>
            <a:xfrm>
              <a:off x="5280212" y="2819400"/>
              <a:ext cx="2667000" cy="1828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35"/>
            <p:cNvGrpSpPr/>
            <p:nvPr/>
          </p:nvGrpSpPr>
          <p:grpSpPr>
            <a:xfrm>
              <a:off x="5257801" y="2129118"/>
              <a:ext cx="3657599" cy="3281082"/>
              <a:chOff x="5257800" y="1824318"/>
              <a:chExt cx="3852021" cy="3281082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334000" y="3415553"/>
                <a:ext cx="35814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5410200" y="2514600"/>
                <a:ext cx="2590800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410200" y="2971800"/>
                <a:ext cx="2590800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5410200" y="3886200"/>
                <a:ext cx="2590800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5410200" y="4343400"/>
                <a:ext cx="2590800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966821" y="2346974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/>
                  <a:t>-field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5486400" y="2971800"/>
                <a:ext cx="914400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  <a:prstDash val="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5400000">
                <a:off x="5487194" y="3880924"/>
                <a:ext cx="914400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  <a:prstDash val="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5589494" y="2873188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vt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625353" y="3558988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vt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486400" y="4736068"/>
                <a:ext cx="3276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(No </a:t>
                </a:r>
                <a:r>
                  <a:rPr lang="en-US" i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/>
                  <a:t>-field out here yet.)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257800" y="1824318"/>
                <a:ext cx="3276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(No </a:t>
                </a:r>
                <a:r>
                  <a:rPr lang="en-US" i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/>
                  <a:t>-field out here yet.)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6324600" y="2541494"/>
              <a:ext cx="1295400" cy="2362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461247" y="2501153"/>
          <a:ext cx="184265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0" name="Equation" r:id="rId4" imgW="965160" imgH="279360" progId="Equation.DSMT4">
                  <p:embed/>
                </p:oleObj>
              </mc:Choice>
              <mc:Fallback>
                <p:oleObj name="Equation" r:id="rId4" imgW="96516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247" y="2501153"/>
                        <a:ext cx="1842654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85800" y="5643391"/>
          <a:ext cx="2438400" cy="52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1" name="Equation" r:id="rId6" imgW="1054080" imgH="228600" progId="Equation.DSMT4">
                  <p:embed/>
                </p:oleObj>
              </mc:Choice>
              <mc:Fallback>
                <p:oleObj name="Equation" r:id="rId6" imgW="10540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43391"/>
                        <a:ext cx="2438400" cy="5288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607859" y="5625353"/>
          <a:ext cx="4343400" cy="57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2" name="Equation" r:id="rId8" imgW="2108160" imgH="279360" progId="Equation.DSMT4">
                  <p:embed/>
                </p:oleObj>
              </mc:Choice>
              <mc:Fallback>
                <p:oleObj name="Equation" r:id="rId8" imgW="210816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859" y="5625353"/>
                        <a:ext cx="4343400" cy="575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4571999" y="6176682"/>
          <a:ext cx="2819401" cy="50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3" name="Equation" r:id="rId10" imgW="1282680" imgH="228600" progId="Equation.DSMT4">
                  <p:embed/>
                </p:oleObj>
              </mc:Choice>
              <mc:Fallback>
                <p:oleObj name="Equation" r:id="rId10" imgW="12826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6176682"/>
                        <a:ext cx="2819401" cy="5024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4572000" y="6172200"/>
            <a:ext cx="29718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Picturing the Fields…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48200" cy="5029200"/>
          </a:xfrm>
        </p:spPr>
        <p:txBody>
          <a:bodyPr/>
          <a:lstStyle/>
          <a:p>
            <a:r>
              <a:rPr lang="en-US"/>
              <a:t>The current sheet is in the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/>
              <a:t>-plane, current in the –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/>
              <a:t> direction. </a:t>
            </a:r>
          </a:p>
          <a:p>
            <a:r>
              <a:rPr lang="en-US"/>
              <a:t>At time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/>
              <a:t> after switch on, the fields will have reached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vt</a:t>
            </a:r>
            <a:r>
              <a:rPr lang="en-US"/>
              <a:t> as shown (we show one way—fields go –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/>
              <a:t> too).</a:t>
            </a:r>
          </a:p>
          <a:p>
            <a:r>
              <a:rPr lang="en-US"/>
              <a:t>We haven’t yet used</a:t>
            </a:r>
          </a:p>
          <a:p>
            <a:pPr>
              <a:buNone/>
            </a:pPr>
            <a:endParaRPr lang="en-US" sz="4000"/>
          </a:p>
          <a:p>
            <a:r>
              <a:rPr lang="en-US">
                <a:solidFill>
                  <a:srgbClr val="FF0000"/>
                </a:solidFill>
              </a:rPr>
              <a:t>What does that tell us?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229225" y="1768750"/>
            <a:ext cx="4000500" cy="3036332"/>
            <a:chOff x="5229225" y="1688068"/>
            <a:chExt cx="4000500" cy="3036332"/>
          </a:xfrm>
        </p:grpSpPr>
        <p:grpSp>
          <p:nvGrpSpPr>
            <p:cNvPr id="32" name="Group 31"/>
            <p:cNvGrpSpPr/>
            <p:nvPr/>
          </p:nvGrpSpPr>
          <p:grpSpPr>
            <a:xfrm>
              <a:off x="5229225" y="1688068"/>
              <a:ext cx="3533775" cy="3036332"/>
              <a:chOff x="5229225" y="1447800"/>
              <a:chExt cx="3533775" cy="3036332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486400" y="1447800"/>
                <a:ext cx="3276600" cy="2894806"/>
                <a:chOff x="5486400" y="1447800"/>
                <a:chExt cx="3276600" cy="2894806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5500689" y="1881193"/>
                  <a:ext cx="1814511" cy="1547807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Parallelogram 15"/>
                <p:cNvSpPr/>
                <p:nvPr/>
              </p:nvSpPr>
              <p:spPr>
                <a:xfrm flipV="1">
                  <a:off x="5513296" y="3429000"/>
                  <a:ext cx="3249704" cy="564776"/>
                </a:xfrm>
                <a:prstGeom prst="parallelogram">
                  <a:avLst>
                    <a:gd name="adj" fmla="val 264776"/>
                  </a:avLst>
                </a:prstGeom>
                <a:solidFill>
                  <a:schemeClr val="bg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5486400" y="1447800"/>
                  <a:ext cx="2895600" cy="2894806"/>
                  <a:chOff x="5410200" y="1829594"/>
                  <a:chExt cx="2895600" cy="2894806"/>
                </a:xfrm>
              </p:grpSpPr>
              <p:cxnSp>
                <p:nvCxnSpPr>
                  <p:cNvPr id="6" name="Straight Arrow Connector 5"/>
                  <p:cNvCxnSpPr/>
                  <p:nvPr/>
                </p:nvCxnSpPr>
                <p:spPr>
                  <a:xfrm>
                    <a:off x="5410200" y="3810000"/>
                    <a:ext cx="2895600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/>
                  <p:cNvCxnSpPr/>
                  <p:nvPr/>
                </p:nvCxnSpPr>
                <p:spPr>
                  <a:xfrm rot="5400000" flipH="1" flipV="1">
                    <a:off x="4424876" y="2819400"/>
                    <a:ext cx="1981200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Arrow Connector 9"/>
                  <p:cNvCxnSpPr/>
                  <p:nvPr/>
                </p:nvCxnSpPr>
                <p:spPr>
                  <a:xfrm>
                    <a:off x="5437094" y="3810000"/>
                    <a:ext cx="2438400" cy="914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5943600" y="3429000"/>
                  <a:ext cx="1371600" cy="533400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6400800" y="3429000"/>
                  <a:ext cx="1371600" cy="533400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6858000" y="3429000"/>
                  <a:ext cx="1371600" cy="533400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rot="5400000" flipH="1" flipV="1">
                  <a:off x="5144476" y="2633489"/>
                  <a:ext cx="1600200" cy="1952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5400000" flipH="1" flipV="1">
                  <a:off x="5601676" y="2627940"/>
                  <a:ext cx="1600200" cy="1952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rot="5400000" flipH="1" flipV="1">
                  <a:off x="6058876" y="2627924"/>
                  <a:ext cx="1600200" cy="1952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rot="5400000" flipH="1" flipV="1">
                  <a:off x="6516076" y="2627924"/>
                  <a:ext cx="1600200" cy="1952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7315200" y="3429000"/>
                  <a:ext cx="1371600" cy="533400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/>
              <p:cNvSpPr txBox="1"/>
              <p:nvPr/>
            </p:nvSpPr>
            <p:spPr>
              <a:xfrm>
                <a:off x="5229225" y="15240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15200" y="41148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972425" y="3107293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>
                    <a:latin typeface="Times New Roman" pitchFamily="18" charset="0"/>
                    <a:cs typeface="Times New Roman" pitchFamily="18" charset="0"/>
                  </a:rPr>
                  <a:t>z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848350" y="151661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Electric field</a:t>
                </a: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77000" y="2330824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>
                    <a:latin typeface="Times New Roman" pitchFamily="18" charset="0"/>
                    <a:cs typeface="Times New Roman" pitchFamily="18" charset="0"/>
                  </a:rPr>
                  <a:t>vt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553325" y="414888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Magnetic field</a:t>
              </a: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5" name="Straight Arrow Connector 34"/>
          <p:cNvCxnSpPr>
            <a:stCxn id="23" idx="1"/>
            <a:endCxn id="23" idx="3"/>
          </p:cNvCxnSpPr>
          <p:nvPr/>
        </p:nvCxnSpPr>
        <p:spPr>
          <a:xfrm rot="10800000" flipH="1">
            <a:off x="5500688" y="2976047"/>
            <a:ext cx="1814511" cy="15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762000" y="5334000"/>
          <a:ext cx="327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1" name="Equation" r:id="rId4" imgW="1638000" imgH="304560" progId="Equation.DSMT4">
                  <p:embed/>
                </p:oleObj>
              </mc:Choice>
              <mc:Fallback>
                <p:oleObj name="Equation" r:id="rId4" imgW="1638000" imgH="304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34000"/>
                        <a:ext cx="3276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Picturing the Fields…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48200" cy="5029200"/>
          </a:xfrm>
        </p:spPr>
        <p:txBody>
          <a:bodyPr>
            <a:normAutofit/>
          </a:bodyPr>
          <a:lstStyle/>
          <a:p>
            <a:r>
              <a:rPr lang="en-US"/>
              <a:t>So let’s look a</a:t>
            </a:r>
          </a:p>
          <a:p>
            <a:endParaRPr lang="en-US" sz="3600"/>
          </a:p>
          <a:p>
            <a:r>
              <a:rPr lang="en-US"/>
              <a:t>Take a rectangular contour, two sides parallel to the electric field, one side beyond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/>
              <a:t>: the integral gives      </a:t>
            </a:r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/>
              <a:t>       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= vLB.</a:t>
            </a:r>
          </a:p>
          <a:p>
            <a:r>
              <a:rPr lang="en-US">
                <a:cs typeface="Times New Roman" pitchFamily="18" charset="0"/>
              </a:rPr>
              <a:t>(we’re not worrying about sign—these are field </a:t>
            </a:r>
            <a:r>
              <a:rPr lang="en-US">
                <a:solidFill>
                  <a:srgbClr val="FFFF00"/>
                </a:solidFill>
                <a:cs typeface="Times New Roman" pitchFamily="18" charset="0"/>
              </a:rPr>
              <a:t>amplitudes</a:t>
            </a:r>
            <a:r>
              <a:rPr lang="en-US">
                <a:cs typeface="Times New Roman" pitchFamily="18" charset="0"/>
              </a:rPr>
              <a:t>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1066800" y="2209800"/>
          <a:ext cx="327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5" name="Equation" r:id="rId4" imgW="1638000" imgH="304560" progId="Equation.DSMT4">
                  <p:embed/>
                </p:oleObj>
              </mc:Choice>
              <mc:Fallback>
                <p:oleObj name="Equation" r:id="rId4" imgW="163800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3276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229225" y="2069068"/>
            <a:ext cx="4000500" cy="3036332"/>
            <a:chOff x="5229225" y="1840468"/>
            <a:chExt cx="4000500" cy="3036332"/>
          </a:xfrm>
        </p:grpSpPr>
        <p:grpSp>
          <p:nvGrpSpPr>
            <p:cNvPr id="5" name="Group 32"/>
            <p:cNvGrpSpPr/>
            <p:nvPr/>
          </p:nvGrpSpPr>
          <p:grpSpPr>
            <a:xfrm>
              <a:off x="5229225" y="1840468"/>
              <a:ext cx="4000500" cy="3036332"/>
              <a:chOff x="5229225" y="1688068"/>
              <a:chExt cx="4000500" cy="3036332"/>
            </a:xfrm>
          </p:grpSpPr>
          <p:grpSp>
            <p:nvGrpSpPr>
              <p:cNvPr id="7" name="Group 31"/>
              <p:cNvGrpSpPr/>
              <p:nvPr/>
            </p:nvGrpSpPr>
            <p:grpSpPr>
              <a:xfrm>
                <a:off x="5229225" y="1688068"/>
                <a:ext cx="3672728" cy="3036332"/>
                <a:chOff x="5229225" y="1447800"/>
                <a:chExt cx="3672728" cy="3036332"/>
              </a:xfrm>
            </p:grpSpPr>
            <p:grpSp>
              <p:nvGrpSpPr>
                <p:cNvPr id="9" name="Group 25"/>
                <p:cNvGrpSpPr/>
                <p:nvPr/>
              </p:nvGrpSpPr>
              <p:grpSpPr>
                <a:xfrm>
                  <a:off x="5486400" y="1447800"/>
                  <a:ext cx="3276600" cy="2894806"/>
                  <a:chOff x="5486400" y="1447800"/>
                  <a:chExt cx="3276600" cy="2894806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5500689" y="1881193"/>
                    <a:ext cx="1814511" cy="1547807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Parallelogram 15"/>
                  <p:cNvSpPr/>
                  <p:nvPr/>
                </p:nvSpPr>
                <p:spPr>
                  <a:xfrm flipV="1">
                    <a:off x="5513296" y="3429000"/>
                    <a:ext cx="3249704" cy="564776"/>
                  </a:xfrm>
                  <a:prstGeom prst="parallelogram">
                    <a:avLst>
                      <a:gd name="adj" fmla="val 264776"/>
                    </a:avLst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" name="Group 16"/>
                  <p:cNvGrpSpPr/>
                  <p:nvPr/>
                </p:nvGrpSpPr>
                <p:grpSpPr>
                  <a:xfrm>
                    <a:off x="5486400" y="1447800"/>
                    <a:ext cx="2895600" cy="2894806"/>
                    <a:chOff x="5410200" y="1829594"/>
                    <a:chExt cx="2895600" cy="2894806"/>
                  </a:xfrm>
                </p:grpSpPr>
                <p:cxnSp>
                  <p:nvCxnSpPr>
                    <p:cNvPr id="6" name="Straight Arrow Connector 5"/>
                    <p:cNvCxnSpPr/>
                    <p:nvPr/>
                  </p:nvCxnSpPr>
                  <p:spPr>
                    <a:xfrm>
                      <a:off x="5410200" y="3810000"/>
                      <a:ext cx="2895600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" name="Straight Arrow Connector 7"/>
                    <p:cNvCxnSpPr/>
                    <p:nvPr/>
                  </p:nvCxnSpPr>
                  <p:spPr>
                    <a:xfrm rot="5400000" flipH="1" flipV="1">
                      <a:off x="4424876" y="2819400"/>
                      <a:ext cx="1981200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Arrow Connector 9"/>
                    <p:cNvCxnSpPr/>
                    <p:nvPr/>
                  </p:nvCxnSpPr>
                  <p:spPr>
                    <a:xfrm>
                      <a:off x="5437094" y="3810000"/>
                      <a:ext cx="2438400" cy="91440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" name="Straight Arrow Connector 11"/>
                  <p:cNvCxnSpPr/>
                  <p:nvPr/>
                </p:nvCxnSpPr>
                <p:spPr>
                  <a:xfrm>
                    <a:off x="5943600" y="3429000"/>
                    <a:ext cx="1371600" cy="533400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>
                    <a:off x="6400800" y="3429000"/>
                    <a:ext cx="1371600" cy="533400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>
                    <a:off x="6858000" y="3429000"/>
                    <a:ext cx="1371600" cy="533400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/>
                  <p:cNvCxnSpPr/>
                  <p:nvPr/>
                </p:nvCxnSpPr>
                <p:spPr>
                  <a:xfrm rot="5400000" flipH="1" flipV="1">
                    <a:off x="5144476" y="2633489"/>
                    <a:ext cx="1600200" cy="1952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 rot="5400000" flipH="1" flipV="1">
                    <a:off x="5601676" y="2627940"/>
                    <a:ext cx="1600200" cy="1952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 rot="5400000" flipH="1" flipV="1">
                    <a:off x="6058876" y="2627924"/>
                    <a:ext cx="1600200" cy="1952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23"/>
                  <p:cNvCxnSpPr/>
                  <p:nvPr/>
                </p:nvCxnSpPr>
                <p:spPr>
                  <a:xfrm rot="5400000" flipH="1" flipV="1">
                    <a:off x="6516076" y="2627924"/>
                    <a:ext cx="1600200" cy="1952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/>
                  <p:cNvCxnSpPr/>
                  <p:nvPr/>
                </p:nvCxnSpPr>
                <p:spPr>
                  <a:xfrm>
                    <a:off x="7315200" y="3429000"/>
                    <a:ext cx="1371600" cy="533400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5229225" y="15240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315200" y="41148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7972425" y="3107293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848350" y="1516618"/>
                  <a:ext cx="1676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>
                      <a:latin typeface="Times New Roman" pitchFamily="18" charset="0"/>
                      <a:cs typeface="Times New Roman" pitchFamily="18" charset="0"/>
                    </a:rPr>
                    <a:t>Electric field</a:t>
                  </a:r>
                  <a:endParaRPr lang="en-US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477000" y="2330824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vt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8444753" y="2520862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7553325" y="4148880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Magnetic field</a:t>
                </a: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5" name="Straight Arrow Connector 34"/>
            <p:cNvCxnSpPr>
              <a:stCxn id="23" idx="1"/>
              <a:endCxn id="23" idx="3"/>
            </p:cNvCxnSpPr>
            <p:nvPr/>
          </p:nvCxnSpPr>
          <p:spPr>
            <a:xfrm rot="10800000" flipH="1">
              <a:off x="5500688" y="3047765"/>
              <a:ext cx="1814511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934200" y="2590800"/>
              <a:ext cx="1447800" cy="838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>
              <a:off x="8047835" y="3002756"/>
              <a:ext cx="823909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The Speed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029200"/>
          </a:xfrm>
        </p:spPr>
        <p:txBody>
          <a:bodyPr/>
          <a:lstStyle/>
          <a:p>
            <a:r>
              <a:rPr lang="en-US"/>
              <a:t>To summarize: for the outward traveling magnetic and electric fields from a switched-on current sheet, the equation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    gives                                 .</a:t>
            </a:r>
          </a:p>
          <a:p>
            <a:r>
              <a:rPr lang="en-US"/>
              <a:t>The equation                                        gives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 = vB.</a:t>
            </a:r>
          </a:p>
          <a:p>
            <a:r>
              <a:rPr lang="en-US" u="sng">
                <a:cs typeface="Times New Roman" pitchFamily="18" charset="0"/>
              </a:rPr>
              <a:t>They </a:t>
            </a:r>
            <a:r>
              <a:rPr lang="en-US" u="sng">
                <a:solidFill>
                  <a:srgbClr val="FFFF00"/>
                </a:solidFill>
                <a:cs typeface="Times New Roman" pitchFamily="18" charset="0"/>
              </a:rPr>
              <a:t>both</a:t>
            </a:r>
            <a:r>
              <a:rPr lang="en-US" u="sng">
                <a:cs typeface="Times New Roman" pitchFamily="18" charset="0"/>
              </a:rPr>
              <a:t> give the ratio </a:t>
            </a:r>
            <a:r>
              <a:rPr lang="en-US" i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E— </a:t>
            </a:r>
            <a:r>
              <a:rPr lang="en-US" i="1" u="sng">
                <a:solidFill>
                  <a:srgbClr val="FFFF00"/>
                </a:solidFill>
                <a:cs typeface="Times New Roman" pitchFamily="18" charset="0"/>
              </a:rPr>
              <a:t>and that fixes v</a:t>
            </a:r>
            <a:r>
              <a:rPr lang="en-US">
                <a:cs typeface="Times New Roman" pitchFamily="18" charset="0"/>
              </a:rPr>
              <a:t>! 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31474" y="2895600"/>
          <a:ext cx="4350326" cy="64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0" name="Equation" r:id="rId4" imgW="1879560" imgH="279360" progId="Equation.DSMT4">
                  <p:embed/>
                </p:oleObj>
              </mc:Choice>
              <mc:Fallback>
                <p:oleObj name="Equation" r:id="rId4" imgW="187956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1474" y="2895600"/>
                        <a:ext cx="4350326" cy="646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47799" y="3572435"/>
          <a:ext cx="3048001" cy="54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1" name="Equation" r:id="rId6" imgW="1282680" imgH="228600" progId="Equation.DSMT4">
                  <p:embed/>
                </p:oleObj>
              </mc:Choice>
              <mc:Fallback>
                <p:oleObj name="Equation" r:id="rId6" imgW="12826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3572435"/>
                        <a:ext cx="3048001" cy="543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14356" y="4128248"/>
          <a:ext cx="3541620" cy="65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2" name="Equation" r:id="rId8" imgW="1638000" imgH="304560" progId="Equation.DSMT4">
                  <p:embed/>
                </p:oleObj>
              </mc:Choice>
              <mc:Fallback>
                <p:oleObj name="Equation" r:id="rId8" imgW="16380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356" y="4128248"/>
                        <a:ext cx="3541620" cy="658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51647" y="5405718"/>
            <a:ext cx="6858000" cy="1143000"/>
            <a:chOff x="838200" y="5540188"/>
            <a:chExt cx="6858000" cy="114300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990600" y="5562600"/>
            <a:ext cx="6578600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3" name="Equation" r:id="rId10" imgW="2819160" imgH="457200" progId="Equation.DSMT4">
                    <p:embed/>
                  </p:oleObj>
                </mc:Choice>
                <mc:Fallback>
                  <p:oleObj name="Equation" r:id="rId10" imgW="2819160" imgH="4572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5562600"/>
                          <a:ext cx="6578600" cy="1066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838200" y="5540188"/>
              <a:ext cx="6858000" cy="1143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The Speed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 lnSpcReduction="10000"/>
          </a:bodyPr>
          <a:lstStyle/>
          <a:p>
            <a:r>
              <a:rPr lang="en-US"/>
              <a:t>This outgoing wave could have been made harmonic simply by oscillating the current in the sheet. </a:t>
            </a:r>
          </a:p>
          <a:p>
            <a:r>
              <a:rPr lang="en-US"/>
              <a:t>The wave’s outgoing speed is fully determined by </a:t>
            </a:r>
            <a:r>
              <a:rPr lang="en-US" i="1">
                <a:sym typeface="Symbol"/>
              </a:rPr>
              <a:t></a:t>
            </a:r>
            <a:r>
              <a:rPr lang="en-US" baseline="-25000">
                <a:sym typeface="Symbol"/>
              </a:rPr>
              <a:t>0</a:t>
            </a:r>
            <a:r>
              <a:rPr lang="en-US">
                <a:sym typeface="Symbol"/>
              </a:rPr>
              <a:t>, which—remember—we </a:t>
            </a:r>
            <a:r>
              <a:rPr lang="en-US">
                <a:solidFill>
                  <a:srgbClr val="FFFF00"/>
                </a:solidFill>
                <a:sym typeface="Symbol"/>
              </a:rPr>
              <a:t>defined</a:t>
            </a:r>
            <a:r>
              <a:rPr lang="en-US">
                <a:sym typeface="Symbol"/>
              </a:rPr>
              <a:t> as 4x10</a:t>
            </a:r>
            <a:r>
              <a:rPr lang="en-US" baseline="30000">
                <a:sym typeface="Symbol"/>
              </a:rPr>
              <a:t>-7</a:t>
            </a:r>
            <a:r>
              <a:rPr lang="en-US">
                <a:sym typeface="Symbol"/>
              </a:rPr>
              <a:t>, and by </a:t>
            </a:r>
            <a:r>
              <a:rPr lang="en-US" i="1">
                <a:sym typeface="Symbol"/>
              </a:rPr>
              <a:t></a:t>
            </a:r>
            <a:r>
              <a:rPr lang="en-US" baseline="-25000">
                <a:sym typeface="Symbol"/>
              </a:rPr>
              <a:t>0</a:t>
            </a:r>
            <a:r>
              <a:rPr lang="en-US">
                <a:sym typeface="Symbol"/>
              </a:rPr>
              <a:t>, which is measured in </a:t>
            </a:r>
            <a:r>
              <a:rPr lang="en-US">
                <a:solidFill>
                  <a:srgbClr val="FFFF00"/>
                </a:solidFill>
                <a:sym typeface="Symbol"/>
              </a:rPr>
              <a:t>electrostatic</a:t>
            </a:r>
            <a:r>
              <a:rPr lang="en-US">
                <a:sym typeface="Symbol"/>
              </a:rPr>
              <a:t> experiments. </a:t>
            </a:r>
          </a:p>
          <a:p>
            <a:r>
              <a:rPr lang="en-US">
                <a:sym typeface="Symbol"/>
              </a:rPr>
              <a:t>But the speed is </a:t>
            </a:r>
            <a:r>
              <a:rPr lang="en-US" u="sng">
                <a:sym typeface="Symbol"/>
              </a:rPr>
              <a:t>exactly</a:t>
            </a:r>
            <a:r>
              <a:rPr lang="en-US">
                <a:sym typeface="Symbol"/>
              </a:rPr>
              <a:t> that of light!</a:t>
            </a:r>
          </a:p>
          <a:p>
            <a:r>
              <a:rPr lang="en-US">
                <a:solidFill>
                  <a:srgbClr val="FF0000"/>
                </a:solidFill>
                <a:sym typeface="Symbol"/>
              </a:rPr>
              <a:t>Maxwell concluded that light is an electromagnetic wave.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The Electromagnetic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200400"/>
          </a:xfrm>
        </p:spPr>
        <p:txBody>
          <a:bodyPr/>
          <a:lstStyle/>
          <a:p>
            <a:r>
              <a:rPr lang="en-US"/>
              <a:t>The equations place </a:t>
            </a:r>
            <a:r>
              <a:rPr lang="en-US">
                <a:solidFill>
                  <a:srgbClr val="FFFF00"/>
                </a:solidFill>
              </a:rPr>
              <a:t>no restriction on possible wavelengths</a:t>
            </a:r>
            <a:r>
              <a:rPr lang="en-US"/>
              <a:t> of these electromagnetic waves. It follows that light, with wavelengths only between 400 nm and 750 nm, is a small part of a vast electromagnetic spectrum—see the next slide…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933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Equations for Electricity and Magnetism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2283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u="sng"/>
              <a:t>Gauss’ law</a:t>
            </a:r>
            <a:r>
              <a:rPr lang="en-US" sz="2800"/>
              <a:t> for </a:t>
            </a:r>
            <a:r>
              <a:rPr lang="en-US" sz="2800">
                <a:solidFill>
                  <a:srgbClr val="FFFF00"/>
                </a:solidFill>
              </a:rPr>
              <a:t>electric</a:t>
            </a:r>
            <a:r>
              <a:rPr lang="en-US" sz="2800"/>
              <a:t> fields</a:t>
            </a:r>
          </a:p>
          <a:p>
            <a:endParaRPr lang="en-US" sz="2800"/>
          </a:p>
          <a:p>
            <a:endParaRPr lang="en-US" sz="2800"/>
          </a:p>
          <a:p>
            <a:pPr>
              <a:buNone/>
            </a:pPr>
            <a:r>
              <a:rPr lang="en-US" sz="2800"/>
              <a:t> the electric flux out of a volume = (charge inside)/</a:t>
            </a:r>
            <a:r>
              <a:rPr lang="en-US" sz="2800" i="1">
                <a:sym typeface="Symbol"/>
              </a:rPr>
              <a:t></a:t>
            </a:r>
            <a:r>
              <a:rPr lang="en-US" sz="2800" baseline="-25000">
                <a:sym typeface="Symbol"/>
              </a:rPr>
              <a:t>0</a:t>
            </a:r>
            <a:r>
              <a:rPr lang="en-US" sz="2800">
                <a:sym typeface="Symbol"/>
              </a:rPr>
              <a:t>.</a:t>
            </a:r>
          </a:p>
          <a:p>
            <a:r>
              <a:rPr lang="en-US" sz="2800">
                <a:sym typeface="Symbol"/>
              </a:rPr>
              <a:t>Gauss’ law for </a:t>
            </a:r>
            <a:r>
              <a:rPr lang="en-US" sz="2800">
                <a:solidFill>
                  <a:srgbClr val="FFFF00"/>
                </a:solidFill>
                <a:sym typeface="Symbol"/>
              </a:rPr>
              <a:t>magnetic</a:t>
            </a:r>
            <a:r>
              <a:rPr lang="en-US" sz="2800">
                <a:sym typeface="Symbol"/>
              </a:rPr>
              <a:t> fields</a:t>
            </a:r>
          </a:p>
          <a:p>
            <a:endParaRPr lang="en-US" sz="2800">
              <a:sym typeface="Symbol"/>
            </a:endParaRPr>
          </a:p>
          <a:p>
            <a:pPr>
              <a:buNone/>
            </a:pPr>
            <a:endParaRPr lang="en-US" sz="2800">
              <a:sym typeface="Symbol"/>
            </a:endParaRPr>
          </a:p>
          <a:p>
            <a:r>
              <a:rPr lang="en-US" sz="2800">
                <a:sym typeface="Symbol"/>
              </a:rPr>
              <a:t>There is </a:t>
            </a:r>
            <a:r>
              <a:rPr lang="en-US" sz="2800">
                <a:solidFill>
                  <a:srgbClr val="FFFF00"/>
                </a:solidFill>
                <a:sym typeface="Symbol"/>
              </a:rPr>
              <a:t>no such thing as magnetic charge</a:t>
            </a:r>
            <a:r>
              <a:rPr lang="en-US" sz="2800">
                <a:sym typeface="Symbol"/>
              </a:rPr>
              <a:t>: magnetic field lines just </a:t>
            </a:r>
            <a:r>
              <a:rPr lang="en-US" sz="2800" i="1">
                <a:sym typeface="Symbol"/>
              </a:rPr>
              <a:t>circulate</a:t>
            </a:r>
            <a:r>
              <a:rPr lang="en-US" sz="2800">
                <a:sym typeface="Symbol"/>
              </a:rPr>
              <a:t>, so for any volume they flow out of, they flow back into it somewhere else.  </a:t>
            </a:r>
            <a:endParaRPr lang="en-US" sz="28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13847" y="2187389"/>
          <a:ext cx="256309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" name="Equation" r:id="rId4" imgW="939600" imgH="279360" progId="Equation.DSMT4">
                  <p:embed/>
                </p:oleObj>
              </mc:Choice>
              <mc:Fallback>
                <p:oleObj name="Equation" r:id="rId4" imgW="93960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847" y="2187389"/>
                        <a:ext cx="2563091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46764" y="4164106"/>
          <a:ext cx="193963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" name="Equation" r:id="rId6" imgW="711000" imgH="279360" progId="Equation.DSMT4">
                  <p:embed/>
                </p:oleObj>
              </mc:Choice>
              <mc:Fallback>
                <p:oleObj name="Equation" r:id="rId6" imgW="71100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764" y="4164106"/>
                        <a:ext cx="193963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File:EM Spectrum Properties edit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" y="914400"/>
            <a:ext cx="8743951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Equations for Electricity and Magnetism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562600"/>
          </a:xfrm>
        </p:spPr>
        <p:txBody>
          <a:bodyPr>
            <a:normAutofit/>
          </a:bodyPr>
          <a:lstStyle/>
          <a:p>
            <a:r>
              <a:rPr lang="en-US" sz="2600" u="sng">
                <a:solidFill>
                  <a:srgbClr val="FFFF00"/>
                </a:solidFill>
              </a:rPr>
              <a:t>Electro</a:t>
            </a:r>
            <a:r>
              <a:rPr lang="en-US" sz="2600" u="sng">
                <a:solidFill>
                  <a:srgbClr val="FF0000"/>
                </a:solidFill>
              </a:rPr>
              <a:t>statics</a:t>
            </a:r>
            <a:r>
              <a:rPr lang="en-US" sz="2600">
                <a:solidFill>
                  <a:srgbClr val="FFFF00"/>
                </a:solidFill>
              </a:rPr>
              <a:t>:  (no changing fields)</a:t>
            </a:r>
          </a:p>
          <a:p>
            <a:pPr>
              <a:buNone/>
            </a:pPr>
            <a:endParaRPr lang="en-US" sz="4000"/>
          </a:p>
          <a:p>
            <a:pPr>
              <a:buNone/>
            </a:pPr>
            <a:r>
              <a:rPr lang="en-US" sz="2600"/>
              <a:t>    around any closed curve: this means the work done against the electric field from A to B is independent of path, the field is </a:t>
            </a:r>
            <a:r>
              <a:rPr lang="en-US" sz="2600">
                <a:solidFill>
                  <a:srgbClr val="FFFF00"/>
                </a:solidFill>
              </a:rPr>
              <a:t>conservative</a:t>
            </a:r>
            <a:r>
              <a:rPr lang="en-US" sz="2600"/>
              <a:t>: a potential energy can be defined.</a:t>
            </a:r>
          </a:p>
          <a:p>
            <a:pPr>
              <a:buNone/>
            </a:pPr>
            <a:endParaRPr lang="en-US" sz="800"/>
          </a:p>
          <a:p>
            <a:r>
              <a:rPr lang="en-US" sz="2600" u="sng">
                <a:solidFill>
                  <a:srgbClr val="FFFF00"/>
                </a:solidFill>
              </a:rPr>
              <a:t>Faraday’s law of induction</a:t>
            </a:r>
            <a:r>
              <a:rPr lang="en-US" sz="2600">
                <a:solidFill>
                  <a:srgbClr val="FFFF00"/>
                </a:solidFill>
              </a:rPr>
              <a:t>: </a:t>
            </a:r>
            <a:r>
              <a:rPr lang="en-US" sz="2600"/>
              <a:t>in the presence of a </a:t>
            </a:r>
            <a:r>
              <a:rPr lang="en-US" sz="2600">
                <a:solidFill>
                  <a:srgbClr val="FFFF00"/>
                </a:solidFill>
              </a:rPr>
              <a:t>changing </a:t>
            </a:r>
            <a:r>
              <a:rPr lang="en-US" sz="2600"/>
              <a:t>magnetic field, the above equation becomes:</a:t>
            </a:r>
          </a:p>
          <a:p>
            <a:pPr>
              <a:buNone/>
            </a:pPr>
            <a:endParaRPr lang="en-US" sz="4400"/>
          </a:p>
          <a:p>
            <a:pPr>
              <a:buNone/>
            </a:pPr>
            <a:r>
              <a:rPr lang="en-US" sz="2600"/>
              <a:t>    the integral is over an area “roofing” the path.  A changing  magnetic flux through the loop induces an emf.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89205" y="1890712"/>
          <a:ext cx="164479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0" name="Equation" r:id="rId4" imgW="736560" imgH="279360" progId="Equation.DSMT4">
                  <p:embed/>
                </p:oleObj>
              </mc:Choice>
              <mc:Fallback>
                <p:oleObj name="Equation" r:id="rId4" imgW="73656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205" y="1890712"/>
                        <a:ext cx="164479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85556"/>
              </p:ext>
            </p:extLst>
          </p:nvPr>
        </p:nvGraphicFramePr>
        <p:xfrm>
          <a:off x="1741488" y="4840288"/>
          <a:ext cx="54006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1" name="Equation" r:id="rId6" imgW="2400120" imgH="304560" progId="Equation.DSMT4">
                  <p:embed/>
                </p:oleObj>
              </mc:Choice>
              <mc:Fallback>
                <p:oleObj name="Equation" r:id="rId6" imgW="240012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4840288"/>
                        <a:ext cx="54006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Equations for Electricity and Magnetism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343400"/>
          </a:xfrm>
        </p:spPr>
        <p:txBody>
          <a:bodyPr>
            <a:normAutofit/>
          </a:bodyPr>
          <a:lstStyle/>
          <a:p>
            <a:r>
              <a:rPr lang="en-US" sz="2600" u="sng" dirty="0" err="1">
                <a:solidFill>
                  <a:srgbClr val="FFFF00"/>
                </a:solidFill>
              </a:rPr>
              <a:t>Mangnetostatics</a:t>
            </a:r>
            <a:r>
              <a:rPr lang="en-US" sz="2600" dirty="0"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endParaRPr lang="en-US" sz="4000" dirty="0"/>
          </a:p>
          <a:p>
            <a:pPr>
              <a:buNone/>
            </a:pPr>
            <a:r>
              <a:rPr lang="en-US" sz="2600" dirty="0"/>
              <a:t>    around any closed curve:  </a:t>
            </a:r>
            <a:r>
              <a:rPr lang="en-US" sz="2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/>
              <a:t>  is the total current flow across any surface roofing the closed curve of integration.</a:t>
            </a:r>
          </a:p>
          <a:p>
            <a:r>
              <a:rPr lang="en-US" sz="2600" dirty="0">
                <a:solidFill>
                  <a:srgbClr val="FF0000"/>
                </a:solidFill>
              </a:rPr>
              <a:t>But is this the whole story?</a:t>
            </a:r>
            <a:r>
              <a:rPr lang="en-US" sz="2600" dirty="0"/>
              <a:t>  </a:t>
            </a:r>
          </a:p>
          <a:p>
            <a:r>
              <a:rPr lang="en-US" sz="2600" dirty="0">
                <a:solidFill>
                  <a:srgbClr val="FFFF00"/>
                </a:solidFill>
              </a:rPr>
              <a:t>Fields changing in time changed the electrostatic equation, what about this </a:t>
            </a:r>
            <a:r>
              <a:rPr lang="en-US" sz="2600" dirty="0" err="1">
                <a:solidFill>
                  <a:srgbClr val="FFFF00"/>
                </a:solidFill>
              </a:rPr>
              <a:t>magnetostatic</a:t>
            </a:r>
            <a:r>
              <a:rPr lang="en-US" sz="2600" dirty="0">
                <a:solidFill>
                  <a:srgbClr val="FFFF00"/>
                </a:solidFill>
              </a:rPr>
              <a:t> equation?</a:t>
            </a:r>
          </a:p>
          <a:p>
            <a:r>
              <a:rPr lang="en-US" sz="2600" i="1" dirty="0"/>
              <a:t>Let’s look at a particular case</a:t>
            </a:r>
            <a:r>
              <a:rPr lang="en-US" sz="2600" dirty="0"/>
              <a:t>…</a:t>
            </a:r>
            <a:endParaRPr lang="en-US" sz="800" dirty="0"/>
          </a:p>
          <a:p>
            <a:pPr>
              <a:buNone/>
            </a:pPr>
            <a:endParaRPr lang="en-US" sz="2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062237"/>
              </p:ext>
            </p:extLst>
          </p:nvPr>
        </p:nvGraphicFramePr>
        <p:xfrm>
          <a:off x="3582800" y="2271713"/>
          <a:ext cx="195738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4" imgW="876240" imgH="279360" progId="Equation.DSMT4">
                  <p:embed/>
                </p:oleObj>
              </mc:Choice>
              <mc:Fallback>
                <p:oleObj name="Equation" r:id="rId4" imgW="87624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800" y="2271713"/>
                        <a:ext cx="1957388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Spherical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At </a:t>
            </a:r>
            <a:r>
              <a:rPr lang="en-US" b="1" i="1" dirty="0"/>
              <a:t>t</a:t>
            </a:r>
            <a:r>
              <a:rPr lang="en-US" b="1" dirty="0"/>
              <a:t> = 0, a perfectly spherical ball of charge is placed at the center of a very large spherical conductor.  The charge flows away equally in all directions. What is the </a:t>
            </a:r>
            <a:r>
              <a:rPr lang="en-US" b="1" dirty="0">
                <a:solidFill>
                  <a:srgbClr val="FFFF00"/>
                </a:solidFill>
              </a:rPr>
              <a:t>magnetic field </a:t>
            </a:r>
            <a:r>
              <a:rPr lang="en-US" b="1" dirty="0"/>
              <a:t>generated?</a:t>
            </a:r>
          </a:p>
          <a:p>
            <a:pPr marL="457200" indent="-457200">
              <a:spcBef>
                <a:spcPct val="5000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It points outwards equally in all directions</a:t>
            </a:r>
          </a:p>
          <a:p>
            <a:pPr marL="457200" indent="-457200">
              <a:spcBef>
                <a:spcPct val="5000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 Same but pointing inwards</a:t>
            </a:r>
          </a:p>
          <a:p>
            <a:pPr marL="457200" indent="-457200">
              <a:spcBef>
                <a:spcPct val="5000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3) It circles around the initial sphere</a:t>
            </a:r>
          </a:p>
          <a:p>
            <a:pPr marL="457200" indent="-457200">
              <a:spcBef>
                <a:spcPct val="5000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4) No magnetic field is produced by these currents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8283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Those Spherical Currents…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Cannot produce a magnetic field!</a:t>
            </a:r>
          </a:p>
          <a:p>
            <a:endParaRPr lang="en-US"/>
          </a:p>
          <a:p>
            <a:r>
              <a:rPr lang="en-US"/>
              <a:t>The configuration has </a:t>
            </a:r>
            <a:r>
              <a:rPr lang="en-US">
                <a:solidFill>
                  <a:srgbClr val="FFFF00"/>
                </a:solidFill>
              </a:rPr>
              <a:t>perfect spherical symmetry</a:t>
            </a:r>
            <a:r>
              <a:rPr lang="en-US"/>
              <a:t>—it would not be changed by turning it through an angle about any axis.</a:t>
            </a:r>
          </a:p>
          <a:p>
            <a:r>
              <a:rPr lang="en-US"/>
              <a:t>The </a:t>
            </a:r>
            <a:r>
              <a:rPr lang="en-US">
                <a:solidFill>
                  <a:srgbClr val="FFFF00"/>
                </a:solidFill>
              </a:rPr>
              <a:t>only</a:t>
            </a:r>
            <a:r>
              <a:rPr lang="en-US"/>
              <a:t> fields satisfying this would point in or out along radii everywhere—but that could </a:t>
            </a:r>
            <a:r>
              <a:rPr lang="en-US" i="1"/>
              <a:t>only</a:t>
            </a:r>
            <a:r>
              <a:rPr lang="en-US"/>
              <a:t> happen with a net magnetic charge (N or S) at the center.  </a:t>
            </a:r>
            <a:r>
              <a:rPr lang="en-US">
                <a:solidFill>
                  <a:srgbClr val="FFFF00"/>
                </a:solidFill>
              </a:rPr>
              <a:t>So, no field at all…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Ampère’s Law and Spherical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32964"/>
            <a:ext cx="7239000" cy="509643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Imagine in 3D currents flowing spherically outward symmetrically from a ball of charge injected into a large conducting medium.</a:t>
            </a:r>
          </a:p>
          <a:p>
            <a:r>
              <a:rPr lang="en-US"/>
              <a:t>Imagine a </a:t>
            </a:r>
            <a:r>
              <a:rPr lang="en-US">
                <a:solidFill>
                  <a:srgbClr val="FFFF00"/>
                </a:solidFill>
              </a:rPr>
              <a:t>circular curve</a:t>
            </a:r>
            <a:r>
              <a:rPr lang="en-US"/>
              <a:t>, like a crown, placed above the source. Clearly some of the current flows through a surface roofing this loop, so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>
                <a:sym typeface="Symbol"/>
              </a:rPr>
              <a:t>is nonzero.</a:t>
            </a:r>
          </a:p>
          <a:p>
            <a:r>
              <a:rPr lang="en-US">
                <a:sym typeface="Symbol"/>
              </a:rPr>
              <a:t>But                   around the loop, because the field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>
                <a:sym typeface="Symbol"/>
              </a:rPr>
              <a:t> is zero everywhere!</a:t>
            </a:r>
          </a:p>
          <a:p>
            <a:r>
              <a:rPr lang="en-US">
                <a:solidFill>
                  <a:srgbClr val="FF0000"/>
                </a:solidFill>
                <a:sym typeface="Symbol"/>
              </a:rPr>
              <a:t>So Ampère’s law is not the whole story… 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215125"/>
              </p:ext>
            </p:extLst>
          </p:nvPr>
        </p:nvGraphicFramePr>
        <p:xfrm>
          <a:off x="2743200" y="4993341"/>
          <a:ext cx="152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9" name="Equation" r:id="rId4" imgW="698400" imgH="279360" progId="Equation.DSMT4">
                  <p:embed/>
                </p:oleObj>
              </mc:Choice>
              <mc:Fallback>
                <p:oleObj name="Equation" r:id="rId4" imgW="69840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93341"/>
                        <a:ext cx="1524000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85800" y="3810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60612" y="3137647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342900" y="36195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8900000" flipH="1" flipV="1">
            <a:off x="502442" y="3256009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V="1">
            <a:off x="1371600" y="36195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60612" y="41148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2700000">
            <a:off x="488158" y="3960579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8900000">
            <a:off x="1217379" y="3960579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2700000" flipV="1">
            <a:off x="1210235" y="3256009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28600" y="3276600"/>
            <a:ext cx="12573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Another Ampère’s Law Paradox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572000" cy="5029200"/>
          </a:xfrm>
        </p:spPr>
        <p:txBody>
          <a:bodyPr>
            <a:normAutofit/>
          </a:bodyPr>
          <a:lstStyle/>
          <a:p>
            <a:r>
              <a:rPr lang="en-US"/>
              <a:t>Suppose now a capacitor is being charged by a steady current in a wire. </a:t>
            </a:r>
          </a:p>
          <a:p>
            <a:r>
              <a:rPr lang="en-US"/>
              <a:t>Consider Ampère’s law for a circular contour   around the wire—it’s supposed to be the same for </a:t>
            </a:r>
            <a:r>
              <a:rPr lang="en-US">
                <a:solidFill>
                  <a:srgbClr val="FFFF00"/>
                </a:solidFill>
              </a:rPr>
              <a:t>any</a:t>
            </a:r>
            <a:r>
              <a:rPr lang="en-US"/>
              <a:t> surface </a:t>
            </a:r>
            <a:r>
              <a:rPr lang="en-US" i="1">
                <a:solidFill>
                  <a:srgbClr val="FFFF00"/>
                </a:solidFill>
              </a:rPr>
              <a:t>S </a:t>
            </a:r>
            <a:r>
              <a:rPr lang="en-US"/>
              <a:t>roofing the circle, but we could choose </a:t>
            </a:r>
            <a:r>
              <a:rPr lang="en-US" i="1">
                <a:solidFill>
                  <a:srgbClr val="FFFF00"/>
                </a:solidFill>
              </a:rPr>
              <a:t>S</a:t>
            </a:r>
            <a:r>
              <a:rPr lang="en-US" baseline="-25000">
                <a:solidFill>
                  <a:srgbClr val="FFFF00"/>
                </a:solidFill>
              </a:rPr>
              <a:t>2</a:t>
            </a:r>
            <a:r>
              <a:rPr lang="en-US"/>
              <a:t>, going </a:t>
            </a:r>
            <a:r>
              <a:rPr lang="en-US">
                <a:solidFill>
                  <a:srgbClr val="FFFF00"/>
                </a:solidFill>
              </a:rPr>
              <a:t>between the plates</a:t>
            </a:r>
            <a:r>
              <a:rPr lang="en-US"/>
              <a:t>, so </a:t>
            </a:r>
            <a:r>
              <a:rPr lang="en-US" u="sng">
                <a:solidFill>
                  <a:srgbClr val="FFFF00"/>
                </a:solidFill>
              </a:rPr>
              <a:t>no current</a:t>
            </a:r>
            <a:r>
              <a:rPr lang="en-US">
                <a:solidFill>
                  <a:srgbClr val="FFFF00"/>
                </a:solidFill>
              </a:rPr>
              <a:t> crosses it</a:t>
            </a:r>
            <a:r>
              <a:rPr lang="en-US"/>
              <a:t>! </a:t>
            </a:r>
          </a:p>
        </p:txBody>
      </p:sp>
      <p:pic>
        <p:nvPicPr>
          <p:cNvPr id="72708" name="Picture 4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bright="48000" contrast="58000"/>
          </a:blip>
          <a:srcRect/>
          <a:stretch>
            <a:fillRect/>
          </a:stretch>
        </p:blipFill>
        <p:spPr bwMode="auto">
          <a:xfrm>
            <a:off x="4800600" y="1691891"/>
            <a:ext cx="4038600" cy="434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2644589" y="3003177"/>
            <a:ext cx="2895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741459" y="2106723"/>
            <a:ext cx="407894" cy="618548"/>
            <a:chOff x="6589059" y="2106723"/>
            <a:chExt cx="407894" cy="618548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6589059" y="2344271"/>
              <a:ext cx="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615953" y="2106723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I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51513</TotalTime>
  <Words>1852</Words>
  <Application>Microsoft Office PowerPoint</Application>
  <PresentationFormat>On-screen Show (4:3)</PresentationFormat>
  <Paragraphs>233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Times New Roman</vt:lpstr>
      <vt:lpstr>Calibri</vt:lpstr>
      <vt:lpstr>Arial</vt:lpstr>
      <vt:lpstr>Symbol</vt:lpstr>
      <vt:lpstr>Office Theme</vt:lpstr>
      <vt:lpstr>1_Office Theme</vt:lpstr>
      <vt:lpstr>Equation</vt:lpstr>
      <vt:lpstr>Maxwell’s Equations</vt:lpstr>
      <vt:lpstr>Today’s Topics</vt:lpstr>
      <vt:lpstr>Equations for Electricity and Magnetism</vt:lpstr>
      <vt:lpstr>Equations for Electricity and Magnetism</vt:lpstr>
      <vt:lpstr>Equations for Electricity and Magnetism</vt:lpstr>
      <vt:lpstr>Spherical Current</vt:lpstr>
      <vt:lpstr>Those Spherical Currents…</vt:lpstr>
      <vt:lpstr>Ampère’s Law and Spherical Currents</vt:lpstr>
      <vt:lpstr>Another Ampère’s Law Paradox </vt:lpstr>
      <vt:lpstr>          Maxwell’s Solution </vt:lpstr>
      <vt:lpstr>Why the Two Surfaces Give the Same Result </vt:lpstr>
      <vt:lpstr>Ampère’s Law and Charge Conservation</vt:lpstr>
      <vt:lpstr>Maxwell’s Equations</vt:lpstr>
      <vt:lpstr>Magnetic Field In Charging Capacitor</vt:lpstr>
      <vt:lpstr>Magnetic Field In Charging Capacitor</vt:lpstr>
      <vt:lpstr>Charging Capacitor and Betatron</vt:lpstr>
      <vt:lpstr>Clicker Question (Review)</vt:lpstr>
      <vt:lpstr>Clicker Answer</vt:lpstr>
      <vt:lpstr>Clicker Question</vt:lpstr>
      <vt:lpstr>Clicker Answer</vt:lpstr>
      <vt:lpstr>Magnetostatic Field from a Sheet of Current (no net charge: current in metal sheet)</vt:lpstr>
      <vt:lpstr>Switching on the Current Sheet</vt:lpstr>
      <vt:lpstr>Ampère’s Law at Time t</vt:lpstr>
      <vt:lpstr>Ampère’s Law at Time t</vt:lpstr>
      <vt:lpstr>Picturing the Fields…</vt:lpstr>
      <vt:lpstr>Picturing the Fields…</vt:lpstr>
      <vt:lpstr>The Speed of Light</vt:lpstr>
      <vt:lpstr>The Speed of Light</vt:lpstr>
      <vt:lpstr>The Electromagnetic Spectrum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Maxwell's Equations</dc:title>
  <dc:creator>Michael</dc:creator>
  <cp:lastModifiedBy>Fowler, Michael (mf1i)</cp:lastModifiedBy>
  <cp:revision>822</cp:revision>
  <dcterms:created xsi:type="dcterms:W3CDTF">2010-01-07T20:15:09Z</dcterms:created>
  <dcterms:modified xsi:type="dcterms:W3CDTF">2021-05-01T18:01:25Z</dcterms:modified>
</cp:coreProperties>
</file>