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498" r:id="rId3"/>
    <p:sldId id="524" r:id="rId4"/>
    <p:sldId id="525" r:id="rId5"/>
    <p:sldId id="526" r:id="rId6"/>
    <p:sldId id="507" r:id="rId7"/>
    <p:sldId id="508" r:id="rId8"/>
    <p:sldId id="509" r:id="rId9"/>
    <p:sldId id="528" r:id="rId10"/>
    <p:sldId id="533" r:id="rId11"/>
    <p:sldId id="510" r:id="rId12"/>
    <p:sldId id="514" r:id="rId13"/>
    <p:sldId id="511" r:id="rId14"/>
    <p:sldId id="534" r:id="rId15"/>
    <p:sldId id="515" r:id="rId16"/>
    <p:sldId id="516" r:id="rId17"/>
    <p:sldId id="517" r:id="rId18"/>
    <p:sldId id="519" r:id="rId19"/>
    <p:sldId id="518" r:id="rId20"/>
    <p:sldId id="520" r:id="rId21"/>
    <p:sldId id="521" r:id="rId22"/>
    <p:sldId id="522" r:id="rId23"/>
    <p:sldId id="523" r:id="rId24"/>
    <p:sldId id="527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MT Extra" panose="05050102010205020202" pitchFamily="18" charset="2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1455"/>
    <a:srgbClr val="FF6699"/>
    <a:srgbClr val="F54717"/>
    <a:srgbClr val="FF99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864" autoAdjust="0"/>
  </p:normalViewPr>
  <p:slideViewPr>
    <p:cSldViewPr>
      <p:cViewPr varScale="1">
        <p:scale>
          <a:sx n="51" d="100"/>
          <a:sy n="51" d="100"/>
        </p:scale>
        <p:origin x="1387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6EB2E-A415-401E-AA4B-3706C1EE342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07F1C-9909-430E-8214-CEE8063BB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12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022936-C3AA-4D9F-948F-C6E276DB91E3}" type="slidenum">
              <a:rPr lang="en-US"/>
              <a:pPr/>
              <a:t>13</a:t>
            </a:fld>
            <a:endParaRPr lang="en-US"/>
          </a:p>
        </p:txBody>
      </p:sp>
      <p:sp>
        <p:nvSpPr>
          <p:cNvPr id="150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150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022936-C3AA-4D9F-948F-C6E276DB91E3}" type="slidenum">
              <a:rPr lang="en-US"/>
              <a:pPr/>
              <a:t>14</a:t>
            </a:fld>
            <a:endParaRPr lang="en-US"/>
          </a:p>
        </p:txBody>
      </p:sp>
      <p:sp>
        <p:nvSpPr>
          <p:cNvPr id="150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150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chematic_diagram_of_the_human_eye_en.sv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8001000" cy="1676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Optical Instruments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048000"/>
            <a:ext cx="6400800" cy="3124200"/>
          </a:xfrm>
        </p:spPr>
        <p:txBody>
          <a:bodyPr>
            <a:normAutofit/>
          </a:bodyPr>
          <a:lstStyle/>
          <a:p>
            <a:endParaRPr lang="en-US" sz="2400" i="1" dirty="0"/>
          </a:p>
          <a:p>
            <a:r>
              <a:rPr lang="en-US" sz="2800" dirty="0"/>
              <a:t>Physics 2415 Lecture 34</a:t>
            </a:r>
          </a:p>
          <a:p>
            <a:endParaRPr lang="en-US" sz="2800" dirty="0"/>
          </a:p>
          <a:p>
            <a:r>
              <a:rPr lang="en-US" sz="2800" dirty="0"/>
              <a:t>Michael Fowler, </a:t>
            </a:r>
            <a:r>
              <a:rPr lang="en-US" sz="2800" dirty="0" err="1"/>
              <a:t>UVa</a:t>
            </a:r>
            <a:endParaRPr lang="en-US" sz="2800" dirty="0"/>
          </a:p>
          <a:p>
            <a:endParaRPr lang="en-US" sz="2800" dirty="0"/>
          </a:p>
          <a:p>
            <a:endParaRPr lang="en-US" sz="28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Simple and Compound Microscopes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simple microscope is a single convex lens, of very short focal length.  The optics are just those of the magnifying glass discussed above.</a:t>
            </a:r>
          </a:p>
          <a:p>
            <a:r>
              <a:rPr lang="en-US" dirty="0"/>
              <a:t>The simplest </a:t>
            </a:r>
            <a:r>
              <a:rPr lang="en-US" dirty="0">
                <a:solidFill>
                  <a:srgbClr val="FFFF00"/>
                </a:solidFill>
              </a:rPr>
              <a:t>compound</a:t>
            </a:r>
            <a:r>
              <a:rPr lang="en-US" dirty="0"/>
              <a:t> microscope has two convex lenses: the first (</a:t>
            </a:r>
            <a:r>
              <a:rPr lang="en-US" dirty="0">
                <a:solidFill>
                  <a:srgbClr val="FFFF00"/>
                </a:solidFill>
              </a:rPr>
              <a:t>objective</a:t>
            </a:r>
            <a:r>
              <a:rPr lang="en-US" dirty="0"/>
              <a:t>) forms a real (inverted) image, the second (</a:t>
            </a:r>
            <a:r>
              <a:rPr lang="en-US" dirty="0">
                <a:solidFill>
                  <a:srgbClr val="FFFF00"/>
                </a:solidFill>
              </a:rPr>
              <a:t>eyepiece</a:t>
            </a:r>
            <a:r>
              <a:rPr lang="en-US" dirty="0"/>
              <a:t>) acts as a magnifying glass to examine that image.</a:t>
            </a:r>
          </a:p>
          <a:p>
            <a:r>
              <a:rPr lang="en-US" dirty="0">
                <a:solidFill>
                  <a:srgbClr val="FFFF00"/>
                </a:solidFill>
              </a:rPr>
              <a:t>The total magnification is a product of the two</a:t>
            </a:r>
            <a:r>
              <a:rPr lang="en-US" dirty="0"/>
              <a:t>: the eyepiece is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/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 = 25 cm (relaxed eye) </a:t>
            </a:r>
            <a:r>
              <a:rPr lang="en-US" dirty="0">
                <a:solidFill>
                  <a:srgbClr val="FFFF00"/>
                </a:solidFill>
              </a:rPr>
              <a:t>the objective magnification depends on the distance </a:t>
            </a:r>
            <a:r>
              <a:rPr lang="en-US" dirty="0">
                <a:solidFill>
                  <a:srgbClr val="FFFF00"/>
                </a:solidFill>
                <a:sym typeface="MT Extra"/>
              </a:rPr>
              <a:t> </a:t>
            </a:r>
            <a:r>
              <a:rPr lang="en-US" dirty="0">
                <a:solidFill>
                  <a:srgbClr val="FFFF00"/>
                </a:solidFill>
              </a:rPr>
              <a:t>between the two lenses</a:t>
            </a:r>
            <a:r>
              <a:rPr lang="en-US" dirty="0"/>
              <a:t>, since the image it forms is in the focal plane of the eyepiece.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11" y="248512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Diverging (Concave) Lens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61011"/>
            <a:ext cx="4191000" cy="4953000"/>
          </a:xfrm>
        </p:spPr>
        <p:txBody>
          <a:bodyPr>
            <a:normAutofit/>
          </a:bodyPr>
          <a:lstStyle/>
          <a:p>
            <a:r>
              <a:rPr lang="en-US" dirty="0"/>
              <a:t>The same similar triangles arguments here give</a:t>
            </a: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   from which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provided we now take both 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 and 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/>
              <a:t>  as </a:t>
            </a:r>
            <a:r>
              <a:rPr lang="en-US" u="sng" dirty="0">
                <a:solidFill>
                  <a:srgbClr val="FFFF00"/>
                </a:solidFill>
              </a:rPr>
              <a:t>negative!</a:t>
            </a:r>
            <a:r>
              <a:rPr lang="en-US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3434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343400" y="2133599"/>
            <a:ext cx="4648200" cy="2743201"/>
            <a:chOff x="2286000" y="1600200"/>
            <a:chExt cx="4648200" cy="2743201"/>
          </a:xfrm>
        </p:grpSpPr>
        <p:sp>
          <p:nvSpPr>
            <p:cNvPr id="6" name="Freeform 5"/>
            <p:cNvSpPr/>
            <p:nvPr/>
          </p:nvSpPr>
          <p:spPr>
            <a:xfrm rot="5400000">
              <a:off x="4324137" y="2880719"/>
              <a:ext cx="2350626" cy="385763"/>
            </a:xfrm>
            <a:custGeom>
              <a:avLst/>
              <a:gdLst>
                <a:gd name="connsiteX0" fmla="*/ 315119 w 2455069"/>
                <a:gd name="connsiteY0" fmla="*/ 64294 h 512763"/>
                <a:gd name="connsiteX1" fmla="*/ 305594 w 2455069"/>
                <a:gd name="connsiteY1" fmla="*/ 450057 h 512763"/>
                <a:gd name="connsiteX2" fmla="*/ 2148682 w 2455069"/>
                <a:gd name="connsiteY2" fmla="*/ 440532 h 512763"/>
                <a:gd name="connsiteX3" fmla="*/ 2143919 w 2455069"/>
                <a:gd name="connsiteY3" fmla="*/ 64294 h 512763"/>
                <a:gd name="connsiteX4" fmla="*/ 315119 w 2455069"/>
                <a:gd name="connsiteY4" fmla="*/ 64294 h 512763"/>
                <a:gd name="connsiteX0" fmla="*/ 315119 w 2148682"/>
                <a:gd name="connsiteY0" fmla="*/ 64294 h 512763"/>
                <a:gd name="connsiteX1" fmla="*/ 305594 w 2148682"/>
                <a:gd name="connsiteY1" fmla="*/ 450057 h 512763"/>
                <a:gd name="connsiteX2" fmla="*/ 2148682 w 2148682"/>
                <a:gd name="connsiteY2" fmla="*/ 440532 h 512763"/>
                <a:gd name="connsiteX3" fmla="*/ 2143919 w 2148682"/>
                <a:gd name="connsiteY3" fmla="*/ 64294 h 512763"/>
                <a:gd name="connsiteX4" fmla="*/ 315119 w 2148682"/>
                <a:gd name="connsiteY4" fmla="*/ 64294 h 512763"/>
                <a:gd name="connsiteX0" fmla="*/ 9525 w 1843088"/>
                <a:gd name="connsiteY0" fmla="*/ 64294 h 512763"/>
                <a:gd name="connsiteX1" fmla="*/ 0 w 1843088"/>
                <a:gd name="connsiteY1" fmla="*/ 450057 h 512763"/>
                <a:gd name="connsiteX2" fmla="*/ 1843088 w 1843088"/>
                <a:gd name="connsiteY2" fmla="*/ 440532 h 512763"/>
                <a:gd name="connsiteX3" fmla="*/ 1838325 w 1843088"/>
                <a:gd name="connsiteY3" fmla="*/ 64294 h 512763"/>
                <a:gd name="connsiteX4" fmla="*/ 9525 w 1843088"/>
                <a:gd name="connsiteY4" fmla="*/ 64294 h 512763"/>
                <a:gd name="connsiteX0" fmla="*/ 9525 w 1843088"/>
                <a:gd name="connsiteY0" fmla="*/ 64294 h 512763"/>
                <a:gd name="connsiteX1" fmla="*/ 0 w 1843088"/>
                <a:gd name="connsiteY1" fmla="*/ 450057 h 512763"/>
                <a:gd name="connsiteX2" fmla="*/ 1843088 w 1843088"/>
                <a:gd name="connsiteY2" fmla="*/ 440532 h 512763"/>
                <a:gd name="connsiteX3" fmla="*/ 1838325 w 1843088"/>
                <a:gd name="connsiteY3" fmla="*/ 64294 h 512763"/>
                <a:gd name="connsiteX4" fmla="*/ 9525 w 1843088"/>
                <a:gd name="connsiteY4" fmla="*/ 64294 h 512763"/>
                <a:gd name="connsiteX0" fmla="*/ 9525 w 1843088"/>
                <a:gd name="connsiteY0" fmla="*/ 64294 h 512763"/>
                <a:gd name="connsiteX1" fmla="*/ 0 w 1843088"/>
                <a:gd name="connsiteY1" fmla="*/ 450057 h 512763"/>
                <a:gd name="connsiteX2" fmla="*/ 1843088 w 1843088"/>
                <a:gd name="connsiteY2" fmla="*/ 440532 h 512763"/>
                <a:gd name="connsiteX3" fmla="*/ 1838325 w 1843088"/>
                <a:gd name="connsiteY3" fmla="*/ 64294 h 512763"/>
                <a:gd name="connsiteX4" fmla="*/ 9525 w 1843088"/>
                <a:gd name="connsiteY4" fmla="*/ 64294 h 512763"/>
                <a:gd name="connsiteX0" fmla="*/ 9525 w 1843088"/>
                <a:gd name="connsiteY0" fmla="*/ 0 h 448469"/>
                <a:gd name="connsiteX1" fmla="*/ 0 w 1843088"/>
                <a:gd name="connsiteY1" fmla="*/ 385763 h 448469"/>
                <a:gd name="connsiteX2" fmla="*/ 1843088 w 1843088"/>
                <a:gd name="connsiteY2" fmla="*/ 376238 h 448469"/>
                <a:gd name="connsiteX3" fmla="*/ 1838325 w 1843088"/>
                <a:gd name="connsiteY3" fmla="*/ 0 h 448469"/>
                <a:gd name="connsiteX4" fmla="*/ 9525 w 1843088"/>
                <a:gd name="connsiteY4" fmla="*/ 0 h 448469"/>
                <a:gd name="connsiteX0" fmla="*/ 9525 w 1843088"/>
                <a:gd name="connsiteY0" fmla="*/ 0 h 385763"/>
                <a:gd name="connsiteX1" fmla="*/ 0 w 1843088"/>
                <a:gd name="connsiteY1" fmla="*/ 385763 h 385763"/>
                <a:gd name="connsiteX2" fmla="*/ 1843088 w 1843088"/>
                <a:gd name="connsiteY2" fmla="*/ 376238 h 385763"/>
                <a:gd name="connsiteX3" fmla="*/ 1838325 w 1843088"/>
                <a:gd name="connsiteY3" fmla="*/ 0 h 385763"/>
                <a:gd name="connsiteX4" fmla="*/ 9525 w 1843088"/>
                <a:gd name="connsiteY4" fmla="*/ 0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088" h="385763">
                  <a:moveTo>
                    <a:pt x="9525" y="0"/>
                  </a:moveTo>
                  <a:lnTo>
                    <a:pt x="0" y="385763"/>
                  </a:lnTo>
                  <a:cubicBezTo>
                    <a:pt x="462757" y="215107"/>
                    <a:pt x="1455739" y="202407"/>
                    <a:pt x="1843088" y="376238"/>
                  </a:cubicBezTo>
                  <a:cubicBezTo>
                    <a:pt x="1841500" y="250825"/>
                    <a:pt x="1839913" y="125413"/>
                    <a:pt x="1838325" y="0"/>
                  </a:cubicBezTo>
                  <a:cubicBezTo>
                    <a:pt x="1388269" y="172244"/>
                    <a:pt x="487362" y="169069"/>
                    <a:pt x="9525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2286000" y="3048000"/>
              <a:ext cx="4648200" cy="2166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4203505" y="3045432"/>
              <a:ext cx="2580481" cy="1545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3657600" y="3048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4194381" y="2838815"/>
              <a:ext cx="381794" cy="1378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9" idx="0"/>
            </p:cNvCxnSpPr>
            <p:nvPr/>
          </p:nvCxnSpPr>
          <p:spPr>
            <a:xfrm rot="5400000" flipH="1" flipV="1">
              <a:off x="4127754" y="1701546"/>
              <a:ext cx="914400" cy="1778508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895600" y="2133600"/>
              <a:ext cx="3886200" cy="1371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>
              <a:off x="2439194" y="2590006"/>
              <a:ext cx="913606" cy="794"/>
            </a:xfrm>
            <a:prstGeom prst="straightConnector1">
              <a:avLst/>
            </a:prstGeom>
            <a:ln w="76200">
              <a:solidFill>
                <a:srgbClr val="FFFF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419600" y="3200400"/>
              <a:ext cx="10668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572000" y="3501224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895600" y="3963988"/>
              <a:ext cx="25146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3733800" y="3200400"/>
              <a:ext cx="685800" cy="1752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797552" y="3163956"/>
              <a:ext cx="5090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000" baseline="-25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14800" y="3912704"/>
              <a:ext cx="396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000" baseline="-25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79976" y="2703576"/>
              <a:ext cx="4450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000" baseline="-250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14600" y="2514600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000" baseline="-250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3657600" y="3557676"/>
              <a:ext cx="18288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772232" y="3177076"/>
              <a:ext cx="68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f – d</a:t>
              </a:r>
              <a:r>
                <a:rPr lang="en-US" sz="2000" baseline="-25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895600" y="2133600"/>
              <a:ext cx="25908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501640" y="1600200"/>
              <a:ext cx="975360" cy="52120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352800" y="2974026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F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562600" y="2438400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000" baseline="-250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</p:grp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537154"/>
              </p:ext>
            </p:extLst>
          </p:nvPr>
        </p:nvGraphicFramePr>
        <p:xfrm>
          <a:off x="1323975" y="2932611"/>
          <a:ext cx="20716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4" name="Equation" r:id="rId4" imgW="1066680" imgH="431640" progId="Equation.DSMT4">
                  <p:embed/>
                </p:oleObj>
              </mc:Choice>
              <mc:Fallback>
                <p:oleObj name="Equation" r:id="rId4" imgW="106668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975" y="2932611"/>
                        <a:ext cx="2071688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73011"/>
              </p:ext>
            </p:extLst>
          </p:nvPr>
        </p:nvGraphicFramePr>
        <p:xfrm>
          <a:off x="1473200" y="4491536"/>
          <a:ext cx="163036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5" name="Equation" r:id="rId6" imgW="787320" imgH="431640" progId="Equation.DSMT4">
                  <p:embed/>
                </p:oleObj>
              </mc:Choice>
              <mc:Fallback>
                <p:oleObj name="Equation" r:id="rId6" imgW="78732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4491536"/>
                        <a:ext cx="1630363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Formula Rules Updated…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formula</a:t>
            </a: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    is valid for </a:t>
            </a:r>
            <a:r>
              <a:rPr lang="en-US" dirty="0">
                <a:solidFill>
                  <a:srgbClr val="FFFF00"/>
                </a:solidFill>
              </a:rPr>
              <a:t>any</a:t>
            </a:r>
            <a:r>
              <a:rPr lang="en-US" dirty="0"/>
              <a:t> thin lens. </a:t>
            </a:r>
          </a:p>
          <a:p>
            <a:r>
              <a:rPr lang="en-US" dirty="0"/>
              <a:t>For a converging lens, 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/>
              <a:t>  is positive, for a diverging lens 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/>
              <a:t>  is negative.</a:t>
            </a:r>
          </a:p>
          <a:p>
            <a:r>
              <a:rPr lang="en-US" dirty="0"/>
              <a:t>The object distance 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/>
              <a:t> is </a:t>
            </a:r>
            <a:r>
              <a:rPr lang="en-US" dirty="0">
                <a:solidFill>
                  <a:srgbClr val="FFFF00"/>
                </a:solidFill>
              </a:rPr>
              <a:t>positive—unless, </a:t>
            </a:r>
            <a:r>
              <a:rPr lang="en-US" i="1" dirty="0">
                <a:solidFill>
                  <a:srgbClr val="FFFF00"/>
                </a:solidFill>
              </a:rPr>
              <a:t>in a multi-lens system</a:t>
            </a:r>
            <a:r>
              <a:rPr lang="en-US" dirty="0">
                <a:solidFill>
                  <a:srgbClr val="FFFF00"/>
                </a:solidFill>
              </a:rPr>
              <a:t>, the object is on the “wrong”  side of the lens!  </a:t>
            </a:r>
            <a:r>
              <a:rPr lang="en-US" dirty="0"/>
              <a:t>(We’ll do an example.)</a:t>
            </a:r>
          </a:p>
          <a:p>
            <a:r>
              <a:rPr lang="en-US" dirty="0"/>
              <a:t>The image distance 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 is positive for a real image, negative for a virtual image.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318588"/>
              </p:ext>
            </p:extLst>
          </p:nvPr>
        </p:nvGraphicFramePr>
        <p:xfrm>
          <a:off x="3644900" y="1485900"/>
          <a:ext cx="1878013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4" name="Equation" r:id="rId4" imgW="787320" imgH="431640" progId="Equation.DSMT4">
                  <p:embed/>
                </p:oleObj>
              </mc:Choice>
              <mc:Fallback>
                <p:oleObj name="Equation" r:id="rId4" imgW="78732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900" y="1485900"/>
                        <a:ext cx="1878013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138" name="AutoShape 2"/>
          <p:cNvSpPr>
            <a:spLocks noChangeArrowheads="1"/>
          </p:cNvSpPr>
          <p:nvPr/>
        </p:nvSpPr>
        <p:spPr bwMode="auto">
          <a:xfrm>
            <a:off x="0" y="0"/>
            <a:ext cx="9144000" cy="4552951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38100">
            <a:solidFill>
              <a:srgbClr val="FCFEB9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9139" name="Rectangle 3"/>
          <p:cNvSpPr>
            <a:spLocks noChangeArrowheads="1"/>
          </p:cNvSpPr>
          <p:nvPr/>
        </p:nvSpPr>
        <p:spPr bwMode="auto">
          <a:xfrm>
            <a:off x="5181600" y="838200"/>
            <a:ext cx="2514601" cy="286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457200" indent="-457200">
              <a:spcBef>
                <a:spcPct val="50000"/>
              </a:spcBef>
            </a:pP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1) It will magnify</a:t>
            </a:r>
          </a:p>
          <a:p>
            <a:pPr marL="457200" indent="-457200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2) Things will look smaller</a:t>
            </a:r>
            <a:endParaRPr lang="en-US" sz="2000" b="1" baseline="30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3) Things will look the same size</a:t>
            </a:r>
          </a:p>
          <a:p>
            <a:pPr marL="457200" indent="-457200">
              <a:spcBef>
                <a:spcPct val="50000"/>
              </a:spcBef>
            </a:pP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4991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1" y="852487"/>
            <a:ext cx="3790950" cy="3186113"/>
          </a:xfrm>
          <a:noFill/>
          <a:ln/>
        </p:spPr>
        <p:txBody>
          <a:bodyPr>
            <a:normAutofit fontScale="92500" lnSpcReduction="10000"/>
          </a:bodyPr>
          <a:lstStyle/>
          <a:p>
            <a:pPr marL="401638" indent="-401638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  </a:t>
            </a:r>
            <a:r>
              <a:rPr lang="en-US" sz="2000" b="1" dirty="0">
                <a:solidFill>
                  <a:schemeClr val="accent2"/>
                </a:solidFill>
              </a:rPr>
              <a:t>	</a:t>
            </a:r>
            <a:r>
              <a:rPr lang="en-US" sz="2400" b="1" dirty="0"/>
              <a:t>A “concave lens” is actually made of very thin glass, is hollow and filled with air.</a:t>
            </a:r>
          </a:p>
          <a:p>
            <a:pPr marL="401638" indent="-401638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sz="2400" b="1" dirty="0"/>
              <a:t>	How will this lens behave at close </a:t>
            </a:r>
            <a:r>
              <a:rPr lang="en-US" sz="2400" b="1"/>
              <a:t>quarters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under water</a:t>
            </a:r>
            <a:r>
              <a:rPr lang="en-US" sz="2400" b="1" dirty="0"/>
              <a:t>?</a:t>
            </a:r>
          </a:p>
        </p:txBody>
      </p:sp>
      <p:sp>
        <p:nvSpPr>
          <p:cNvPr id="1499198" name="Rectangle 62"/>
          <p:cNvSpPr>
            <a:spLocks noGrp="1" noChangeArrowheads="1"/>
          </p:cNvSpPr>
          <p:nvPr>
            <p:ph type="title"/>
          </p:nvPr>
        </p:nvSpPr>
        <p:spPr>
          <a:xfrm>
            <a:off x="660400" y="0"/>
            <a:ext cx="8050213" cy="838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FF00"/>
                </a:solidFill>
              </a:rPr>
              <a:t>Empty Lens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121426" y="2507974"/>
            <a:ext cx="675861" cy="1688988"/>
            <a:chOff x="4121426" y="4982817"/>
            <a:chExt cx="675861" cy="1688988"/>
          </a:xfrm>
        </p:grpSpPr>
        <p:sp>
          <p:nvSpPr>
            <p:cNvPr id="5" name="Freeform 4"/>
            <p:cNvSpPr/>
            <p:nvPr/>
          </p:nvSpPr>
          <p:spPr>
            <a:xfrm>
              <a:off x="4121426" y="4996070"/>
              <a:ext cx="192401" cy="1643269"/>
            </a:xfrm>
            <a:custGeom>
              <a:avLst/>
              <a:gdLst>
                <a:gd name="connsiteX0" fmla="*/ 0 w 26504"/>
                <a:gd name="connsiteY0" fmla="*/ 0 h 1643269"/>
                <a:gd name="connsiteX1" fmla="*/ 26504 w 26504"/>
                <a:gd name="connsiteY1" fmla="*/ 1643269 h 1643269"/>
                <a:gd name="connsiteX0" fmla="*/ 0 w 126856"/>
                <a:gd name="connsiteY0" fmla="*/ 0 h 1643269"/>
                <a:gd name="connsiteX1" fmla="*/ 26504 w 126856"/>
                <a:gd name="connsiteY1" fmla="*/ 1643269 h 1643269"/>
                <a:gd name="connsiteX0" fmla="*/ 0 w 290397"/>
                <a:gd name="connsiteY0" fmla="*/ 0 h 1643269"/>
                <a:gd name="connsiteX1" fmla="*/ 238539 w 290397"/>
                <a:gd name="connsiteY1" fmla="*/ 887895 h 1643269"/>
                <a:gd name="connsiteX2" fmla="*/ 26504 w 290397"/>
                <a:gd name="connsiteY2" fmla="*/ 1643269 h 1643269"/>
                <a:gd name="connsiteX0" fmla="*/ 0 w 290397"/>
                <a:gd name="connsiteY0" fmla="*/ 0 h 1643269"/>
                <a:gd name="connsiteX1" fmla="*/ 238539 w 290397"/>
                <a:gd name="connsiteY1" fmla="*/ 887895 h 1643269"/>
                <a:gd name="connsiteX2" fmla="*/ 26504 w 290397"/>
                <a:gd name="connsiteY2" fmla="*/ 1643269 h 1643269"/>
                <a:gd name="connsiteX0" fmla="*/ 0 w 26504"/>
                <a:gd name="connsiteY0" fmla="*/ 0 h 1643269"/>
                <a:gd name="connsiteX1" fmla="*/ 26504 w 26504"/>
                <a:gd name="connsiteY1" fmla="*/ 1643269 h 1643269"/>
                <a:gd name="connsiteX0" fmla="*/ 0 w 115102"/>
                <a:gd name="connsiteY0" fmla="*/ 0 h 1643269"/>
                <a:gd name="connsiteX1" fmla="*/ 26504 w 115102"/>
                <a:gd name="connsiteY1" fmla="*/ 1643269 h 1643269"/>
                <a:gd name="connsiteX0" fmla="*/ 0 w 192401"/>
                <a:gd name="connsiteY0" fmla="*/ 0 h 1643269"/>
                <a:gd name="connsiteX1" fmla="*/ 26504 w 192401"/>
                <a:gd name="connsiteY1" fmla="*/ 1643269 h 164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2401" h="1643269">
                  <a:moveTo>
                    <a:pt x="0" y="0"/>
                  </a:moveTo>
                  <a:cubicBezTo>
                    <a:pt x="247374" y="561008"/>
                    <a:pt x="256208" y="1108765"/>
                    <a:pt x="26504" y="164326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 flipH="1">
              <a:off x="4572000" y="5022574"/>
              <a:ext cx="192401" cy="1643269"/>
            </a:xfrm>
            <a:custGeom>
              <a:avLst/>
              <a:gdLst>
                <a:gd name="connsiteX0" fmla="*/ 0 w 26504"/>
                <a:gd name="connsiteY0" fmla="*/ 0 h 1643269"/>
                <a:gd name="connsiteX1" fmla="*/ 26504 w 26504"/>
                <a:gd name="connsiteY1" fmla="*/ 1643269 h 1643269"/>
                <a:gd name="connsiteX0" fmla="*/ 0 w 126856"/>
                <a:gd name="connsiteY0" fmla="*/ 0 h 1643269"/>
                <a:gd name="connsiteX1" fmla="*/ 26504 w 126856"/>
                <a:gd name="connsiteY1" fmla="*/ 1643269 h 1643269"/>
                <a:gd name="connsiteX0" fmla="*/ 0 w 290397"/>
                <a:gd name="connsiteY0" fmla="*/ 0 h 1643269"/>
                <a:gd name="connsiteX1" fmla="*/ 238539 w 290397"/>
                <a:gd name="connsiteY1" fmla="*/ 887895 h 1643269"/>
                <a:gd name="connsiteX2" fmla="*/ 26504 w 290397"/>
                <a:gd name="connsiteY2" fmla="*/ 1643269 h 1643269"/>
                <a:gd name="connsiteX0" fmla="*/ 0 w 290397"/>
                <a:gd name="connsiteY0" fmla="*/ 0 h 1643269"/>
                <a:gd name="connsiteX1" fmla="*/ 238539 w 290397"/>
                <a:gd name="connsiteY1" fmla="*/ 887895 h 1643269"/>
                <a:gd name="connsiteX2" fmla="*/ 26504 w 290397"/>
                <a:gd name="connsiteY2" fmla="*/ 1643269 h 1643269"/>
                <a:gd name="connsiteX0" fmla="*/ 0 w 26504"/>
                <a:gd name="connsiteY0" fmla="*/ 0 h 1643269"/>
                <a:gd name="connsiteX1" fmla="*/ 26504 w 26504"/>
                <a:gd name="connsiteY1" fmla="*/ 1643269 h 1643269"/>
                <a:gd name="connsiteX0" fmla="*/ 0 w 115102"/>
                <a:gd name="connsiteY0" fmla="*/ 0 h 1643269"/>
                <a:gd name="connsiteX1" fmla="*/ 26504 w 115102"/>
                <a:gd name="connsiteY1" fmla="*/ 1643269 h 1643269"/>
                <a:gd name="connsiteX0" fmla="*/ 0 w 192401"/>
                <a:gd name="connsiteY0" fmla="*/ 0 h 1643269"/>
                <a:gd name="connsiteX1" fmla="*/ 26504 w 192401"/>
                <a:gd name="connsiteY1" fmla="*/ 1643269 h 164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2401" h="1643269">
                  <a:moveTo>
                    <a:pt x="0" y="0"/>
                  </a:moveTo>
                  <a:cubicBezTo>
                    <a:pt x="247374" y="561008"/>
                    <a:pt x="256208" y="1108765"/>
                    <a:pt x="26504" y="164326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4121426" y="4982817"/>
              <a:ext cx="675861" cy="26505"/>
            </a:xfrm>
            <a:custGeom>
              <a:avLst/>
              <a:gdLst>
                <a:gd name="connsiteX0" fmla="*/ 0 w 717935"/>
                <a:gd name="connsiteY0" fmla="*/ 0 h 53009"/>
                <a:gd name="connsiteX1" fmla="*/ 675861 w 717935"/>
                <a:gd name="connsiteY1" fmla="*/ 26505 h 53009"/>
                <a:gd name="connsiteX2" fmla="*/ 649357 w 717935"/>
                <a:gd name="connsiteY2" fmla="*/ 53009 h 53009"/>
                <a:gd name="connsiteX0" fmla="*/ 0 w 717935"/>
                <a:gd name="connsiteY0" fmla="*/ 0 h 53009"/>
                <a:gd name="connsiteX1" fmla="*/ 675861 w 717935"/>
                <a:gd name="connsiteY1" fmla="*/ 26505 h 53009"/>
                <a:gd name="connsiteX2" fmla="*/ 649357 w 717935"/>
                <a:gd name="connsiteY2" fmla="*/ 53009 h 53009"/>
                <a:gd name="connsiteX0" fmla="*/ 0 w 675861"/>
                <a:gd name="connsiteY0" fmla="*/ 0 h 26505"/>
                <a:gd name="connsiteX1" fmla="*/ 675861 w 675861"/>
                <a:gd name="connsiteY1" fmla="*/ 26505 h 26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5861" h="26505">
                  <a:moveTo>
                    <a:pt x="0" y="0"/>
                  </a:moveTo>
                  <a:lnTo>
                    <a:pt x="675861" y="2650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 rot="21360000">
              <a:off x="4134680" y="6626086"/>
              <a:ext cx="603218" cy="45719"/>
            </a:xfrm>
            <a:custGeom>
              <a:avLst/>
              <a:gdLst>
                <a:gd name="connsiteX0" fmla="*/ 0 w 639203"/>
                <a:gd name="connsiteY0" fmla="*/ 0 h 13252"/>
                <a:gd name="connsiteX1" fmla="*/ 583095 w 639203"/>
                <a:gd name="connsiteY1" fmla="*/ 13252 h 13252"/>
                <a:gd name="connsiteX2" fmla="*/ 583095 w 639203"/>
                <a:gd name="connsiteY2" fmla="*/ 0 h 1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9203" h="13252">
                  <a:moveTo>
                    <a:pt x="0" y="0"/>
                  </a:moveTo>
                  <a:lnTo>
                    <a:pt x="583095" y="13252"/>
                  </a:lnTo>
                  <a:cubicBezTo>
                    <a:pt x="680277" y="13252"/>
                    <a:pt x="631686" y="6626"/>
                    <a:pt x="583095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138" name="AutoShape 2"/>
          <p:cNvSpPr>
            <a:spLocks noChangeArrowheads="1"/>
          </p:cNvSpPr>
          <p:nvPr/>
        </p:nvSpPr>
        <p:spPr bwMode="auto">
          <a:xfrm>
            <a:off x="0" y="0"/>
            <a:ext cx="9144000" cy="4552951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38100">
            <a:solidFill>
              <a:srgbClr val="FCFEB9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9139" name="Rectangle 3"/>
          <p:cNvSpPr>
            <a:spLocks noChangeArrowheads="1"/>
          </p:cNvSpPr>
          <p:nvPr/>
        </p:nvSpPr>
        <p:spPr bwMode="auto">
          <a:xfrm>
            <a:off x="5181600" y="838200"/>
            <a:ext cx="2514601" cy="286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457200" indent="-457200">
              <a:spcBef>
                <a:spcPct val="50000"/>
              </a:spcBef>
            </a:pP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1) It will magnify</a:t>
            </a:r>
          </a:p>
          <a:p>
            <a:pPr marL="457200" indent="-457200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2) Things will look smaller</a:t>
            </a:r>
            <a:endParaRPr lang="en-US" sz="2000" b="1" baseline="30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3) Things will look the same size</a:t>
            </a:r>
          </a:p>
          <a:p>
            <a:pPr marL="457200" indent="-457200">
              <a:spcBef>
                <a:spcPct val="50000"/>
              </a:spcBef>
            </a:pP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4991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1" y="852487"/>
            <a:ext cx="3790950" cy="3186113"/>
          </a:xfrm>
          <a:noFill/>
          <a:ln/>
        </p:spPr>
        <p:txBody>
          <a:bodyPr>
            <a:normAutofit fontScale="92500" lnSpcReduction="10000"/>
          </a:bodyPr>
          <a:lstStyle/>
          <a:p>
            <a:pPr marL="401638" indent="-401638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  </a:t>
            </a:r>
            <a:r>
              <a:rPr lang="en-US" sz="2000" b="1" dirty="0">
                <a:solidFill>
                  <a:schemeClr val="accent2"/>
                </a:solidFill>
              </a:rPr>
              <a:t>	</a:t>
            </a:r>
            <a:r>
              <a:rPr lang="en-US" sz="2400" b="1" dirty="0"/>
              <a:t>A “concave lens” is actually made of very thin glass, is hollow and filled with air.</a:t>
            </a:r>
          </a:p>
          <a:p>
            <a:pPr marL="401638" indent="-401638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sz="2400" b="1" dirty="0"/>
              <a:t>	How will this lens behave at close </a:t>
            </a:r>
            <a:r>
              <a:rPr lang="en-US" sz="2400" b="1"/>
              <a:t>quarters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under water</a:t>
            </a:r>
            <a:r>
              <a:rPr lang="en-US" sz="2400" b="1" dirty="0"/>
              <a:t>?</a:t>
            </a:r>
          </a:p>
        </p:txBody>
      </p:sp>
      <p:sp>
        <p:nvSpPr>
          <p:cNvPr id="1499198" name="Rectangle 62"/>
          <p:cNvSpPr>
            <a:spLocks noGrp="1" noChangeArrowheads="1"/>
          </p:cNvSpPr>
          <p:nvPr>
            <p:ph type="title"/>
          </p:nvPr>
        </p:nvSpPr>
        <p:spPr>
          <a:xfrm>
            <a:off x="660400" y="0"/>
            <a:ext cx="8050213" cy="838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FF00"/>
                </a:solidFill>
              </a:rPr>
              <a:t>Empty Lens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121426" y="2507974"/>
            <a:ext cx="675861" cy="1688988"/>
            <a:chOff x="4121426" y="4982817"/>
            <a:chExt cx="675861" cy="1688988"/>
          </a:xfrm>
        </p:grpSpPr>
        <p:sp>
          <p:nvSpPr>
            <p:cNvPr id="5" name="Freeform 4"/>
            <p:cNvSpPr/>
            <p:nvPr/>
          </p:nvSpPr>
          <p:spPr>
            <a:xfrm>
              <a:off x="4121426" y="4996070"/>
              <a:ext cx="192401" cy="1643269"/>
            </a:xfrm>
            <a:custGeom>
              <a:avLst/>
              <a:gdLst>
                <a:gd name="connsiteX0" fmla="*/ 0 w 26504"/>
                <a:gd name="connsiteY0" fmla="*/ 0 h 1643269"/>
                <a:gd name="connsiteX1" fmla="*/ 26504 w 26504"/>
                <a:gd name="connsiteY1" fmla="*/ 1643269 h 1643269"/>
                <a:gd name="connsiteX0" fmla="*/ 0 w 126856"/>
                <a:gd name="connsiteY0" fmla="*/ 0 h 1643269"/>
                <a:gd name="connsiteX1" fmla="*/ 26504 w 126856"/>
                <a:gd name="connsiteY1" fmla="*/ 1643269 h 1643269"/>
                <a:gd name="connsiteX0" fmla="*/ 0 w 290397"/>
                <a:gd name="connsiteY0" fmla="*/ 0 h 1643269"/>
                <a:gd name="connsiteX1" fmla="*/ 238539 w 290397"/>
                <a:gd name="connsiteY1" fmla="*/ 887895 h 1643269"/>
                <a:gd name="connsiteX2" fmla="*/ 26504 w 290397"/>
                <a:gd name="connsiteY2" fmla="*/ 1643269 h 1643269"/>
                <a:gd name="connsiteX0" fmla="*/ 0 w 290397"/>
                <a:gd name="connsiteY0" fmla="*/ 0 h 1643269"/>
                <a:gd name="connsiteX1" fmla="*/ 238539 w 290397"/>
                <a:gd name="connsiteY1" fmla="*/ 887895 h 1643269"/>
                <a:gd name="connsiteX2" fmla="*/ 26504 w 290397"/>
                <a:gd name="connsiteY2" fmla="*/ 1643269 h 1643269"/>
                <a:gd name="connsiteX0" fmla="*/ 0 w 26504"/>
                <a:gd name="connsiteY0" fmla="*/ 0 h 1643269"/>
                <a:gd name="connsiteX1" fmla="*/ 26504 w 26504"/>
                <a:gd name="connsiteY1" fmla="*/ 1643269 h 1643269"/>
                <a:gd name="connsiteX0" fmla="*/ 0 w 115102"/>
                <a:gd name="connsiteY0" fmla="*/ 0 h 1643269"/>
                <a:gd name="connsiteX1" fmla="*/ 26504 w 115102"/>
                <a:gd name="connsiteY1" fmla="*/ 1643269 h 1643269"/>
                <a:gd name="connsiteX0" fmla="*/ 0 w 192401"/>
                <a:gd name="connsiteY0" fmla="*/ 0 h 1643269"/>
                <a:gd name="connsiteX1" fmla="*/ 26504 w 192401"/>
                <a:gd name="connsiteY1" fmla="*/ 1643269 h 164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2401" h="1643269">
                  <a:moveTo>
                    <a:pt x="0" y="0"/>
                  </a:moveTo>
                  <a:cubicBezTo>
                    <a:pt x="247374" y="561008"/>
                    <a:pt x="256208" y="1108765"/>
                    <a:pt x="26504" y="164326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 flipH="1">
              <a:off x="4572000" y="5022574"/>
              <a:ext cx="192401" cy="1643269"/>
            </a:xfrm>
            <a:custGeom>
              <a:avLst/>
              <a:gdLst>
                <a:gd name="connsiteX0" fmla="*/ 0 w 26504"/>
                <a:gd name="connsiteY0" fmla="*/ 0 h 1643269"/>
                <a:gd name="connsiteX1" fmla="*/ 26504 w 26504"/>
                <a:gd name="connsiteY1" fmla="*/ 1643269 h 1643269"/>
                <a:gd name="connsiteX0" fmla="*/ 0 w 126856"/>
                <a:gd name="connsiteY0" fmla="*/ 0 h 1643269"/>
                <a:gd name="connsiteX1" fmla="*/ 26504 w 126856"/>
                <a:gd name="connsiteY1" fmla="*/ 1643269 h 1643269"/>
                <a:gd name="connsiteX0" fmla="*/ 0 w 290397"/>
                <a:gd name="connsiteY0" fmla="*/ 0 h 1643269"/>
                <a:gd name="connsiteX1" fmla="*/ 238539 w 290397"/>
                <a:gd name="connsiteY1" fmla="*/ 887895 h 1643269"/>
                <a:gd name="connsiteX2" fmla="*/ 26504 w 290397"/>
                <a:gd name="connsiteY2" fmla="*/ 1643269 h 1643269"/>
                <a:gd name="connsiteX0" fmla="*/ 0 w 290397"/>
                <a:gd name="connsiteY0" fmla="*/ 0 h 1643269"/>
                <a:gd name="connsiteX1" fmla="*/ 238539 w 290397"/>
                <a:gd name="connsiteY1" fmla="*/ 887895 h 1643269"/>
                <a:gd name="connsiteX2" fmla="*/ 26504 w 290397"/>
                <a:gd name="connsiteY2" fmla="*/ 1643269 h 1643269"/>
                <a:gd name="connsiteX0" fmla="*/ 0 w 26504"/>
                <a:gd name="connsiteY0" fmla="*/ 0 h 1643269"/>
                <a:gd name="connsiteX1" fmla="*/ 26504 w 26504"/>
                <a:gd name="connsiteY1" fmla="*/ 1643269 h 1643269"/>
                <a:gd name="connsiteX0" fmla="*/ 0 w 115102"/>
                <a:gd name="connsiteY0" fmla="*/ 0 h 1643269"/>
                <a:gd name="connsiteX1" fmla="*/ 26504 w 115102"/>
                <a:gd name="connsiteY1" fmla="*/ 1643269 h 1643269"/>
                <a:gd name="connsiteX0" fmla="*/ 0 w 192401"/>
                <a:gd name="connsiteY0" fmla="*/ 0 h 1643269"/>
                <a:gd name="connsiteX1" fmla="*/ 26504 w 192401"/>
                <a:gd name="connsiteY1" fmla="*/ 1643269 h 164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2401" h="1643269">
                  <a:moveTo>
                    <a:pt x="0" y="0"/>
                  </a:moveTo>
                  <a:cubicBezTo>
                    <a:pt x="247374" y="561008"/>
                    <a:pt x="256208" y="1108765"/>
                    <a:pt x="26504" y="164326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4121426" y="4982817"/>
              <a:ext cx="675861" cy="26505"/>
            </a:xfrm>
            <a:custGeom>
              <a:avLst/>
              <a:gdLst>
                <a:gd name="connsiteX0" fmla="*/ 0 w 717935"/>
                <a:gd name="connsiteY0" fmla="*/ 0 h 53009"/>
                <a:gd name="connsiteX1" fmla="*/ 675861 w 717935"/>
                <a:gd name="connsiteY1" fmla="*/ 26505 h 53009"/>
                <a:gd name="connsiteX2" fmla="*/ 649357 w 717935"/>
                <a:gd name="connsiteY2" fmla="*/ 53009 h 53009"/>
                <a:gd name="connsiteX0" fmla="*/ 0 w 717935"/>
                <a:gd name="connsiteY0" fmla="*/ 0 h 53009"/>
                <a:gd name="connsiteX1" fmla="*/ 675861 w 717935"/>
                <a:gd name="connsiteY1" fmla="*/ 26505 h 53009"/>
                <a:gd name="connsiteX2" fmla="*/ 649357 w 717935"/>
                <a:gd name="connsiteY2" fmla="*/ 53009 h 53009"/>
                <a:gd name="connsiteX0" fmla="*/ 0 w 675861"/>
                <a:gd name="connsiteY0" fmla="*/ 0 h 26505"/>
                <a:gd name="connsiteX1" fmla="*/ 675861 w 675861"/>
                <a:gd name="connsiteY1" fmla="*/ 26505 h 26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5861" h="26505">
                  <a:moveTo>
                    <a:pt x="0" y="0"/>
                  </a:moveTo>
                  <a:lnTo>
                    <a:pt x="675861" y="2650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 rot="21360000">
              <a:off x="4134680" y="6626086"/>
              <a:ext cx="603218" cy="45719"/>
            </a:xfrm>
            <a:custGeom>
              <a:avLst/>
              <a:gdLst>
                <a:gd name="connsiteX0" fmla="*/ 0 w 639203"/>
                <a:gd name="connsiteY0" fmla="*/ 0 h 13252"/>
                <a:gd name="connsiteX1" fmla="*/ 583095 w 639203"/>
                <a:gd name="connsiteY1" fmla="*/ 13252 h 13252"/>
                <a:gd name="connsiteX2" fmla="*/ 583095 w 639203"/>
                <a:gd name="connsiteY2" fmla="*/ 0 h 1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9203" h="13252">
                  <a:moveTo>
                    <a:pt x="0" y="0"/>
                  </a:moveTo>
                  <a:lnTo>
                    <a:pt x="583095" y="13252"/>
                  </a:lnTo>
                  <a:cubicBezTo>
                    <a:pt x="680277" y="13252"/>
                    <a:pt x="631686" y="6626"/>
                    <a:pt x="583095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" name="Straight Arrow Connector 2"/>
          <p:cNvCxnSpPr/>
          <p:nvPr/>
        </p:nvCxnSpPr>
        <p:spPr>
          <a:xfrm flipH="1">
            <a:off x="7361584" y="1527312"/>
            <a:ext cx="8382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49801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 have two identical thin convex lenses of focal length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/>
              <a:t>.  If I put them together ()(), what is the focal length of the combination?</a:t>
            </a:r>
          </a:p>
          <a:p>
            <a:pPr marL="514350" indent="-514350">
              <a:buAutoNum type="alphaUcPeriod"/>
            </a:pPr>
            <a:r>
              <a:rPr lang="en-US">
                <a:solidFill>
                  <a:srgbClr val="FFFF00"/>
                </a:solidFill>
              </a:rPr>
              <a:t>2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  <a:p>
            <a:pPr marL="514350" indent="-514350">
              <a:buAutoNum type="alphaUcPeriod"/>
            </a:pP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  <a:p>
            <a:pPr marL="514350" indent="-514350">
              <a:buAutoNum type="alphaUcPeriod"/>
            </a:pP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>
                <a:solidFill>
                  <a:srgbClr val="FFFF00"/>
                </a:solidFill>
              </a:rPr>
              <a:t>/2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772400" y="2921993"/>
            <a:ext cx="445433" cy="2031007"/>
            <a:chOff x="8317567" y="1933911"/>
            <a:chExt cx="445433" cy="2031007"/>
          </a:xfrm>
        </p:grpSpPr>
        <p:grpSp>
          <p:nvGrpSpPr>
            <p:cNvPr id="5" name="Group 4"/>
            <p:cNvGrpSpPr/>
            <p:nvPr/>
          </p:nvGrpSpPr>
          <p:grpSpPr>
            <a:xfrm>
              <a:off x="8317567" y="1936429"/>
              <a:ext cx="257174" cy="2028489"/>
              <a:chOff x="2971801" y="3710156"/>
              <a:chExt cx="380999" cy="2028489"/>
            </a:xfrm>
          </p:grpSpPr>
          <p:sp>
            <p:nvSpPr>
              <p:cNvPr id="9" name="Freeform 8"/>
              <p:cNvSpPr/>
              <p:nvPr/>
            </p:nvSpPr>
            <p:spPr>
              <a:xfrm rot="5400000">
                <a:off x="2159879" y="4545723"/>
                <a:ext cx="2004844" cy="380999"/>
              </a:xfrm>
              <a:custGeom>
                <a:avLst/>
                <a:gdLst>
                  <a:gd name="connsiteX0" fmla="*/ 0 w 1824037"/>
                  <a:gd name="connsiteY0" fmla="*/ 0 h 4762"/>
                  <a:gd name="connsiteX1" fmla="*/ 1824037 w 1824037"/>
                  <a:gd name="connsiteY1" fmla="*/ 4762 h 4762"/>
                  <a:gd name="connsiteX2" fmla="*/ 0 w 1824037"/>
                  <a:gd name="connsiteY2" fmla="*/ 0 h 4762"/>
                  <a:gd name="connsiteX0" fmla="*/ 0 w 10000"/>
                  <a:gd name="connsiteY0" fmla="*/ 176686 h 186686"/>
                  <a:gd name="connsiteX1" fmla="*/ 10000 w 10000"/>
                  <a:gd name="connsiteY1" fmla="*/ 186686 h 186686"/>
                  <a:gd name="connsiteX2" fmla="*/ 0 w 10000"/>
                  <a:gd name="connsiteY2" fmla="*/ 176686 h 186686"/>
                  <a:gd name="connsiteX0" fmla="*/ 0 w 10000"/>
                  <a:gd name="connsiteY0" fmla="*/ 176686 h 380039"/>
                  <a:gd name="connsiteX1" fmla="*/ 10000 w 10000"/>
                  <a:gd name="connsiteY1" fmla="*/ 186686 h 380039"/>
                  <a:gd name="connsiteX2" fmla="*/ 0 w 10000"/>
                  <a:gd name="connsiteY2" fmla="*/ 176686 h 380039"/>
                  <a:gd name="connsiteX0" fmla="*/ 0 w 10000"/>
                  <a:gd name="connsiteY0" fmla="*/ 203353 h 406706"/>
                  <a:gd name="connsiteX1" fmla="*/ 10000 w 10000"/>
                  <a:gd name="connsiteY1" fmla="*/ 213353 h 406706"/>
                  <a:gd name="connsiteX2" fmla="*/ 0 w 10000"/>
                  <a:gd name="connsiteY2" fmla="*/ 203353 h 406706"/>
                  <a:gd name="connsiteX0" fmla="*/ 0 w 10000"/>
                  <a:gd name="connsiteY0" fmla="*/ 313365 h 516718"/>
                  <a:gd name="connsiteX1" fmla="*/ 10000 w 10000"/>
                  <a:gd name="connsiteY1" fmla="*/ 323365 h 516718"/>
                  <a:gd name="connsiteX2" fmla="*/ 0 w 10000"/>
                  <a:gd name="connsiteY2" fmla="*/ 313365 h 516718"/>
                  <a:gd name="connsiteX0" fmla="*/ 0 w 10000"/>
                  <a:gd name="connsiteY0" fmla="*/ 313365 h 516718"/>
                  <a:gd name="connsiteX1" fmla="*/ 10000 w 10000"/>
                  <a:gd name="connsiteY1" fmla="*/ 323365 h 516718"/>
                  <a:gd name="connsiteX2" fmla="*/ 0 w 10000"/>
                  <a:gd name="connsiteY2" fmla="*/ 313365 h 516718"/>
                  <a:gd name="connsiteX0" fmla="*/ 0 w 10000"/>
                  <a:gd name="connsiteY0" fmla="*/ 313365 h 516718"/>
                  <a:gd name="connsiteX1" fmla="*/ 10000 w 10000"/>
                  <a:gd name="connsiteY1" fmla="*/ 323365 h 516718"/>
                  <a:gd name="connsiteX2" fmla="*/ 0 w 10000"/>
                  <a:gd name="connsiteY2" fmla="*/ 313365 h 516718"/>
                  <a:gd name="connsiteX0" fmla="*/ 0 w 10000"/>
                  <a:gd name="connsiteY0" fmla="*/ 283361 h 486714"/>
                  <a:gd name="connsiteX1" fmla="*/ 10000 w 10000"/>
                  <a:gd name="connsiteY1" fmla="*/ 293361 h 486714"/>
                  <a:gd name="connsiteX2" fmla="*/ 0 w 10000"/>
                  <a:gd name="connsiteY2" fmla="*/ 283361 h 486714"/>
                  <a:gd name="connsiteX0" fmla="*/ 0 w 10000"/>
                  <a:gd name="connsiteY0" fmla="*/ 283361 h 580061"/>
                  <a:gd name="connsiteX1" fmla="*/ 10000 w 10000"/>
                  <a:gd name="connsiteY1" fmla="*/ 293361 h 580061"/>
                  <a:gd name="connsiteX2" fmla="*/ 0 w 10000"/>
                  <a:gd name="connsiteY2" fmla="*/ 283361 h 580061"/>
                  <a:gd name="connsiteX0" fmla="*/ 0 w 10000"/>
                  <a:gd name="connsiteY0" fmla="*/ 243357 h 540057"/>
                  <a:gd name="connsiteX1" fmla="*/ 10000 w 10000"/>
                  <a:gd name="connsiteY1" fmla="*/ 253357 h 540057"/>
                  <a:gd name="connsiteX2" fmla="*/ 0 w 10000"/>
                  <a:gd name="connsiteY2" fmla="*/ 243357 h 540057"/>
                  <a:gd name="connsiteX0" fmla="*/ 0 w 10000"/>
                  <a:gd name="connsiteY0" fmla="*/ 243357 h 540057"/>
                  <a:gd name="connsiteX1" fmla="*/ 10000 w 10000"/>
                  <a:gd name="connsiteY1" fmla="*/ 253357 h 540057"/>
                  <a:gd name="connsiteX2" fmla="*/ 0 w 10000"/>
                  <a:gd name="connsiteY2" fmla="*/ 243357 h 540057"/>
                  <a:gd name="connsiteX0" fmla="*/ 0 w 10000"/>
                  <a:gd name="connsiteY0" fmla="*/ 243357 h 540057"/>
                  <a:gd name="connsiteX1" fmla="*/ 10000 w 10000"/>
                  <a:gd name="connsiteY1" fmla="*/ 253357 h 540057"/>
                  <a:gd name="connsiteX2" fmla="*/ 0 w 10000"/>
                  <a:gd name="connsiteY2" fmla="*/ 243357 h 540057"/>
                  <a:gd name="connsiteX0" fmla="*/ 0 w 10000"/>
                  <a:gd name="connsiteY0" fmla="*/ 236692 h 533392"/>
                  <a:gd name="connsiteX1" fmla="*/ 10000 w 10000"/>
                  <a:gd name="connsiteY1" fmla="*/ 246692 h 533392"/>
                  <a:gd name="connsiteX2" fmla="*/ 0 w 10000"/>
                  <a:gd name="connsiteY2" fmla="*/ 236692 h 533392"/>
                  <a:gd name="connsiteX0" fmla="*/ 0 w 10000"/>
                  <a:gd name="connsiteY0" fmla="*/ 236692 h 533392"/>
                  <a:gd name="connsiteX1" fmla="*/ 10000 w 10000"/>
                  <a:gd name="connsiteY1" fmla="*/ 246692 h 533392"/>
                  <a:gd name="connsiteX2" fmla="*/ 0 w 10000"/>
                  <a:gd name="connsiteY2" fmla="*/ 236692 h 533392"/>
                  <a:gd name="connsiteX0" fmla="*/ 0 w 10000"/>
                  <a:gd name="connsiteY0" fmla="*/ 236692 h 500801"/>
                  <a:gd name="connsiteX1" fmla="*/ 10000 w 10000"/>
                  <a:gd name="connsiteY1" fmla="*/ 246692 h 500801"/>
                  <a:gd name="connsiteX2" fmla="*/ 0 w 10000"/>
                  <a:gd name="connsiteY2" fmla="*/ 236692 h 500801"/>
                  <a:gd name="connsiteX0" fmla="*/ 0 w 10000"/>
                  <a:gd name="connsiteY0" fmla="*/ 236692 h 500801"/>
                  <a:gd name="connsiteX1" fmla="*/ 10000 w 10000"/>
                  <a:gd name="connsiteY1" fmla="*/ 246692 h 500801"/>
                  <a:gd name="connsiteX2" fmla="*/ 0 w 10000"/>
                  <a:gd name="connsiteY2" fmla="*/ 236692 h 500801"/>
                  <a:gd name="connsiteX0" fmla="*/ 0 w 10000"/>
                  <a:gd name="connsiteY0" fmla="*/ 234977 h 499086"/>
                  <a:gd name="connsiteX1" fmla="*/ 10000 w 10000"/>
                  <a:gd name="connsiteY1" fmla="*/ 244977 h 499086"/>
                  <a:gd name="connsiteX2" fmla="*/ 0 w 10000"/>
                  <a:gd name="connsiteY2" fmla="*/ 234977 h 49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499086">
                    <a:moveTo>
                      <a:pt x="0" y="234977"/>
                    </a:moveTo>
                    <a:cubicBezTo>
                      <a:pt x="2490" y="481182"/>
                      <a:pt x="7760" y="499086"/>
                      <a:pt x="10000" y="244977"/>
                    </a:cubicBezTo>
                    <a:cubicBezTo>
                      <a:pt x="7661" y="25926"/>
                      <a:pt x="2366" y="0"/>
                      <a:pt x="0" y="234977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rot="5400000">
                <a:off x="2167182" y="4708761"/>
                <a:ext cx="2004844" cy="7634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9"/>
            <p:cNvGrpSpPr/>
            <p:nvPr/>
          </p:nvGrpSpPr>
          <p:grpSpPr>
            <a:xfrm>
              <a:off x="8505826" y="1933911"/>
              <a:ext cx="257174" cy="2028489"/>
              <a:chOff x="2971801" y="3710156"/>
              <a:chExt cx="380999" cy="2028489"/>
            </a:xfrm>
          </p:grpSpPr>
          <p:sp>
            <p:nvSpPr>
              <p:cNvPr id="7" name="Freeform 6"/>
              <p:cNvSpPr/>
              <p:nvPr/>
            </p:nvSpPr>
            <p:spPr>
              <a:xfrm rot="5400000">
                <a:off x="2159879" y="4545723"/>
                <a:ext cx="2004844" cy="380999"/>
              </a:xfrm>
              <a:custGeom>
                <a:avLst/>
                <a:gdLst>
                  <a:gd name="connsiteX0" fmla="*/ 0 w 1824037"/>
                  <a:gd name="connsiteY0" fmla="*/ 0 h 4762"/>
                  <a:gd name="connsiteX1" fmla="*/ 1824037 w 1824037"/>
                  <a:gd name="connsiteY1" fmla="*/ 4762 h 4762"/>
                  <a:gd name="connsiteX2" fmla="*/ 0 w 1824037"/>
                  <a:gd name="connsiteY2" fmla="*/ 0 h 4762"/>
                  <a:gd name="connsiteX0" fmla="*/ 0 w 10000"/>
                  <a:gd name="connsiteY0" fmla="*/ 176686 h 186686"/>
                  <a:gd name="connsiteX1" fmla="*/ 10000 w 10000"/>
                  <a:gd name="connsiteY1" fmla="*/ 186686 h 186686"/>
                  <a:gd name="connsiteX2" fmla="*/ 0 w 10000"/>
                  <a:gd name="connsiteY2" fmla="*/ 176686 h 186686"/>
                  <a:gd name="connsiteX0" fmla="*/ 0 w 10000"/>
                  <a:gd name="connsiteY0" fmla="*/ 176686 h 380039"/>
                  <a:gd name="connsiteX1" fmla="*/ 10000 w 10000"/>
                  <a:gd name="connsiteY1" fmla="*/ 186686 h 380039"/>
                  <a:gd name="connsiteX2" fmla="*/ 0 w 10000"/>
                  <a:gd name="connsiteY2" fmla="*/ 176686 h 380039"/>
                  <a:gd name="connsiteX0" fmla="*/ 0 w 10000"/>
                  <a:gd name="connsiteY0" fmla="*/ 203353 h 406706"/>
                  <a:gd name="connsiteX1" fmla="*/ 10000 w 10000"/>
                  <a:gd name="connsiteY1" fmla="*/ 213353 h 406706"/>
                  <a:gd name="connsiteX2" fmla="*/ 0 w 10000"/>
                  <a:gd name="connsiteY2" fmla="*/ 203353 h 406706"/>
                  <a:gd name="connsiteX0" fmla="*/ 0 w 10000"/>
                  <a:gd name="connsiteY0" fmla="*/ 313365 h 516718"/>
                  <a:gd name="connsiteX1" fmla="*/ 10000 w 10000"/>
                  <a:gd name="connsiteY1" fmla="*/ 323365 h 516718"/>
                  <a:gd name="connsiteX2" fmla="*/ 0 w 10000"/>
                  <a:gd name="connsiteY2" fmla="*/ 313365 h 516718"/>
                  <a:gd name="connsiteX0" fmla="*/ 0 w 10000"/>
                  <a:gd name="connsiteY0" fmla="*/ 313365 h 516718"/>
                  <a:gd name="connsiteX1" fmla="*/ 10000 w 10000"/>
                  <a:gd name="connsiteY1" fmla="*/ 323365 h 516718"/>
                  <a:gd name="connsiteX2" fmla="*/ 0 w 10000"/>
                  <a:gd name="connsiteY2" fmla="*/ 313365 h 516718"/>
                  <a:gd name="connsiteX0" fmla="*/ 0 w 10000"/>
                  <a:gd name="connsiteY0" fmla="*/ 313365 h 516718"/>
                  <a:gd name="connsiteX1" fmla="*/ 10000 w 10000"/>
                  <a:gd name="connsiteY1" fmla="*/ 323365 h 516718"/>
                  <a:gd name="connsiteX2" fmla="*/ 0 w 10000"/>
                  <a:gd name="connsiteY2" fmla="*/ 313365 h 516718"/>
                  <a:gd name="connsiteX0" fmla="*/ 0 w 10000"/>
                  <a:gd name="connsiteY0" fmla="*/ 283361 h 486714"/>
                  <a:gd name="connsiteX1" fmla="*/ 10000 w 10000"/>
                  <a:gd name="connsiteY1" fmla="*/ 293361 h 486714"/>
                  <a:gd name="connsiteX2" fmla="*/ 0 w 10000"/>
                  <a:gd name="connsiteY2" fmla="*/ 283361 h 486714"/>
                  <a:gd name="connsiteX0" fmla="*/ 0 w 10000"/>
                  <a:gd name="connsiteY0" fmla="*/ 283361 h 580061"/>
                  <a:gd name="connsiteX1" fmla="*/ 10000 w 10000"/>
                  <a:gd name="connsiteY1" fmla="*/ 293361 h 580061"/>
                  <a:gd name="connsiteX2" fmla="*/ 0 w 10000"/>
                  <a:gd name="connsiteY2" fmla="*/ 283361 h 580061"/>
                  <a:gd name="connsiteX0" fmla="*/ 0 w 10000"/>
                  <a:gd name="connsiteY0" fmla="*/ 243357 h 540057"/>
                  <a:gd name="connsiteX1" fmla="*/ 10000 w 10000"/>
                  <a:gd name="connsiteY1" fmla="*/ 253357 h 540057"/>
                  <a:gd name="connsiteX2" fmla="*/ 0 w 10000"/>
                  <a:gd name="connsiteY2" fmla="*/ 243357 h 540057"/>
                  <a:gd name="connsiteX0" fmla="*/ 0 w 10000"/>
                  <a:gd name="connsiteY0" fmla="*/ 243357 h 540057"/>
                  <a:gd name="connsiteX1" fmla="*/ 10000 w 10000"/>
                  <a:gd name="connsiteY1" fmla="*/ 253357 h 540057"/>
                  <a:gd name="connsiteX2" fmla="*/ 0 w 10000"/>
                  <a:gd name="connsiteY2" fmla="*/ 243357 h 540057"/>
                  <a:gd name="connsiteX0" fmla="*/ 0 w 10000"/>
                  <a:gd name="connsiteY0" fmla="*/ 243357 h 540057"/>
                  <a:gd name="connsiteX1" fmla="*/ 10000 w 10000"/>
                  <a:gd name="connsiteY1" fmla="*/ 253357 h 540057"/>
                  <a:gd name="connsiteX2" fmla="*/ 0 w 10000"/>
                  <a:gd name="connsiteY2" fmla="*/ 243357 h 540057"/>
                  <a:gd name="connsiteX0" fmla="*/ 0 w 10000"/>
                  <a:gd name="connsiteY0" fmla="*/ 236692 h 533392"/>
                  <a:gd name="connsiteX1" fmla="*/ 10000 w 10000"/>
                  <a:gd name="connsiteY1" fmla="*/ 246692 h 533392"/>
                  <a:gd name="connsiteX2" fmla="*/ 0 w 10000"/>
                  <a:gd name="connsiteY2" fmla="*/ 236692 h 533392"/>
                  <a:gd name="connsiteX0" fmla="*/ 0 w 10000"/>
                  <a:gd name="connsiteY0" fmla="*/ 236692 h 533392"/>
                  <a:gd name="connsiteX1" fmla="*/ 10000 w 10000"/>
                  <a:gd name="connsiteY1" fmla="*/ 246692 h 533392"/>
                  <a:gd name="connsiteX2" fmla="*/ 0 w 10000"/>
                  <a:gd name="connsiteY2" fmla="*/ 236692 h 533392"/>
                  <a:gd name="connsiteX0" fmla="*/ 0 w 10000"/>
                  <a:gd name="connsiteY0" fmla="*/ 236692 h 500801"/>
                  <a:gd name="connsiteX1" fmla="*/ 10000 w 10000"/>
                  <a:gd name="connsiteY1" fmla="*/ 246692 h 500801"/>
                  <a:gd name="connsiteX2" fmla="*/ 0 w 10000"/>
                  <a:gd name="connsiteY2" fmla="*/ 236692 h 500801"/>
                  <a:gd name="connsiteX0" fmla="*/ 0 w 10000"/>
                  <a:gd name="connsiteY0" fmla="*/ 236692 h 500801"/>
                  <a:gd name="connsiteX1" fmla="*/ 10000 w 10000"/>
                  <a:gd name="connsiteY1" fmla="*/ 246692 h 500801"/>
                  <a:gd name="connsiteX2" fmla="*/ 0 w 10000"/>
                  <a:gd name="connsiteY2" fmla="*/ 236692 h 500801"/>
                  <a:gd name="connsiteX0" fmla="*/ 0 w 10000"/>
                  <a:gd name="connsiteY0" fmla="*/ 234977 h 499086"/>
                  <a:gd name="connsiteX1" fmla="*/ 10000 w 10000"/>
                  <a:gd name="connsiteY1" fmla="*/ 244977 h 499086"/>
                  <a:gd name="connsiteX2" fmla="*/ 0 w 10000"/>
                  <a:gd name="connsiteY2" fmla="*/ 234977 h 49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499086">
                    <a:moveTo>
                      <a:pt x="0" y="234977"/>
                    </a:moveTo>
                    <a:cubicBezTo>
                      <a:pt x="2490" y="481182"/>
                      <a:pt x="7760" y="499086"/>
                      <a:pt x="10000" y="244977"/>
                    </a:cubicBezTo>
                    <a:cubicBezTo>
                      <a:pt x="7661" y="25926"/>
                      <a:pt x="2366" y="0"/>
                      <a:pt x="0" y="234977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 rot="5400000">
                <a:off x="2167182" y="4708761"/>
                <a:ext cx="2004844" cy="7634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Clicker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7772400" cy="5105400"/>
          </a:xfrm>
        </p:spPr>
        <p:txBody>
          <a:bodyPr/>
          <a:lstStyle/>
          <a:p>
            <a:r>
              <a:rPr lang="en-US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u="sng" dirty="0">
                <a:solidFill>
                  <a:srgbClr val="FFFF00"/>
                </a:solidFill>
                <a:cs typeface="Times New Roman" pitchFamily="18" charset="0"/>
              </a:rPr>
              <a:t>/</a:t>
            </a:r>
            <a:r>
              <a:rPr lang="en-US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: the first lens refracts the rays towards a focus at 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/>
              <a:t>, they immediately encounter the second lens, which refracts them more, to a closer focus.</a:t>
            </a:r>
          </a:p>
          <a:p>
            <a:endParaRPr lang="en-US" sz="1200" dirty="0"/>
          </a:p>
          <a:p>
            <a:r>
              <a:rPr lang="en-US" dirty="0">
                <a:solidFill>
                  <a:srgbClr val="FFFF00"/>
                </a:solidFill>
              </a:rPr>
              <a:t>Important! </a:t>
            </a:r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image</a:t>
            </a:r>
            <a:r>
              <a:rPr lang="en-US" dirty="0"/>
              <a:t> from the first lens is the </a:t>
            </a:r>
            <a:r>
              <a:rPr lang="en-US" dirty="0">
                <a:solidFill>
                  <a:srgbClr val="FFFF00"/>
                </a:solidFill>
              </a:rPr>
              <a:t>object</a:t>
            </a:r>
            <a:r>
              <a:rPr lang="en-US" dirty="0"/>
              <a:t> for the second lens.</a:t>
            </a:r>
          </a:p>
          <a:p>
            <a:endParaRPr lang="en-US" sz="1200" dirty="0"/>
          </a:p>
          <a:p>
            <a:r>
              <a:rPr lang="en-US" dirty="0">
                <a:solidFill>
                  <a:srgbClr val="FFFF00"/>
                </a:solidFill>
              </a:rPr>
              <a:t>Combined focal length from formula</a:t>
            </a:r>
            <a:r>
              <a:rPr lang="en-US" dirty="0"/>
              <a:t>: for the second lens,            , the object is </a:t>
            </a:r>
            <a:r>
              <a:rPr lang="en-US" i="1" dirty="0"/>
              <a:t>behind</a:t>
            </a:r>
            <a:r>
              <a:rPr lang="en-US" dirty="0"/>
              <a:t> the lens!</a:t>
            </a:r>
          </a:p>
          <a:p>
            <a:endParaRPr lang="en-US" sz="1400" dirty="0"/>
          </a:p>
          <a:p>
            <a:r>
              <a:rPr lang="en-US" dirty="0"/>
              <a:t>From                      we have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0" y="1676400"/>
            <a:ext cx="914400" cy="4525963"/>
          </a:xfrm>
        </p:spPr>
        <p:txBody>
          <a:bodyPr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317567" y="1933911"/>
            <a:ext cx="445433" cy="2031007"/>
            <a:chOff x="8317567" y="1933911"/>
            <a:chExt cx="445433" cy="2031007"/>
          </a:xfrm>
        </p:grpSpPr>
        <p:grpSp>
          <p:nvGrpSpPr>
            <p:cNvPr id="5" name="Group 4"/>
            <p:cNvGrpSpPr/>
            <p:nvPr/>
          </p:nvGrpSpPr>
          <p:grpSpPr>
            <a:xfrm>
              <a:off x="8317567" y="1936429"/>
              <a:ext cx="257174" cy="2028489"/>
              <a:chOff x="2971801" y="3710156"/>
              <a:chExt cx="380999" cy="2028489"/>
            </a:xfrm>
          </p:grpSpPr>
          <p:sp>
            <p:nvSpPr>
              <p:cNvPr id="6" name="Freeform 5"/>
              <p:cNvSpPr/>
              <p:nvPr/>
            </p:nvSpPr>
            <p:spPr>
              <a:xfrm rot="5400000">
                <a:off x="2159879" y="4545723"/>
                <a:ext cx="2004844" cy="380999"/>
              </a:xfrm>
              <a:custGeom>
                <a:avLst/>
                <a:gdLst>
                  <a:gd name="connsiteX0" fmla="*/ 0 w 1824037"/>
                  <a:gd name="connsiteY0" fmla="*/ 0 h 4762"/>
                  <a:gd name="connsiteX1" fmla="*/ 1824037 w 1824037"/>
                  <a:gd name="connsiteY1" fmla="*/ 4762 h 4762"/>
                  <a:gd name="connsiteX2" fmla="*/ 0 w 1824037"/>
                  <a:gd name="connsiteY2" fmla="*/ 0 h 4762"/>
                  <a:gd name="connsiteX0" fmla="*/ 0 w 10000"/>
                  <a:gd name="connsiteY0" fmla="*/ 176686 h 186686"/>
                  <a:gd name="connsiteX1" fmla="*/ 10000 w 10000"/>
                  <a:gd name="connsiteY1" fmla="*/ 186686 h 186686"/>
                  <a:gd name="connsiteX2" fmla="*/ 0 w 10000"/>
                  <a:gd name="connsiteY2" fmla="*/ 176686 h 186686"/>
                  <a:gd name="connsiteX0" fmla="*/ 0 w 10000"/>
                  <a:gd name="connsiteY0" fmla="*/ 176686 h 380039"/>
                  <a:gd name="connsiteX1" fmla="*/ 10000 w 10000"/>
                  <a:gd name="connsiteY1" fmla="*/ 186686 h 380039"/>
                  <a:gd name="connsiteX2" fmla="*/ 0 w 10000"/>
                  <a:gd name="connsiteY2" fmla="*/ 176686 h 380039"/>
                  <a:gd name="connsiteX0" fmla="*/ 0 w 10000"/>
                  <a:gd name="connsiteY0" fmla="*/ 203353 h 406706"/>
                  <a:gd name="connsiteX1" fmla="*/ 10000 w 10000"/>
                  <a:gd name="connsiteY1" fmla="*/ 213353 h 406706"/>
                  <a:gd name="connsiteX2" fmla="*/ 0 w 10000"/>
                  <a:gd name="connsiteY2" fmla="*/ 203353 h 406706"/>
                  <a:gd name="connsiteX0" fmla="*/ 0 w 10000"/>
                  <a:gd name="connsiteY0" fmla="*/ 313365 h 516718"/>
                  <a:gd name="connsiteX1" fmla="*/ 10000 w 10000"/>
                  <a:gd name="connsiteY1" fmla="*/ 323365 h 516718"/>
                  <a:gd name="connsiteX2" fmla="*/ 0 w 10000"/>
                  <a:gd name="connsiteY2" fmla="*/ 313365 h 516718"/>
                  <a:gd name="connsiteX0" fmla="*/ 0 w 10000"/>
                  <a:gd name="connsiteY0" fmla="*/ 313365 h 516718"/>
                  <a:gd name="connsiteX1" fmla="*/ 10000 w 10000"/>
                  <a:gd name="connsiteY1" fmla="*/ 323365 h 516718"/>
                  <a:gd name="connsiteX2" fmla="*/ 0 w 10000"/>
                  <a:gd name="connsiteY2" fmla="*/ 313365 h 516718"/>
                  <a:gd name="connsiteX0" fmla="*/ 0 w 10000"/>
                  <a:gd name="connsiteY0" fmla="*/ 313365 h 516718"/>
                  <a:gd name="connsiteX1" fmla="*/ 10000 w 10000"/>
                  <a:gd name="connsiteY1" fmla="*/ 323365 h 516718"/>
                  <a:gd name="connsiteX2" fmla="*/ 0 w 10000"/>
                  <a:gd name="connsiteY2" fmla="*/ 313365 h 516718"/>
                  <a:gd name="connsiteX0" fmla="*/ 0 w 10000"/>
                  <a:gd name="connsiteY0" fmla="*/ 283361 h 486714"/>
                  <a:gd name="connsiteX1" fmla="*/ 10000 w 10000"/>
                  <a:gd name="connsiteY1" fmla="*/ 293361 h 486714"/>
                  <a:gd name="connsiteX2" fmla="*/ 0 w 10000"/>
                  <a:gd name="connsiteY2" fmla="*/ 283361 h 486714"/>
                  <a:gd name="connsiteX0" fmla="*/ 0 w 10000"/>
                  <a:gd name="connsiteY0" fmla="*/ 283361 h 580061"/>
                  <a:gd name="connsiteX1" fmla="*/ 10000 w 10000"/>
                  <a:gd name="connsiteY1" fmla="*/ 293361 h 580061"/>
                  <a:gd name="connsiteX2" fmla="*/ 0 w 10000"/>
                  <a:gd name="connsiteY2" fmla="*/ 283361 h 580061"/>
                  <a:gd name="connsiteX0" fmla="*/ 0 w 10000"/>
                  <a:gd name="connsiteY0" fmla="*/ 243357 h 540057"/>
                  <a:gd name="connsiteX1" fmla="*/ 10000 w 10000"/>
                  <a:gd name="connsiteY1" fmla="*/ 253357 h 540057"/>
                  <a:gd name="connsiteX2" fmla="*/ 0 w 10000"/>
                  <a:gd name="connsiteY2" fmla="*/ 243357 h 540057"/>
                  <a:gd name="connsiteX0" fmla="*/ 0 w 10000"/>
                  <a:gd name="connsiteY0" fmla="*/ 243357 h 540057"/>
                  <a:gd name="connsiteX1" fmla="*/ 10000 w 10000"/>
                  <a:gd name="connsiteY1" fmla="*/ 253357 h 540057"/>
                  <a:gd name="connsiteX2" fmla="*/ 0 w 10000"/>
                  <a:gd name="connsiteY2" fmla="*/ 243357 h 540057"/>
                  <a:gd name="connsiteX0" fmla="*/ 0 w 10000"/>
                  <a:gd name="connsiteY0" fmla="*/ 243357 h 540057"/>
                  <a:gd name="connsiteX1" fmla="*/ 10000 w 10000"/>
                  <a:gd name="connsiteY1" fmla="*/ 253357 h 540057"/>
                  <a:gd name="connsiteX2" fmla="*/ 0 w 10000"/>
                  <a:gd name="connsiteY2" fmla="*/ 243357 h 540057"/>
                  <a:gd name="connsiteX0" fmla="*/ 0 w 10000"/>
                  <a:gd name="connsiteY0" fmla="*/ 236692 h 533392"/>
                  <a:gd name="connsiteX1" fmla="*/ 10000 w 10000"/>
                  <a:gd name="connsiteY1" fmla="*/ 246692 h 533392"/>
                  <a:gd name="connsiteX2" fmla="*/ 0 w 10000"/>
                  <a:gd name="connsiteY2" fmla="*/ 236692 h 533392"/>
                  <a:gd name="connsiteX0" fmla="*/ 0 w 10000"/>
                  <a:gd name="connsiteY0" fmla="*/ 236692 h 533392"/>
                  <a:gd name="connsiteX1" fmla="*/ 10000 w 10000"/>
                  <a:gd name="connsiteY1" fmla="*/ 246692 h 533392"/>
                  <a:gd name="connsiteX2" fmla="*/ 0 w 10000"/>
                  <a:gd name="connsiteY2" fmla="*/ 236692 h 533392"/>
                  <a:gd name="connsiteX0" fmla="*/ 0 w 10000"/>
                  <a:gd name="connsiteY0" fmla="*/ 236692 h 500801"/>
                  <a:gd name="connsiteX1" fmla="*/ 10000 w 10000"/>
                  <a:gd name="connsiteY1" fmla="*/ 246692 h 500801"/>
                  <a:gd name="connsiteX2" fmla="*/ 0 w 10000"/>
                  <a:gd name="connsiteY2" fmla="*/ 236692 h 500801"/>
                  <a:gd name="connsiteX0" fmla="*/ 0 w 10000"/>
                  <a:gd name="connsiteY0" fmla="*/ 236692 h 500801"/>
                  <a:gd name="connsiteX1" fmla="*/ 10000 w 10000"/>
                  <a:gd name="connsiteY1" fmla="*/ 246692 h 500801"/>
                  <a:gd name="connsiteX2" fmla="*/ 0 w 10000"/>
                  <a:gd name="connsiteY2" fmla="*/ 236692 h 500801"/>
                  <a:gd name="connsiteX0" fmla="*/ 0 w 10000"/>
                  <a:gd name="connsiteY0" fmla="*/ 234977 h 499086"/>
                  <a:gd name="connsiteX1" fmla="*/ 10000 w 10000"/>
                  <a:gd name="connsiteY1" fmla="*/ 244977 h 499086"/>
                  <a:gd name="connsiteX2" fmla="*/ 0 w 10000"/>
                  <a:gd name="connsiteY2" fmla="*/ 234977 h 49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499086">
                    <a:moveTo>
                      <a:pt x="0" y="234977"/>
                    </a:moveTo>
                    <a:cubicBezTo>
                      <a:pt x="2490" y="481182"/>
                      <a:pt x="7760" y="499086"/>
                      <a:pt x="10000" y="244977"/>
                    </a:cubicBezTo>
                    <a:cubicBezTo>
                      <a:pt x="7661" y="25926"/>
                      <a:pt x="2366" y="0"/>
                      <a:pt x="0" y="234977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 rot="5400000">
                <a:off x="2167182" y="4708761"/>
                <a:ext cx="2004844" cy="7634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8505826" y="1933911"/>
              <a:ext cx="257174" cy="2028489"/>
              <a:chOff x="2971801" y="3710156"/>
              <a:chExt cx="380999" cy="2028489"/>
            </a:xfrm>
          </p:grpSpPr>
          <p:sp>
            <p:nvSpPr>
              <p:cNvPr id="11" name="Freeform 10"/>
              <p:cNvSpPr/>
              <p:nvPr/>
            </p:nvSpPr>
            <p:spPr>
              <a:xfrm rot="5400000">
                <a:off x="2159879" y="4545723"/>
                <a:ext cx="2004844" cy="380999"/>
              </a:xfrm>
              <a:custGeom>
                <a:avLst/>
                <a:gdLst>
                  <a:gd name="connsiteX0" fmla="*/ 0 w 1824037"/>
                  <a:gd name="connsiteY0" fmla="*/ 0 h 4762"/>
                  <a:gd name="connsiteX1" fmla="*/ 1824037 w 1824037"/>
                  <a:gd name="connsiteY1" fmla="*/ 4762 h 4762"/>
                  <a:gd name="connsiteX2" fmla="*/ 0 w 1824037"/>
                  <a:gd name="connsiteY2" fmla="*/ 0 h 4762"/>
                  <a:gd name="connsiteX0" fmla="*/ 0 w 10000"/>
                  <a:gd name="connsiteY0" fmla="*/ 176686 h 186686"/>
                  <a:gd name="connsiteX1" fmla="*/ 10000 w 10000"/>
                  <a:gd name="connsiteY1" fmla="*/ 186686 h 186686"/>
                  <a:gd name="connsiteX2" fmla="*/ 0 w 10000"/>
                  <a:gd name="connsiteY2" fmla="*/ 176686 h 186686"/>
                  <a:gd name="connsiteX0" fmla="*/ 0 w 10000"/>
                  <a:gd name="connsiteY0" fmla="*/ 176686 h 380039"/>
                  <a:gd name="connsiteX1" fmla="*/ 10000 w 10000"/>
                  <a:gd name="connsiteY1" fmla="*/ 186686 h 380039"/>
                  <a:gd name="connsiteX2" fmla="*/ 0 w 10000"/>
                  <a:gd name="connsiteY2" fmla="*/ 176686 h 380039"/>
                  <a:gd name="connsiteX0" fmla="*/ 0 w 10000"/>
                  <a:gd name="connsiteY0" fmla="*/ 203353 h 406706"/>
                  <a:gd name="connsiteX1" fmla="*/ 10000 w 10000"/>
                  <a:gd name="connsiteY1" fmla="*/ 213353 h 406706"/>
                  <a:gd name="connsiteX2" fmla="*/ 0 w 10000"/>
                  <a:gd name="connsiteY2" fmla="*/ 203353 h 406706"/>
                  <a:gd name="connsiteX0" fmla="*/ 0 w 10000"/>
                  <a:gd name="connsiteY0" fmla="*/ 313365 h 516718"/>
                  <a:gd name="connsiteX1" fmla="*/ 10000 w 10000"/>
                  <a:gd name="connsiteY1" fmla="*/ 323365 h 516718"/>
                  <a:gd name="connsiteX2" fmla="*/ 0 w 10000"/>
                  <a:gd name="connsiteY2" fmla="*/ 313365 h 516718"/>
                  <a:gd name="connsiteX0" fmla="*/ 0 w 10000"/>
                  <a:gd name="connsiteY0" fmla="*/ 313365 h 516718"/>
                  <a:gd name="connsiteX1" fmla="*/ 10000 w 10000"/>
                  <a:gd name="connsiteY1" fmla="*/ 323365 h 516718"/>
                  <a:gd name="connsiteX2" fmla="*/ 0 w 10000"/>
                  <a:gd name="connsiteY2" fmla="*/ 313365 h 516718"/>
                  <a:gd name="connsiteX0" fmla="*/ 0 w 10000"/>
                  <a:gd name="connsiteY0" fmla="*/ 313365 h 516718"/>
                  <a:gd name="connsiteX1" fmla="*/ 10000 w 10000"/>
                  <a:gd name="connsiteY1" fmla="*/ 323365 h 516718"/>
                  <a:gd name="connsiteX2" fmla="*/ 0 w 10000"/>
                  <a:gd name="connsiteY2" fmla="*/ 313365 h 516718"/>
                  <a:gd name="connsiteX0" fmla="*/ 0 w 10000"/>
                  <a:gd name="connsiteY0" fmla="*/ 283361 h 486714"/>
                  <a:gd name="connsiteX1" fmla="*/ 10000 w 10000"/>
                  <a:gd name="connsiteY1" fmla="*/ 293361 h 486714"/>
                  <a:gd name="connsiteX2" fmla="*/ 0 w 10000"/>
                  <a:gd name="connsiteY2" fmla="*/ 283361 h 486714"/>
                  <a:gd name="connsiteX0" fmla="*/ 0 w 10000"/>
                  <a:gd name="connsiteY0" fmla="*/ 283361 h 580061"/>
                  <a:gd name="connsiteX1" fmla="*/ 10000 w 10000"/>
                  <a:gd name="connsiteY1" fmla="*/ 293361 h 580061"/>
                  <a:gd name="connsiteX2" fmla="*/ 0 w 10000"/>
                  <a:gd name="connsiteY2" fmla="*/ 283361 h 580061"/>
                  <a:gd name="connsiteX0" fmla="*/ 0 w 10000"/>
                  <a:gd name="connsiteY0" fmla="*/ 243357 h 540057"/>
                  <a:gd name="connsiteX1" fmla="*/ 10000 w 10000"/>
                  <a:gd name="connsiteY1" fmla="*/ 253357 h 540057"/>
                  <a:gd name="connsiteX2" fmla="*/ 0 w 10000"/>
                  <a:gd name="connsiteY2" fmla="*/ 243357 h 540057"/>
                  <a:gd name="connsiteX0" fmla="*/ 0 w 10000"/>
                  <a:gd name="connsiteY0" fmla="*/ 243357 h 540057"/>
                  <a:gd name="connsiteX1" fmla="*/ 10000 w 10000"/>
                  <a:gd name="connsiteY1" fmla="*/ 253357 h 540057"/>
                  <a:gd name="connsiteX2" fmla="*/ 0 w 10000"/>
                  <a:gd name="connsiteY2" fmla="*/ 243357 h 540057"/>
                  <a:gd name="connsiteX0" fmla="*/ 0 w 10000"/>
                  <a:gd name="connsiteY0" fmla="*/ 243357 h 540057"/>
                  <a:gd name="connsiteX1" fmla="*/ 10000 w 10000"/>
                  <a:gd name="connsiteY1" fmla="*/ 253357 h 540057"/>
                  <a:gd name="connsiteX2" fmla="*/ 0 w 10000"/>
                  <a:gd name="connsiteY2" fmla="*/ 243357 h 540057"/>
                  <a:gd name="connsiteX0" fmla="*/ 0 w 10000"/>
                  <a:gd name="connsiteY0" fmla="*/ 236692 h 533392"/>
                  <a:gd name="connsiteX1" fmla="*/ 10000 w 10000"/>
                  <a:gd name="connsiteY1" fmla="*/ 246692 h 533392"/>
                  <a:gd name="connsiteX2" fmla="*/ 0 w 10000"/>
                  <a:gd name="connsiteY2" fmla="*/ 236692 h 533392"/>
                  <a:gd name="connsiteX0" fmla="*/ 0 w 10000"/>
                  <a:gd name="connsiteY0" fmla="*/ 236692 h 533392"/>
                  <a:gd name="connsiteX1" fmla="*/ 10000 w 10000"/>
                  <a:gd name="connsiteY1" fmla="*/ 246692 h 533392"/>
                  <a:gd name="connsiteX2" fmla="*/ 0 w 10000"/>
                  <a:gd name="connsiteY2" fmla="*/ 236692 h 533392"/>
                  <a:gd name="connsiteX0" fmla="*/ 0 w 10000"/>
                  <a:gd name="connsiteY0" fmla="*/ 236692 h 500801"/>
                  <a:gd name="connsiteX1" fmla="*/ 10000 w 10000"/>
                  <a:gd name="connsiteY1" fmla="*/ 246692 h 500801"/>
                  <a:gd name="connsiteX2" fmla="*/ 0 w 10000"/>
                  <a:gd name="connsiteY2" fmla="*/ 236692 h 500801"/>
                  <a:gd name="connsiteX0" fmla="*/ 0 w 10000"/>
                  <a:gd name="connsiteY0" fmla="*/ 236692 h 500801"/>
                  <a:gd name="connsiteX1" fmla="*/ 10000 w 10000"/>
                  <a:gd name="connsiteY1" fmla="*/ 246692 h 500801"/>
                  <a:gd name="connsiteX2" fmla="*/ 0 w 10000"/>
                  <a:gd name="connsiteY2" fmla="*/ 236692 h 500801"/>
                  <a:gd name="connsiteX0" fmla="*/ 0 w 10000"/>
                  <a:gd name="connsiteY0" fmla="*/ 234977 h 499086"/>
                  <a:gd name="connsiteX1" fmla="*/ 10000 w 10000"/>
                  <a:gd name="connsiteY1" fmla="*/ 244977 h 499086"/>
                  <a:gd name="connsiteX2" fmla="*/ 0 w 10000"/>
                  <a:gd name="connsiteY2" fmla="*/ 234977 h 49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499086">
                    <a:moveTo>
                      <a:pt x="0" y="234977"/>
                    </a:moveTo>
                    <a:cubicBezTo>
                      <a:pt x="2490" y="481182"/>
                      <a:pt x="7760" y="499086"/>
                      <a:pt x="10000" y="244977"/>
                    </a:cubicBezTo>
                    <a:cubicBezTo>
                      <a:pt x="7661" y="25926"/>
                      <a:pt x="2366" y="0"/>
                      <a:pt x="0" y="234977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rot="5400000">
                <a:off x="2167182" y="4708761"/>
                <a:ext cx="2004844" cy="7634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574609"/>
              </p:ext>
            </p:extLst>
          </p:nvPr>
        </p:nvGraphicFramePr>
        <p:xfrm>
          <a:off x="1700213" y="5140325"/>
          <a:ext cx="1706562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2" name="Equation" r:id="rId4" imgW="838080" imgH="431640" progId="Equation.DSMT4">
                  <p:embed/>
                </p:oleObj>
              </mc:Choice>
              <mc:Fallback>
                <p:oleObj name="Equation" r:id="rId4" imgW="83808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213" y="5140325"/>
                        <a:ext cx="1706562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637248"/>
              </p:ext>
            </p:extLst>
          </p:nvPr>
        </p:nvGraphicFramePr>
        <p:xfrm>
          <a:off x="4627563" y="5114925"/>
          <a:ext cx="327025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3" name="Equation" r:id="rId6" imgW="1498320" imgH="431640" progId="Equation.DSMT4">
                  <p:embed/>
                </p:oleObj>
              </mc:Choice>
              <mc:Fallback>
                <p:oleObj name="Equation" r:id="rId6" imgW="149832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563" y="5114925"/>
                        <a:ext cx="3270250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360491"/>
              </p:ext>
            </p:extLst>
          </p:nvPr>
        </p:nvGraphicFramePr>
        <p:xfrm>
          <a:off x="2622550" y="4489450"/>
          <a:ext cx="12001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4" name="Equation" r:id="rId8" imgW="533160" imgH="228600" progId="Equation.DSMT4">
                  <p:embed/>
                </p:oleObj>
              </mc:Choice>
              <mc:Fallback>
                <p:oleObj name="Equation" r:id="rId8" imgW="53316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4489450"/>
                        <a:ext cx="120015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457200" y="2944906"/>
            <a:ext cx="7315200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323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Two Convex Lenses Separated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34885"/>
            <a:ext cx="8534400" cy="1524000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/>
              <a:t>Easy example</a:t>
            </a:r>
            <a:r>
              <a:rPr lang="en-US" dirty="0"/>
              <a:t>: two lenses, </a:t>
            </a:r>
            <a:r>
              <a:rPr lang="en-US" dirty="0">
                <a:solidFill>
                  <a:srgbClr val="FFFF00"/>
                </a:solidFill>
              </a:rPr>
              <a:t>same focal length 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>
                <a:solidFill>
                  <a:srgbClr val="FFFF00"/>
                </a:solidFill>
              </a:rPr>
              <a:t>,  separated by 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, so rays through the center of one lens are parallel to the axis after (or before) passing through the other lens: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4800" y="4382719"/>
            <a:ext cx="8382000" cy="2168303"/>
            <a:chOff x="304800" y="1490091"/>
            <a:chExt cx="8382000" cy="2168303"/>
          </a:xfrm>
        </p:grpSpPr>
        <p:grpSp>
          <p:nvGrpSpPr>
            <p:cNvPr id="5" name="Group 1"/>
            <p:cNvGrpSpPr/>
            <p:nvPr/>
          </p:nvGrpSpPr>
          <p:grpSpPr>
            <a:xfrm>
              <a:off x="3457579" y="1490091"/>
              <a:ext cx="380999" cy="2028489"/>
              <a:chOff x="2971801" y="3710156"/>
              <a:chExt cx="380999" cy="2028489"/>
            </a:xfrm>
          </p:grpSpPr>
          <p:sp>
            <p:nvSpPr>
              <p:cNvPr id="21" name="Freeform 2"/>
              <p:cNvSpPr/>
              <p:nvPr/>
            </p:nvSpPr>
            <p:spPr>
              <a:xfrm rot="5400000">
                <a:off x="2159879" y="4545723"/>
                <a:ext cx="2004844" cy="380999"/>
              </a:xfrm>
              <a:custGeom>
                <a:avLst/>
                <a:gdLst>
                  <a:gd name="connsiteX0" fmla="*/ 0 w 1824037"/>
                  <a:gd name="connsiteY0" fmla="*/ 0 h 4762"/>
                  <a:gd name="connsiteX1" fmla="*/ 1824037 w 1824037"/>
                  <a:gd name="connsiteY1" fmla="*/ 4762 h 4762"/>
                  <a:gd name="connsiteX2" fmla="*/ 0 w 1824037"/>
                  <a:gd name="connsiteY2" fmla="*/ 0 h 4762"/>
                  <a:gd name="connsiteX0" fmla="*/ 0 w 10000"/>
                  <a:gd name="connsiteY0" fmla="*/ 176686 h 186686"/>
                  <a:gd name="connsiteX1" fmla="*/ 10000 w 10000"/>
                  <a:gd name="connsiteY1" fmla="*/ 186686 h 186686"/>
                  <a:gd name="connsiteX2" fmla="*/ 0 w 10000"/>
                  <a:gd name="connsiteY2" fmla="*/ 176686 h 186686"/>
                  <a:gd name="connsiteX0" fmla="*/ 0 w 10000"/>
                  <a:gd name="connsiteY0" fmla="*/ 176686 h 380039"/>
                  <a:gd name="connsiteX1" fmla="*/ 10000 w 10000"/>
                  <a:gd name="connsiteY1" fmla="*/ 186686 h 380039"/>
                  <a:gd name="connsiteX2" fmla="*/ 0 w 10000"/>
                  <a:gd name="connsiteY2" fmla="*/ 176686 h 380039"/>
                  <a:gd name="connsiteX0" fmla="*/ 0 w 10000"/>
                  <a:gd name="connsiteY0" fmla="*/ 203353 h 406706"/>
                  <a:gd name="connsiteX1" fmla="*/ 10000 w 10000"/>
                  <a:gd name="connsiteY1" fmla="*/ 213353 h 406706"/>
                  <a:gd name="connsiteX2" fmla="*/ 0 w 10000"/>
                  <a:gd name="connsiteY2" fmla="*/ 203353 h 406706"/>
                  <a:gd name="connsiteX0" fmla="*/ 0 w 10000"/>
                  <a:gd name="connsiteY0" fmla="*/ 313365 h 516718"/>
                  <a:gd name="connsiteX1" fmla="*/ 10000 w 10000"/>
                  <a:gd name="connsiteY1" fmla="*/ 323365 h 516718"/>
                  <a:gd name="connsiteX2" fmla="*/ 0 w 10000"/>
                  <a:gd name="connsiteY2" fmla="*/ 313365 h 516718"/>
                  <a:gd name="connsiteX0" fmla="*/ 0 w 10000"/>
                  <a:gd name="connsiteY0" fmla="*/ 313365 h 516718"/>
                  <a:gd name="connsiteX1" fmla="*/ 10000 w 10000"/>
                  <a:gd name="connsiteY1" fmla="*/ 323365 h 516718"/>
                  <a:gd name="connsiteX2" fmla="*/ 0 w 10000"/>
                  <a:gd name="connsiteY2" fmla="*/ 313365 h 516718"/>
                  <a:gd name="connsiteX0" fmla="*/ 0 w 10000"/>
                  <a:gd name="connsiteY0" fmla="*/ 313365 h 516718"/>
                  <a:gd name="connsiteX1" fmla="*/ 10000 w 10000"/>
                  <a:gd name="connsiteY1" fmla="*/ 323365 h 516718"/>
                  <a:gd name="connsiteX2" fmla="*/ 0 w 10000"/>
                  <a:gd name="connsiteY2" fmla="*/ 313365 h 516718"/>
                  <a:gd name="connsiteX0" fmla="*/ 0 w 10000"/>
                  <a:gd name="connsiteY0" fmla="*/ 283361 h 486714"/>
                  <a:gd name="connsiteX1" fmla="*/ 10000 w 10000"/>
                  <a:gd name="connsiteY1" fmla="*/ 293361 h 486714"/>
                  <a:gd name="connsiteX2" fmla="*/ 0 w 10000"/>
                  <a:gd name="connsiteY2" fmla="*/ 283361 h 486714"/>
                  <a:gd name="connsiteX0" fmla="*/ 0 w 10000"/>
                  <a:gd name="connsiteY0" fmla="*/ 283361 h 580061"/>
                  <a:gd name="connsiteX1" fmla="*/ 10000 w 10000"/>
                  <a:gd name="connsiteY1" fmla="*/ 293361 h 580061"/>
                  <a:gd name="connsiteX2" fmla="*/ 0 w 10000"/>
                  <a:gd name="connsiteY2" fmla="*/ 283361 h 580061"/>
                  <a:gd name="connsiteX0" fmla="*/ 0 w 10000"/>
                  <a:gd name="connsiteY0" fmla="*/ 243357 h 540057"/>
                  <a:gd name="connsiteX1" fmla="*/ 10000 w 10000"/>
                  <a:gd name="connsiteY1" fmla="*/ 253357 h 540057"/>
                  <a:gd name="connsiteX2" fmla="*/ 0 w 10000"/>
                  <a:gd name="connsiteY2" fmla="*/ 243357 h 540057"/>
                  <a:gd name="connsiteX0" fmla="*/ 0 w 10000"/>
                  <a:gd name="connsiteY0" fmla="*/ 243357 h 540057"/>
                  <a:gd name="connsiteX1" fmla="*/ 10000 w 10000"/>
                  <a:gd name="connsiteY1" fmla="*/ 253357 h 540057"/>
                  <a:gd name="connsiteX2" fmla="*/ 0 w 10000"/>
                  <a:gd name="connsiteY2" fmla="*/ 243357 h 540057"/>
                  <a:gd name="connsiteX0" fmla="*/ 0 w 10000"/>
                  <a:gd name="connsiteY0" fmla="*/ 243357 h 540057"/>
                  <a:gd name="connsiteX1" fmla="*/ 10000 w 10000"/>
                  <a:gd name="connsiteY1" fmla="*/ 253357 h 540057"/>
                  <a:gd name="connsiteX2" fmla="*/ 0 w 10000"/>
                  <a:gd name="connsiteY2" fmla="*/ 243357 h 540057"/>
                  <a:gd name="connsiteX0" fmla="*/ 0 w 10000"/>
                  <a:gd name="connsiteY0" fmla="*/ 236692 h 533392"/>
                  <a:gd name="connsiteX1" fmla="*/ 10000 w 10000"/>
                  <a:gd name="connsiteY1" fmla="*/ 246692 h 533392"/>
                  <a:gd name="connsiteX2" fmla="*/ 0 w 10000"/>
                  <a:gd name="connsiteY2" fmla="*/ 236692 h 533392"/>
                  <a:gd name="connsiteX0" fmla="*/ 0 w 10000"/>
                  <a:gd name="connsiteY0" fmla="*/ 236692 h 533392"/>
                  <a:gd name="connsiteX1" fmla="*/ 10000 w 10000"/>
                  <a:gd name="connsiteY1" fmla="*/ 246692 h 533392"/>
                  <a:gd name="connsiteX2" fmla="*/ 0 w 10000"/>
                  <a:gd name="connsiteY2" fmla="*/ 236692 h 533392"/>
                  <a:gd name="connsiteX0" fmla="*/ 0 w 10000"/>
                  <a:gd name="connsiteY0" fmla="*/ 236692 h 500801"/>
                  <a:gd name="connsiteX1" fmla="*/ 10000 w 10000"/>
                  <a:gd name="connsiteY1" fmla="*/ 246692 h 500801"/>
                  <a:gd name="connsiteX2" fmla="*/ 0 w 10000"/>
                  <a:gd name="connsiteY2" fmla="*/ 236692 h 500801"/>
                  <a:gd name="connsiteX0" fmla="*/ 0 w 10000"/>
                  <a:gd name="connsiteY0" fmla="*/ 236692 h 500801"/>
                  <a:gd name="connsiteX1" fmla="*/ 10000 w 10000"/>
                  <a:gd name="connsiteY1" fmla="*/ 246692 h 500801"/>
                  <a:gd name="connsiteX2" fmla="*/ 0 w 10000"/>
                  <a:gd name="connsiteY2" fmla="*/ 236692 h 500801"/>
                  <a:gd name="connsiteX0" fmla="*/ 0 w 10000"/>
                  <a:gd name="connsiteY0" fmla="*/ 234977 h 499086"/>
                  <a:gd name="connsiteX1" fmla="*/ 10000 w 10000"/>
                  <a:gd name="connsiteY1" fmla="*/ 244977 h 499086"/>
                  <a:gd name="connsiteX2" fmla="*/ 0 w 10000"/>
                  <a:gd name="connsiteY2" fmla="*/ 234977 h 49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499086">
                    <a:moveTo>
                      <a:pt x="0" y="234977"/>
                    </a:moveTo>
                    <a:cubicBezTo>
                      <a:pt x="2490" y="481182"/>
                      <a:pt x="7760" y="499086"/>
                      <a:pt x="10000" y="244977"/>
                    </a:cubicBezTo>
                    <a:cubicBezTo>
                      <a:pt x="7661" y="25926"/>
                      <a:pt x="2366" y="0"/>
                      <a:pt x="0" y="234977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3"/>
              <p:cNvCxnSpPr/>
              <p:nvPr/>
            </p:nvCxnSpPr>
            <p:spPr>
              <a:xfrm rot="5400000">
                <a:off x="2167182" y="4708761"/>
                <a:ext cx="2004844" cy="7634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4"/>
            <p:cNvGrpSpPr/>
            <p:nvPr/>
          </p:nvGrpSpPr>
          <p:grpSpPr>
            <a:xfrm>
              <a:off x="5334000" y="1524000"/>
              <a:ext cx="380999" cy="2028489"/>
              <a:chOff x="2971801" y="3710156"/>
              <a:chExt cx="380999" cy="2028489"/>
            </a:xfrm>
          </p:grpSpPr>
          <p:sp>
            <p:nvSpPr>
              <p:cNvPr id="19" name="Freeform 18"/>
              <p:cNvSpPr/>
              <p:nvPr/>
            </p:nvSpPr>
            <p:spPr>
              <a:xfrm rot="5400000">
                <a:off x="2159879" y="4545723"/>
                <a:ext cx="2004844" cy="380999"/>
              </a:xfrm>
              <a:custGeom>
                <a:avLst/>
                <a:gdLst>
                  <a:gd name="connsiteX0" fmla="*/ 0 w 1824037"/>
                  <a:gd name="connsiteY0" fmla="*/ 0 h 4762"/>
                  <a:gd name="connsiteX1" fmla="*/ 1824037 w 1824037"/>
                  <a:gd name="connsiteY1" fmla="*/ 4762 h 4762"/>
                  <a:gd name="connsiteX2" fmla="*/ 0 w 1824037"/>
                  <a:gd name="connsiteY2" fmla="*/ 0 h 4762"/>
                  <a:gd name="connsiteX0" fmla="*/ 0 w 10000"/>
                  <a:gd name="connsiteY0" fmla="*/ 176686 h 186686"/>
                  <a:gd name="connsiteX1" fmla="*/ 10000 w 10000"/>
                  <a:gd name="connsiteY1" fmla="*/ 186686 h 186686"/>
                  <a:gd name="connsiteX2" fmla="*/ 0 w 10000"/>
                  <a:gd name="connsiteY2" fmla="*/ 176686 h 186686"/>
                  <a:gd name="connsiteX0" fmla="*/ 0 w 10000"/>
                  <a:gd name="connsiteY0" fmla="*/ 176686 h 380039"/>
                  <a:gd name="connsiteX1" fmla="*/ 10000 w 10000"/>
                  <a:gd name="connsiteY1" fmla="*/ 186686 h 380039"/>
                  <a:gd name="connsiteX2" fmla="*/ 0 w 10000"/>
                  <a:gd name="connsiteY2" fmla="*/ 176686 h 380039"/>
                  <a:gd name="connsiteX0" fmla="*/ 0 w 10000"/>
                  <a:gd name="connsiteY0" fmla="*/ 203353 h 406706"/>
                  <a:gd name="connsiteX1" fmla="*/ 10000 w 10000"/>
                  <a:gd name="connsiteY1" fmla="*/ 213353 h 406706"/>
                  <a:gd name="connsiteX2" fmla="*/ 0 w 10000"/>
                  <a:gd name="connsiteY2" fmla="*/ 203353 h 406706"/>
                  <a:gd name="connsiteX0" fmla="*/ 0 w 10000"/>
                  <a:gd name="connsiteY0" fmla="*/ 313365 h 516718"/>
                  <a:gd name="connsiteX1" fmla="*/ 10000 w 10000"/>
                  <a:gd name="connsiteY1" fmla="*/ 323365 h 516718"/>
                  <a:gd name="connsiteX2" fmla="*/ 0 w 10000"/>
                  <a:gd name="connsiteY2" fmla="*/ 313365 h 516718"/>
                  <a:gd name="connsiteX0" fmla="*/ 0 w 10000"/>
                  <a:gd name="connsiteY0" fmla="*/ 313365 h 516718"/>
                  <a:gd name="connsiteX1" fmla="*/ 10000 w 10000"/>
                  <a:gd name="connsiteY1" fmla="*/ 323365 h 516718"/>
                  <a:gd name="connsiteX2" fmla="*/ 0 w 10000"/>
                  <a:gd name="connsiteY2" fmla="*/ 313365 h 516718"/>
                  <a:gd name="connsiteX0" fmla="*/ 0 w 10000"/>
                  <a:gd name="connsiteY0" fmla="*/ 313365 h 516718"/>
                  <a:gd name="connsiteX1" fmla="*/ 10000 w 10000"/>
                  <a:gd name="connsiteY1" fmla="*/ 323365 h 516718"/>
                  <a:gd name="connsiteX2" fmla="*/ 0 w 10000"/>
                  <a:gd name="connsiteY2" fmla="*/ 313365 h 516718"/>
                  <a:gd name="connsiteX0" fmla="*/ 0 w 10000"/>
                  <a:gd name="connsiteY0" fmla="*/ 283361 h 486714"/>
                  <a:gd name="connsiteX1" fmla="*/ 10000 w 10000"/>
                  <a:gd name="connsiteY1" fmla="*/ 293361 h 486714"/>
                  <a:gd name="connsiteX2" fmla="*/ 0 w 10000"/>
                  <a:gd name="connsiteY2" fmla="*/ 283361 h 486714"/>
                  <a:gd name="connsiteX0" fmla="*/ 0 w 10000"/>
                  <a:gd name="connsiteY0" fmla="*/ 283361 h 580061"/>
                  <a:gd name="connsiteX1" fmla="*/ 10000 w 10000"/>
                  <a:gd name="connsiteY1" fmla="*/ 293361 h 580061"/>
                  <a:gd name="connsiteX2" fmla="*/ 0 w 10000"/>
                  <a:gd name="connsiteY2" fmla="*/ 283361 h 580061"/>
                  <a:gd name="connsiteX0" fmla="*/ 0 w 10000"/>
                  <a:gd name="connsiteY0" fmla="*/ 243357 h 540057"/>
                  <a:gd name="connsiteX1" fmla="*/ 10000 w 10000"/>
                  <a:gd name="connsiteY1" fmla="*/ 253357 h 540057"/>
                  <a:gd name="connsiteX2" fmla="*/ 0 w 10000"/>
                  <a:gd name="connsiteY2" fmla="*/ 243357 h 540057"/>
                  <a:gd name="connsiteX0" fmla="*/ 0 w 10000"/>
                  <a:gd name="connsiteY0" fmla="*/ 243357 h 540057"/>
                  <a:gd name="connsiteX1" fmla="*/ 10000 w 10000"/>
                  <a:gd name="connsiteY1" fmla="*/ 253357 h 540057"/>
                  <a:gd name="connsiteX2" fmla="*/ 0 w 10000"/>
                  <a:gd name="connsiteY2" fmla="*/ 243357 h 540057"/>
                  <a:gd name="connsiteX0" fmla="*/ 0 w 10000"/>
                  <a:gd name="connsiteY0" fmla="*/ 243357 h 540057"/>
                  <a:gd name="connsiteX1" fmla="*/ 10000 w 10000"/>
                  <a:gd name="connsiteY1" fmla="*/ 253357 h 540057"/>
                  <a:gd name="connsiteX2" fmla="*/ 0 w 10000"/>
                  <a:gd name="connsiteY2" fmla="*/ 243357 h 540057"/>
                  <a:gd name="connsiteX0" fmla="*/ 0 w 10000"/>
                  <a:gd name="connsiteY0" fmla="*/ 236692 h 533392"/>
                  <a:gd name="connsiteX1" fmla="*/ 10000 w 10000"/>
                  <a:gd name="connsiteY1" fmla="*/ 246692 h 533392"/>
                  <a:gd name="connsiteX2" fmla="*/ 0 w 10000"/>
                  <a:gd name="connsiteY2" fmla="*/ 236692 h 533392"/>
                  <a:gd name="connsiteX0" fmla="*/ 0 w 10000"/>
                  <a:gd name="connsiteY0" fmla="*/ 236692 h 533392"/>
                  <a:gd name="connsiteX1" fmla="*/ 10000 w 10000"/>
                  <a:gd name="connsiteY1" fmla="*/ 246692 h 533392"/>
                  <a:gd name="connsiteX2" fmla="*/ 0 w 10000"/>
                  <a:gd name="connsiteY2" fmla="*/ 236692 h 533392"/>
                  <a:gd name="connsiteX0" fmla="*/ 0 w 10000"/>
                  <a:gd name="connsiteY0" fmla="*/ 236692 h 500801"/>
                  <a:gd name="connsiteX1" fmla="*/ 10000 w 10000"/>
                  <a:gd name="connsiteY1" fmla="*/ 246692 h 500801"/>
                  <a:gd name="connsiteX2" fmla="*/ 0 w 10000"/>
                  <a:gd name="connsiteY2" fmla="*/ 236692 h 500801"/>
                  <a:gd name="connsiteX0" fmla="*/ 0 w 10000"/>
                  <a:gd name="connsiteY0" fmla="*/ 236692 h 500801"/>
                  <a:gd name="connsiteX1" fmla="*/ 10000 w 10000"/>
                  <a:gd name="connsiteY1" fmla="*/ 246692 h 500801"/>
                  <a:gd name="connsiteX2" fmla="*/ 0 w 10000"/>
                  <a:gd name="connsiteY2" fmla="*/ 236692 h 500801"/>
                  <a:gd name="connsiteX0" fmla="*/ 0 w 10000"/>
                  <a:gd name="connsiteY0" fmla="*/ 234977 h 499086"/>
                  <a:gd name="connsiteX1" fmla="*/ 10000 w 10000"/>
                  <a:gd name="connsiteY1" fmla="*/ 244977 h 499086"/>
                  <a:gd name="connsiteX2" fmla="*/ 0 w 10000"/>
                  <a:gd name="connsiteY2" fmla="*/ 234977 h 49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499086">
                    <a:moveTo>
                      <a:pt x="0" y="234977"/>
                    </a:moveTo>
                    <a:cubicBezTo>
                      <a:pt x="2490" y="481182"/>
                      <a:pt x="7760" y="499086"/>
                      <a:pt x="10000" y="244977"/>
                    </a:cubicBezTo>
                    <a:cubicBezTo>
                      <a:pt x="7661" y="25926"/>
                      <a:pt x="2366" y="0"/>
                      <a:pt x="0" y="234977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 rot="5400000">
                <a:off x="2167182" y="4708761"/>
                <a:ext cx="2004844" cy="7634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/>
            <p:cNvCxnSpPr/>
            <p:nvPr/>
          </p:nvCxnSpPr>
          <p:spPr>
            <a:xfrm>
              <a:off x="304800" y="2514600"/>
              <a:ext cx="8382000" cy="0"/>
            </a:xfrm>
            <a:prstGeom prst="line">
              <a:avLst/>
            </a:prstGeom>
            <a:ln w="1905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lowchart: Connector 7"/>
            <p:cNvSpPr/>
            <p:nvPr/>
          </p:nvSpPr>
          <p:spPr>
            <a:xfrm>
              <a:off x="1785937" y="2471738"/>
              <a:ext cx="76200" cy="7620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 flipH="1">
              <a:off x="5486400" y="2486025"/>
              <a:ext cx="76200" cy="7620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3657600" y="1828800"/>
              <a:ext cx="4876800" cy="1828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14364" y="1795711"/>
              <a:ext cx="3047999" cy="2832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524500" y="2962275"/>
              <a:ext cx="1181100" cy="95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267097" y="2137964"/>
              <a:ext cx="685006" cy="1588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562600" y="2971800"/>
              <a:ext cx="2971800" cy="68580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6200000" flipH="1">
              <a:off x="6449219" y="2732881"/>
              <a:ext cx="457200" cy="1588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7962106" y="3086100"/>
              <a:ext cx="1143000" cy="1588"/>
            </a:xfrm>
            <a:prstGeom prst="straightConnector1">
              <a:avLst/>
            </a:prstGeom>
            <a:ln w="28575">
              <a:solidFill>
                <a:srgbClr val="FFFF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lowchart: Connector 16"/>
            <p:cNvSpPr/>
            <p:nvPr/>
          </p:nvSpPr>
          <p:spPr>
            <a:xfrm>
              <a:off x="3619504" y="2471741"/>
              <a:ext cx="76200" cy="7620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09600" y="1814511"/>
              <a:ext cx="4953000" cy="1143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5378823" y="415962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18647" y="416410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600" y="434200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34200" y="3295471"/>
            <a:ext cx="19812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This would be the real image for lens A alone, it is the </a:t>
            </a:r>
            <a:r>
              <a:rPr lang="en-US" u="sng"/>
              <a:t>object</a:t>
            </a:r>
            <a:r>
              <a:rPr lang="en-US"/>
              <a:t> for lens B. </a:t>
            </a:r>
          </a:p>
        </p:txBody>
      </p:sp>
      <p:cxnSp>
        <p:nvCxnSpPr>
          <p:cNvPr id="28" name="Straight Arrow Connector 27"/>
          <p:cNvCxnSpPr>
            <a:stCxn id="26" idx="2"/>
          </p:cNvCxnSpPr>
          <p:nvPr/>
        </p:nvCxnSpPr>
        <p:spPr>
          <a:xfrm rot="16200000" flipH="1">
            <a:off x="7772400" y="4648200"/>
            <a:ext cx="8382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24600" y="507927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657600" y="6614159"/>
            <a:ext cx="1905000" cy="15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44338" y="6193586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00"/>
                </a:solidFill>
              </a:rPr>
              <a:t>Further Separated…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830763"/>
          </a:xfrm>
        </p:spPr>
        <p:txBody>
          <a:bodyPr>
            <a:normAutofit/>
          </a:bodyPr>
          <a:lstStyle/>
          <a:p>
            <a:r>
              <a:rPr lang="en-US" sz="2800"/>
              <a:t>If the first lens forms an image between the lenses, but </a:t>
            </a:r>
            <a:r>
              <a:rPr lang="en-US" sz="2800">
                <a:solidFill>
                  <a:srgbClr val="FFFF00"/>
                </a:solidFill>
              </a:rPr>
              <a:t>less than the focal distance to the second lens</a:t>
            </a:r>
            <a:r>
              <a:rPr lang="en-US" sz="2800"/>
              <a:t>, the combination produces a virtual image (this is the basic ray pattern for simple telescopes and microscopes):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066800" y="3048000"/>
            <a:ext cx="6705600" cy="2667000"/>
            <a:chOff x="304800" y="1219200"/>
            <a:chExt cx="6705600" cy="266700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304800" y="2514600"/>
              <a:ext cx="6400800" cy="0"/>
            </a:xfrm>
            <a:prstGeom prst="line">
              <a:avLst/>
            </a:prstGeom>
            <a:ln w="1905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1"/>
            <p:cNvGrpSpPr/>
            <p:nvPr/>
          </p:nvGrpSpPr>
          <p:grpSpPr>
            <a:xfrm>
              <a:off x="2438400" y="1490091"/>
              <a:ext cx="581021" cy="2028489"/>
              <a:chOff x="2971801" y="3710156"/>
              <a:chExt cx="380999" cy="2028489"/>
            </a:xfrm>
          </p:grpSpPr>
          <p:sp>
            <p:nvSpPr>
              <p:cNvPr id="47" name="Freeform 46"/>
              <p:cNvSpPr/>
              <p:nvPr/>
            </p:nvSpPr>
            <p:spPr>
              <a:xfrm rot="5400000">
                <a:off x="2159879" y="4545723"/>
                <a:ext cx="2004844" cy="380999"/>
              </a:xfrm>
              <a:custGeom>
                <a:avLst/>
                <a:gdLst>
                  <a:gd name="connsiteX0" fmla="*/ 0 w 1824037"/>
                  <a:gd name="connsiteY0" fmla="*/ 0 h 4762"/>
                  <a:gd name="connsiteX1" fmla="*/ 1824037 w 1824037"/>
                  <a:gd name="connsiteY1" fmla="*/ 4762 h 4762"/>
                  <a:gd name="connsiteX2" fmla="*/ 0 w 1824037"/>
                  <a:gd name="connsiteY2" fmla="*/ 0 h 4762"/>
                  <a:gd name="connsiteX0" fmla="*/ 0 w 10000"/>
                  <a:gd name="connsiteY0" fmla="*/ 176686 h 186686"/>
                  <a:gd name="connsiteX1" fmla="*/ 10000 w 10000"/>
                  <a:gd name="connsiteY1" fmla="*/ 186686 h 186686"/>
                  <a:gd name="connsiteX2" fmla="*/ 0 w 10000"/>
                  <a:gd name="connsiteY2" fmla="*/ 176686 h 186686"/>
                  <a:gd name="connsiteX0" fmla="*/ 0 w 10000"/>
                  <a:gd name="connsiteY0" fmla="*/ 176686 h 380039"/>
                  <a:gd name="connsiteX1" fmla="*/ 10000 w 10000"/>
                  <a:gd name="connsiteY1" fmla="*/ 186686 h 380039"/>
                  <a:gd name="connsiteX2" fmla="*/ 0 w 10000"/>
                  <a:gd name="connsiteY2" fmla="*/ 176686 h 380039"/>
                  <a:gd name="connsiteX0" fmla="*/ 0 w 10000"/>
                  <a:gd name="connsiteY0" fmla="*/ 203353 h 406706"/>
                  <a:gd name="connsiteX1" fmla="*/ 10000 w 10000"/>
                  <a:gd name="connsiteY1" fmla="*/ 213353 h 406706"/>
                  <a:gd name="connsiteX2" fmla="*/ 0 w 10000"/>
                  <a:gd name="connsiteY2" fmla="*/ 203353 h 406706"/>
                  <a:gd name="connsiteX0" fmla="*/ 0 w 10000"/>
                  <a:gd name="connsiteY0" fmla="*/ 313365 h 516718"/>
                  <a:gd name="connsiteX1" fmla="*/ 10000 w 10000"/>
                  <a:gd name="connsiteY1" fmla="*/ 323365 h 516718"/>
                  <a:gd name="connsiteX2" fmla="*/ 0 w 10000"/>
                  <a:gd name="connsiteY2" fmla="*/ 313365 h 516718"/>
                  <a:gd name="connsiteX0" fmla="*/ 0 w 10000"/>
                  <a:gd name="connsiteY0" fmla="*/ 313365 h 516718"/>
                  <a:gd name="connsiteX1" fmla="*/ 10000 w 10000"/>
                  <a:gd name="connsiteY1" fmla="*/ 323365 h 516718"/>
                  <a:gd name="connsiteX2" fmla="*/ 0 w 10000"/>
                  <a:gd name="connsiteY2" fmla="*/ 313365 h 516718"/>
                  <a:gd name="connsiteX0" fmla="*/ 0 w 10000"/>
                  <a:gd name="connsiteY0" fmla="*/ 313365 h 516718"/>
                  <a:gd name="connsiteX1" fmla="*/ 10000 w 10000"/>
                  <a:gd name="connsiteY1" fmla="*/ 323365 h 516718"/>
                  <a:gd name="connsiteX2" fmla="*/ 0 w 10000"/>
                  <a:gd name="connsiteY2" fmla="*/ 313365 h 516718"/>
                  <a:gd name="connsiteX0" fmla="*/ 0 w 10000"/>
                  <a:gd name="connsiteY0" fmla="*/ 283361 h 486714"/>
                  <a:gd name="connsiteX1" fmla="*/ 10000 w 10000"/>
                  <a:gd name="connsiteY1" fmla="*/ 293361 h 486714"/>
                  <a:gd name="connsiteX2" fmla="*/ 0 w 10000"/>
                  <a:gd name="connsiteY2" fmla="*/ 283361 h 486714"/>
                  <a:gd name="connsiteX0" fmla="*/ 0 w 10000"/>
                  <a:gd name="connsiteY0" fmla="*/ 283361 h 580061"/>
                  <a:gd name="connsiteX1" fmla="*/ 10000 w 10000"/>
                  <a:gd name="connsiteY1" fmla="*/ 293361 h 580061"/>
                  <a:gd name="connsiteX2" fmla="*/ 0 w 10000"/>
                  <a:gd name="connsiteY2" fmla="*/ 283361 h 580061"/>
                  <a:gd name="connsiteX0" fmla="*/ 0 w 10000"/>
                  <a:gd name="connsiteY0" fmla="*/ 243357 h 540057"/>
                  <a:gd name="connsiteX1" fmla="*/ 10000 w 10000"/>
                  <a:gd name="connsiteY1" fmla="*/ 253357 h 540057"/>
                  <a:gd name="connsiteX2" fmla="*/ 0 w 10000"/>
                  <a:gd name="connsiteY2" fmla="*/ 243357 h 540057"/>
                  <a:gd name="connsiteX0" fmla="*/ 0 w 10000"/>
                  <a:gd name="connsiteY0" fmla="*/ 243357 h 540057"/>
                  <a:gd name="connsiteX1" fmla="*/ 10000 w 10000"/>
                  <a:gd name="connsiteY1" fmla="*/ 253357 h 540057"/>
                  <a:gd name="connsiteX2" fmla="*/ 0 w 10000"/>
                  <a:gd name="connsiteY2" fmla="*/ 243357 h 540057"/>
                  <a:gd name="connsiteX0" fmla="*/ 0 w 10000"/>
                  <a:gd name="connsiteY0" fmla="*/ 243357 h 540057"/>
                  <a:gd name="connsiteX1" fmla="*/ 10000 w 10000"/>
                  <a:gd name="connsiteY1" fmla="*/ 253357 h 540057"/>
                  <a:gd name="connsiteX2" fmla="*/ 0 w 10000"/>
                  <a:gd name="connsiteY2" fmla="*/ 243357 h 540057"/>
                  <a:gd name="connsiteX0" fmla="*/ 0 w 10000"/>
                  <a:gd name="connsiteY0" fmla="*/ 236692 h 533392"/>
                  <a:gd name="connsiteX1" fmla="*/ 10000 w 10000"/>
                  <a:gd name="connsiteY1" fmla="*/ 246692 h 533392"/>
                  <a:gd name="connsiteX2" fmla="*/ 0 w 10000"/>
                  <a:gd name="connsiteY2" fmla="*/ 236692 h 533392"/>
                  <a:gd name="connsiteX0" fmla="*/ 0 w 10000"/>
                  <a:gd name="connsiteY0" fmla="*/ 236692 h 533392"/>
                  <a:gd name="connsiteX1" fmla="*/ 10000 w 10000"/>
                  <a:gd name="connsiteY1" fmla="*/ 246692 h 533392"/>
                  <a:gd name="connsiteX2" fmla="*/ 0 w 10000"/>
                  <a:gd name="connsiteY2" fmla="*/ 236692 h 533392"/>
                  <a:gd name="connsiteX0" fmla="*/ 0 w 10000"/>
                  <a:gd name="connsiteY0" fmla="*/ 236692 h 500801"/>
                  <a:gd name="connsiteX1" fmla="*/ 10000 w 10000"/>
                  <a:gd name="connsiteY1" fmla="*/ 246692 h 500801"/>
                  <a:gd name="connsiteX2" fmla="*/ 0 w 10000"/>
                  <a:gd name="connsiteY2" fmla="*/ 236692 h 500801"/>
                  <a:gd name="connsiteX0" fmla="*/ 0 w 10000"/>
                  <a:gd name="connsiteY0" fmla="*/ 236692 h 500801"/>
                  <a:gd name="connsiteX1" fmla="*/ 10000 w 10000"/>
                  <a:gd name="connsiteY1" fmla="*/ 246692 h 500801"/>
                  <a:gd name="connsiteX2" fmla="*/ 0 w 10000"/>
                  <a:gd name="connsiteY2" fmla="*/ 236692 h 500801"/>
                  <a:gd name="connsiteX0" fmla="*/ 0 w 10000"/>
                  <a:gd name="connsiteY0" fmla="*/ 234977 h 499086"/>
                  <a:gd name="connsiteX1" fmla="*/ 10000 w 10000"/>
                  <a:gd name="connsiteY1" fmla="*/ 244977 h 499086"/>
                  <a:gd name="connsiteX2" fmla="*/ 0 w 10000"/>
                  <a:gd name="connsiteY2" fmla="*/ 234977 h 49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499086">
                    <a:moveTo>
                      <a:pt x="0" y="234977"/>
                    </a:moveTo>
                    <a:cubicBezTo>
                      <a:pt x="2490" y="481182"/>
                      <a:pt x="7760" y="499086"/>
                      <a:pt x="10000" y="244977"/>
                    </a:cubicBezTo>
                    <a:cubicBezTo>
                      <a:pt x="7661" y="25926"/>
                      <a:pt x="2366" y="0"/>
                      <a:pt x="0" y="234977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Connector 3"/>
              <p:cNvCxnSpPr/>
              <p:nvPr/>
            </p:nvCxnSpPr>
            <p:spPr>
              <a:xfrm rot="5400000">
                <a:off x="2167182" y="4708761"/>
                <a:ext cx="2004844" cy="7634"/>
              </a:xfrm>
              <a:prstGeom prst="line">
                <a:avLst/>
              </a:prstGeom>
              <a:ln w="95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>
              <a:off x="4572000" y="1485900"/>
              <a:ext cx="533400" cy="2028489"/>
              <a:chOff x="2895601" y="3710156"/>
              <a:chExt cx="533400" cy="2028489"/>
            </a:xfrm>
          </p:grpSpPr>
          <p:sp>
            <p:nvSpPr>
              <p:cNvPr id="45" name="Freeform 44"/>
              <p:cNvSpPr/>
              <p:nvPr/>
            </p:nvSpPr>
            <p:spPr>
              <a:xfrm rot="5400000">
                <a:off x="2159879" y="4469523"/>
                <a:ext cx="2004844" cy="533400"/>
              </a:xfrm>
              <a:custGeom>
                <a:avLst/>
                <a:gdLst>
                  <a:gd name="connsiteX0" fmla="*/ 0 w 1824037"/>
                  <a:gd name="connsiteY0" fmla="*/ 0 h 4762"/>
                  <a:gd name="connsiteX1" fmla="*/ 1824037 w 1824037"/>
                  <a:gd name="connsiteY1" fmla="*/ 4762 h 4762"/>
                  <a:gd name="connsiteX2" fmla="*/ 0 w 1824037"/>
                  <a:gd name="connsiteY2" fmla="*/ 0 h 4762"/>
                  <a:gd name="connsiteX0" fmla="*/ 0 w 10000"/>
                  <a:gd name="connsiteY0" fmla="*/ 176686 h 186686"/>
                  <a:gd name="connsiteX1" fmla="*/ 10000 w 10000"/>
                  <a:gd name="connsiteY1" fmla="*/ 186686 h 186686"/>
                  <a:gd name="connsiteX2" fmla="*/ 0 w 10000"/>
                  <a:gd name="connsiteY2" fmla="*/ 176686 h 186686"/>
                  <a:gd name="connsiteX0" fmla="*/ 0 w 10000"/>
                  <a:gd name="connsiteY0" fmla="*/ 176686 h 380039"/>
                  <a:gd name="connsiteX1" fmla="*/ 10000 w 10000"/>
                  <a:gd name="connsiteY1" fmla="*/ 186686 h 380039"/>
                  <a:gd name="connsiteX2" fmla="*/ 0 w 10000"/>
                  <a:gd name="connsiteY2" fmla="*/ 176686 h 380039"/>
                  <a:gd name="connsiteX0" fmla="*/ 0 w 10000"/>
                  <a:gd name="connsiteY0" fmla="*/ 203353 h 406706"/>
                  <a:gd name="connsiteX1" fmla="*/ 10000 w 10000"/>
                  <a:gd name="connsiteY1" fmla="*/ 213353 h 406706"/>
                  <a:gd name="connsiteX2" fmla="*/ 0 w 10000"/>
                  <a:gd name="connsiteY2" fmla="*/ 203353 h 406706"/>
                  <a:gd name="connsiteX0" fmla="*/ 0 w 10000"/>
                  <a:gd name="connsiteY0" fmla="*/ 313365 h 516718"/>
                  <a:gd name="connsiteX1" fmla="*/ 10000 w 10000"/>
                  <a:gd name="connsiteY1" fmla="*/ 323365 h 516718"/>
                  <a:gd name="connsiteX2" fmla="*/ 0 w 10000"/>
                  <a:gd name="connsiteY2" fmla="*/ 313365 h 516718"/>
                  <a:gd name="connsiteX0" fmla="*/ 0 w 10000"/>
                  <a:gd name="connsiteY0" fmla="*/ 313365 h 516718"/>
                  <a:gd name="connsiteX1" fmla="*/ 10000 w 10000"/>
                  <a:gd name="connsiteY1" fmla="*/ 323365 h 516718"/>
                  <a:gd name="connsiteX2" fmla="*/ 0 w 10000"/>
                  <a:gd name="connsiteY2" fmla="*/ 313365 h 516718"/>
                  <a:gd name="connsiteX0" fmla="*/ 0 w 10000"/>
                  <a:gd name="connsiteY0" fmla="*/ 313365 h 516718"/>
                  <a:gd name="connsiteX1" fmla="*/ 10000 w 10000"/>
                  <a:gd name="connsiteY1" fmla="*/ 323365 h 516718"/>
                  <a:gd name="connsiteX2" fmla="*/ 0 w 10000"/>
                  <a:gd name="connsiteY2" fmla="*/ 313365 h 516718"/>
                  <a:gd name="connsiteX0" fmla="*/ 0 w 10000"/>
                  <a:gd name="connsiteY0" fmla="*/ 283361 h 486714"/>
                  <a:gd name="connsiteX1" fmla="*/ 10000 w 10000"/>
                  <a:gd name="connsiteY1" fmla="*/ 293361 h 486714"/>
                  <a:gd name="connsiteX2" fmla="*/ 0 w 10000"/>
                  <a:gd name="connsiteY2" fmla="*/ 283361 h 486714"/>
                  <a:gd name="connsiteX0" fmla="*/ 0 w 10000"/>
                  <a:gd name="connsiteY0" fmla="*/ 283361 h 580061"/>
                  <a:gd name="connsiteX1" fmla="*/ 10000 w 10000"/>
                  <a:gd name="connsiteY1" fmla="*/ 293361 h 580061"/>
                  <a:gd name="connsiteX2" fmla="*/ 0 w 10000"/>
                  <a:gd name="connsiteY2" fmla="*/ 283361 h 580061"/>
                  <a:gd name="connsiteX0" fmla="*/ 0 w 10000"/>
                  <a:gd name="connsiteY0" fmla="*/ 243357 h 540057"/>
                  <a:gd name="connsiteX1" fmla="*/ 10000 w 10000"/>
                  <a:gd name="connsiteY1" fmla="*/ 253357 h 540057"/>
                  <a:gd name="connsiteX2" fmla="*/ 0 w 10000"/>
                  <a:gd name="connsiteY2" fmla="*/ 243357 h 540057"/>
                  <a:gd name="connsiteX0" fmla="*/ 0 w 10000"/>
                  <a:gd name="connsiteY0" fmla="*/ 243357 h 540057"/>
                  <a:gd name="connsiteX1" fmla="*/ 10000 w 10000"/>
                  <a:gd name="connsiteY1" fmla="*/ 253357 h 540057"/>
                  <a:gd name="connsiteX2" fmla="*/ 0 w 10000"/>
                  <a:gd name="connsiteY2" fmla="*/ 243357 h 540057"/>
                  <a:gd name="connsiteX0" fmla="*/ 0 w 10000"/>
                  <a:gd name="connsiteY0" fmla="*/ 243357 h 540057"/>
                  <a:gd name="connsiteX1" fmla="*/ 10000 w 10000"/>
                  <a:gd name="connsiteY1" fmla="*/ 253357 h 540057"/>
                  <a:gd name="connsiteX2" fmla="*/ 0 w 10000"/>
                  <a:gd name="connsiteY2" fmla="*/ 243357 h 540057"/>
                  <a:gd name="connsiteX0" fmla="*/ 0 w 10000"/>
                  <a:gd name="connsiteY0" fmla="*/ 236692 h 533392"/>
                  <a:gd name="connsiteX1" fmla="*/ 10000 w 10000"/>
                  <a:gd name="connsiteY1" fmla="*/ 246692 h 533392"/>
                  <a:gd name="connsiteX2" fmla="*/ 0 w 10000"/>
                  <a:gd name="connsiteY2" fmla="*/ 236692 h 533392"/>
                  <a:gd name="connsiteX0" fmla="*/ 0 w 10000"/>
                  <a:gd name="connsiteY0" fmla="*/ 236692 h 533392"/>
                  <a:gd name="connsiteX1" fmla="*/ 10000 w 10000"/>
                  <a:gd name="connsiteY1" fmla="*/ 246692 h 533392"/>
                  <a:gd name="connsiteX2" fmla="*/ 0 w 10000"/>
                  <a:gd name="connsiteY2" fmla="*/ 236692 h 533392"/>
                  <a:gd name="connsiteX0" fmla="*/ 0 w 10000"/>
                  <a:gd name="connsiteY0" fmla="*/ 236692 h 500801"/>
                  <a:gd name="connsiteX1" fmla="*/ 10000 w 10000"/>
                  <a:gd name="connsiteY1" fmla="*/ 246692 h 500801"/>
                  <a:gd name="connsiteX2" fmla="*/ 0 w 10000"/>
                  <a:gd name="connsiteY2" fmla="*/ 236692 h 500801"/>
                  <a:gd name="connsiteX0" fmla="*/ 0 w 10000"/>
                  <a:gd name="connsiteY0" fmla="*/ 236692 h 500801"/>
                  <a:gd name="connsiteX1" fmla="*/ 10000 w 10000"/>
                  <a:gd name="connsiteY1" fmla="*/ 246692 h 500801"/>
                  <a:gd name="connsiteX2" fmla="*/ 0 w 10000"/>
                  <a:gd name="connsiteY2" fmla="*/ 236692 h 500801"/>
                  <a:gd name="connsiteX0" fmla="*/ 0 w 10000"/>
                  <a:gd name="connsiteY0" fmla="*/ 234977 h 499086"/>
                  <a:gd name="connsiteX1" fmla="*/ 10000 w 10000"/>
                  <a:gd name="connsiteY1" fmla="*/ 244977 h 499086"/>
                  <a:gd name="connsiteX2" fmla="*/ 0 w 10000"/>
                  <a:gd name="connsiteY2" fmla="*/ 234977 h 49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499086">
                    <a:moveTo>
                      <a:pt x="0" y="234977"/>
                    </a:moveTo>
                    <a:cubicBezTo>
                      <a:pt x="2490" y="481182"/>
                      <a:pt x="7760" y="499086"/>
                      <a:pt x="10000" y="244977"/>
                    </a:cubicBezTo>
                    <a:cubicBezTo>
                      <a:pt x="7661" y="25926"/>
                      <a:pt x="2366" y="0"/>
                      <a:pt x="0" y="234977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rot="5400000">
                <a:off x="2167182" y="4708761"/>
                <a:ext cx="2004844" cy="7634"/>
              </a:xfrm>
              <a:prstGeom prst="line">
                <a:avLst/>
              </a:prstGeom>
              <a:ln w="95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Flowchart: Connector 29"/>
            <p:cNvSpPr/>
            <p:nvPr/>
          </p:nvSpPr>
          <p:spPr>
            <a:xfrm>
              <a:off x="1785937" y="2471738"/>
              <a:ext cx="76200" cy="76200"/>
            </a:xfrm>
            <a:prstGeom prst="flowChartConnector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 flipH="1" flipV="1">
              <a:off x="4267200" y="1371600"/>
              <a:ext cx="1828800" cy="1524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14364" y="1824286"/>
              <a:ext cx="2128836" cy="3308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6200000" flipH="1">
              <a:off x="4153695" y="2780505"/>
              <a:ext cx="533399" cy="1588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lowchart: Connector 33"/>
            <p:cNvSpPr/>
            <p:nvPr/>
          </p:nvSpPr>
          <p:spPr>
            <a:xfrm>
              <a:off x="3619504" y="2471741"/>
              <a:ext cx="76200" cy="76200"/>
            </a:xfrm>
            <a:prstGeom prst="flowChartConnector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609600" y="1828800"/>
              <a:ext cx="4800600" cy="1524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09600" y="1828800"/>
              <a:ext cx="2133600" cy="12192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743200" y="3048000"/>
              <a:ext cx="2133600" cy="9525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5400000" flipH="1" flipV="1">
              <a:off x="267097" y="2137964"/>
              <a:ext cx="685006" cy="1588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743200" y="1857375"/>
              <a:ext cx="1676400" cy="11906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 flipH="1" flipV="1">
              <a:off x="3657600" y="3124200"/>
              <a:ext cx="838200" cy="68580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 flipV="1">
              <a:off x="3657600" y="3038474"/>
              <a:ext cx="1219200" cy="847725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5610225" y="2476500"/>
              <a:ext cx="76200" cy="762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5400000">
              <a:off x="3152774" y="3152775"/>
              <a:ext cx="1295400" cy="1905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 flipV="1">
              <a:off x="4857750" y="1590674"/>
              <a:ext cx="2152650" cy="1457325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457200" y="5105400"/>
            <a:ext cx="2743200" cy="147732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The ray shown purple is the one </a:t>
            </a:r>
            <a:r>
              <a:rPr lang="en-US" u="sng"/>
              <a:t>parallel to the axis between the lenses</a:t>
            </a:r>
            <a:r>
              <a:rPr lang="en-US"/>
              <a:t>—so it passes through </a:t>
            </a:r>
            <a:r>
              <a:rPr lang="en-US" u="sng"/>
              <a:t>both foci </a:t>
            </a:r>
            <a:r>
              <a:rPr lang="en-US"/>
              <a:t>outside the system</a:t>
            </a:r>
          </a:p>
        </p:txBody>
      </p:sp>
      <p:cxnSp>
        <p:nvCxnSpPr>
          <p:cNvPr id="51" name="Straight Arrow Connector 50"/>
          <p:cNvCxnSpPr>
            <a:stCxn id="49" idx="0"/>
          </p:cNvCxnSpPr>
          <p:nvPr/>
        </p:nvCxnSpPr>
        <p:spPr>
          <a:xfrm rot="5400000" flipH="1" flipV="1">
            <a:off x="2057400" y="4343400"/>
            <a:ext cx="533400" cy="9906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629400" y="4419600"/>
            <a:ext cx="2286000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This is the real image from the first lens</a:t>
            </a:r>
          </a:p>
        </p:txBody>
      </p:sp>
      <p:cxnSp>
        <p:nvCxnSpPr>
          <p:cNvPr id="54" name="Straight Arrow Connector 53"/>
          <p:cNvCxnSpPr>
            <a:stCxn id="52" idx="1"/>
          </p:cNvCxnSpPr>
          <p:nvPr/>
        </p:nvCxnSpPr>
        <p:spPr>
          <a:xfrm rot="10800000">
            <a:off x="5257800" y="4495800"/>
            <a:ext cx="1371600" cy="2469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867400" y="5715000"/>
            <a:ext cx="2971800" cy="9233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This is the final </a:t>
            </a:r>
            <a:r>
              <a:rPr lang="en-US" u="sng">
                <a:solidFill>
                  <a:srgbClr val="FFFF00"/>
                </a:solidFill>
              </a:rPr>
              <a:t>virtual</a:t>
            </a:r>
            <a:r>
              <a:rPr lang="en-US"/>
              <a:t> image: notice it’s upside down—that’s OK for astro telescopes.</a:t>
            </a:r>
          </a:p>
        </p:txBody>
      </p:sp>
      <p:cxnSp>
        <p:nvCxnSpPr>
          <p:cNvPr id="57" name="Straight Arrow Connector 56"/>
          <p:cNvCxnSpPr>
            <a:stCxn id="55" idx="1"/>
          </p:cNvCxnSpPr>
          <p:nvPr/>
        </p:nvCxnSpPr>
        <p:spPr>
          <a:xfrm rot="10800000">
            <a:off x="4800600" y="5638801"/>
            <a:ext cx="1066800" cy="53786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Even More Separated…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1828800"/>
          </a:xfrm>
        </p:spPr>
        <p:txBody>
          <a:bodyPr>
            <a:normAutofit/>
          </a:bodyPr>
          <a:lstStyle/>
          <a:p>
            <a:r>
              <a:rPr lang="en-US" sz="2800"/>
              <a:t>If the separation is sufficient that the image from the first lens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/>
              <a:t> is </a:t>
            </a:r>
            <a:r>
              <a:rPr lang="en-US" sz="2800">
                <a:solidFill>
                  <a:srgbClr val="FFFF00"/>
                </a:solidFill>
              </a:rPr>
              <a:t>outside the focal length of lens </a:t>
            </a:r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/>
              <a:t>, there is a final </a:t>
            </a:r>
            <a:r>
              <a:rPr lang="en-US" sz="2800">
                <a:solidFill>
                  <a:srgbClr val="FFFF00"/>
                </a:solidFill>
              </a:rPr>
              <a:t>real</a:t>
            </a:r>
            <a:r>
              <a:rPr lang="en-US" sz="2800"/>
              <a:t> </a:t>
            </a:r>
            <a:r>
              <a:rPr lang="en-US" sz="2800">
                <a:solidFill>
                  <a:srgbClr val="FFFF00"/>
                </a:solidFill>
              </a:rPr>
              <a:t>upright</a:t>
            </a:r>
            <a:r>
              <a:rPr lang="en-US" sz="2800"/>
              <a:t> image beyond the second lens: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4800" y="3373039"/>
            <a:ext cx="8382000" cy="2032680"/>
            <a:chOff x="304800" y="1485900"/>
            <a:chExt cx="8382000" cy="2032680"/>
          </a:xfrm>
        </p:grpSpPr>
        <p:grpSp>
          <p:nvGrpSpPr>
            <p:cNvPr id="5" name="Group 1"/>
            <p:cNvGrpSpPr/>
            <p:nvPr/>
          </p:nvGrpSpPr>
          <p:grpSpPr>
            <a:xfrm>
              <a:off x="2438400" y="1490091"/>
              <a:ext cx="581021" cy="2028489"/>
              <a:chOff x="2971801" y="3710156"/>
              <a:chExt cx="380999" cy="2028489"/>
            </a:xfrm>
          </p:grpSpPr>
          <p:sp>
            <p:nvSpPr>
              <p:cNvPr id="23" name="Freeform 2"/>
              <p:cNvSpPr/>
              <p:nvPr/>
            </p:nvSpPr>
            <p:spPr>
              <a:xfrm rot="5400000">
                <a:off x="2159879" y="4545723"/>
                <a:ext cx="2004844" cy="380999"/>
              </a:xfrm>
              <a:custGeom>
                <a:avLst/>
                <a:gdLst>
                  <a:gd name="connsiteX0" fmla="*/ 0 w 1824037"/>
                  <a:gd name="connsiteY0" fmla="*/ 0 h 4762"/>
                  <a:gd name="connsiteX1" fmla="*/ 1824037 w 1824037"/>
                  <a:gd name="connsiteY1" fmla="*/ 4762 h 4762"/>
                  <a:gd name="connsiteX2" fmla="*/ 0 w 1824037"/>
                  <a:gd name="connsiteY2" fmla="*/ 0 h 4762"/>
                  <a:gd name="connsiteX0" fmla="*/ 0 w 10000"/>
                  <a:gd name="connsiteY0" fmla="*/ 176686 h 186686"/>
                  <a:gd name="connsiteX1" fmla="*/ 10000 w 10000"/>
                  <a:gd name="connsiteY1" fmla="*/ 186686 h 186686"/>
                  <a:gd name="connsiteX2" fmla="*/ 0 w 10000"/>
                  <a:gd name="connsiteY2" fmla="*/ 176686 h 186686"/>
                  <a:gd name="connsiteX0" fmla="*/ 0 w 10000"/>
                  <a:gd name="connsiteY0" fmla="*/ 176686 h 380039"/>
                  <a:gd name="connsiteX1" fmla="*/ 10000 w 10000"/>
                  <a:gd name="connsiteY1" fmla="*/ 186686 h 380039"/>
                  <a:gd name="connsiteX2" fmla="*/ 0 w 10000"/>
                  <a:gd name="connsiteY2" fmla="*/ 176686 h 380039"/>
                  <a:gd name="connsiteX0" fmla="*/ 0 w 10000"/>
                  <a:gd name="connsiteY0" fmla="*/ 203353 h 406706"/>
                  <a:gd name="connsiteX1" fmla="*/ 10000 w 10000"/>
                  <a:gd name="connsiteY1" fmla="*/ 213353 h 406706"/>
                  <a:gd name="connsiteX2" fmla="*/ 0 w 10000"/>
                  <a:gd name="connsiteY2" fmla="*/ 203353 h 406706"/>
                  <a:gd name="connsiteX0" fmla="*/ 0 w 10000"/>
                  <a:gd name="connsiteY0" fmla="*/ 313365 h 516718"/>
                  <a:gd name="connsiteX1" fmla="*/ 10000 w 10000"/>
                  <a:gd name="connsiteY1" fmla="*/ 323365 h 516718"/>
                  <a:gd name="connsiteX2" fmla="*/ 0 w 10000"/>
                  <a:gd name="connsiteY2" fmla="*/ 313365 h 516718"/>
                  <a:gd name="connsiteX0" fmla="*/ 0 w 10000"/>
                  <a:gd name="connsiteY0" fmla="*/ 313365 h 516718"/>
                  <a:gd name="connsiteX1" fmla="*/ 10000 w 10000"/>
                  <a:gd name="connsiteY1" fmla="*/ 323365 h 516718"/>
                  <a:gd name="connsiteX2" fmla="*/ 0 w 10000"/>
                  <a:gd name="connsiteY2" fmla="*/ 313365 h 516718"/>
                  <a:gd name="connsiteX0" fmla="*/ 0 w 10000"/>
                  <a:gd name="connsiteY0" fmla="*/ 313365 h 516718"/>
                  <a:gd name="connsiteX1" fmla="*/ 10000 w 10000"/>
                  <a:gd name="connsiteY1" fmla="*/ 323365 h 516718"/>
                  <a:gd name="connsiteX2" fmla="*/ 0 w 10000"/>
                  <a:gd name="connsiteY2" fmla="*/ 313365 h 516718"/>
                  <a:gd name="connsiteX0" fmla="*/ 0 w 10000"/>
                  <a:gd name="connsiteY0" fmla="*/ 283361 h 486714"/>
                  <a:gd name="connsiteX1" fmla="*/ 10000 w 10000"/>
                  <a:gd name="connsiteY1" fmla="*/ 293361 h 486714"/>
                  <a:gd name="connsiteX2" fmla="*/ 0 w 10000"/>
                  <a:gd name="connsiteY2" fmla="*/ 283361 h 486714"/>
                  <a:gd name="connsiteX0" fmla="*/ 0 w 10000"/>
                  <a:gd name="connsiteY0" fmla="*/ 283361 h 580061"/>
                  <a:gd name="connsiteX1" fmla="*/ 10000 w 10000"/>
                  <a:gd name="connsiteY1" fmla="*/ 293361 h 580061"/>
                  <a:gd name="connsiteX2" fmla="*/ 0 w 10000"/>
                  <a:gd name="connsiteY2" fmla="*/ 283361 h 580061"/>
                  <a:gd name="connsiteX0" fmla="*/ 0 w 10000"/>
                  <a:gd name="connsiteY0" fmla="*/ 243357 h 540057"/>
                  <a:gd name="connsiteX1" fmla="*/ 10000 w 10000"/>
                  <a:gd name="connsiteY1" fmla="*/ 253357 h 540057"/>
                  <a:gd name="connsiteX2" fmla="*/ 0 w 10000"/>
                  <a:gd name="connsiteY2" fmla="*/ 243357 h 540057"/>
                  <a:gd name="connsiteX0" fmla="*/ 0 w 10000"/>
                  <a:gd name="connsiteY0" fmla="*/ 243357 h 540057"/>
                  <a:gd name="connsiteX1" fmla="*/ 10000 w 10000"/>
                  <a:gd name="connsiteY1" fmla="*/ 253357 h 540057"/>
                  <a:gd name="connsiteX2" fmla="*/ 0 w 10000"/>
                  <a:gd name="connsiteY2" fmla="*/ 243357 h 540057"/>
                  <a:gd name="connsiteX0" fmla="*/ 0 w 10000"/>
                  <a:gd name="connsiteY0" fmla="*/ 243357 h 540057"/>
                  <a:gd name="connsiteX1" fmla="*/ 10000 w 10000"/>
                  <a:gd name="connsiteY1" fmla="*/ 253357 h 540057"/>
                  <a:gd name="connsiteX2" fmla="*/ 0 w 10000"/>
                  <a:gd name="connsiteY2" fmla="*/ 243357 h 540057"/>
                  <a:gd name="connsiteX0" fmla="*/ 0 w 10000"/>
                  <a:gd name="connsiteY0" fmla="*/ 236692 h 533392"/>
                  <a:gd name="connsiteX1" fmla="*/ 10000 w 10000"/>
                  <a:gd name="connsiteY1" fmla="*/ 246692 h 533392"/>
                  <a:gd name="connsiteX2" fmla="*/ 0 w 10000"/>
                  <a:gd name="connsiteY2" fmla="*/ 236692 h 533392"/>
                  <a:gd name="connsiteX0" fmla="*/ 0 w 10000"/>
                  <a:gd name="connsiteY0" fmla="*/ 236692 h 533392"/>
                  <a:gd name="connsiteX1" fmla="*/ 10000 w 10000"/>
                  <a:gd name="connsiteY1" fmla="*/ 246692 h 533392"/>
                  <a:gd name="connsiteX2" fmla="*/ 0 w 10000"/>
                  <a:gd name="connsiteY2" fmla="*/ 236692 h 533392"/>
                  <a:gd name="connsiteX0" fmla="*/ 0 w 10000"/>
                  <a:gd name="connsiteY0" fmla="*/ 236692 h 500801"/>
                  <a:gd name="connsiteX1" fmla="*/ 10000 w 10000"/>
                  <a:gd name="connsiteY1" fmla="*/ 246692 h 500801"/>
                  <a:gd name="connsiteX2" fmla="*/ 0 w 10000"/>
                  <a:gd name="connsiteY2" fmla="*/ 236692 h 500801"/>
                  <a:gd name="connsiteX0" fmla="*/ 0 w 10000"/>
                  <a:gd name="connsiteY0" fmla="*/ 236692 h 500801"/>
                  <a:gd name="connsiteX1" fmla="*/ 10000 w 10000"/>
                  <a:gd name="connsiteY1" fmla="*/ 246692 h 500801"/>
                  <a:gd name="connsiteX2" fmla="*/ 0 w 10000"/>
                  <a:gd name="connsiteY2" fmla="*/ 236692 h 500801"/>
                  <a:gd name="connsiteX0" fmla="*/ 0 w 10000"/>
                  <a:gd name="connsiteY0" fmla="*/ 234977 h 499086"/>
                  <a:gd name="connsiteX1" fmla="*/ 10000 w 10000"/>
                  <a:gd name="connsiteY1" fmla="*/ 244977 h 499086"/>
                  <a:gd name="connsiteX2" fmla="*/ 0 w 10000"/>
                  <a:gd name="connsiteY2" fmla="*/ 234977 h 49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499086">
                    <a:moveTo>
                      <a:pt x="0" y="234977"/>
                    </a:moveTo>
                    <a:cubicBezTo>
                      <a:pt x="2490" y="481182"/>
                      <a:pt x="7760" y="499086"/>
                      <a:pt x="10000" y="244977"/>
                    </a:cubicBezTo>
                    <a:cubicBezTo>
                      <a:pt x="7661" y="25926"/>
                      <a:pt x="2366" y="0"/>
                      <a:pt x="0" y="234977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3"/>
              <p:cNvCxnSpPr/>
              <p:nvPr/>
            </p:nvCxnSpPr>
            <p:spPr>
              <a:xfrm rot="5400000">
                <a:off x="2167182" y="4708761"/>
                <a:ext cx="2004844" cy="7634"/>
              </a:xfrm>
              <a:prstGeom prst="line">
                <a:avLst/>
              </a:prstGeom>
              <a:ln w="95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4"/>
            <p:cNvGrpSpPr/>
            <p:nvPr/>
          </p:nvGrpSpPr>
          <p:grpSpPr>
            <a:xfrm>
              <a:off x="6324601" y="1485900"/>
              <a:ext cx="380999" cy="2028489"/>
              <a:chOff x="2971801" y="3710156"/>
              <a:chExt cx="380999" cy="2028489"/>
            </a:xfrm>
          </p:grpSpPr>
          <p:sp>
            <p:nvSpPr>
              <p:cNvPr id="21" name="Freeform 20"/>
              <p:cNvSpPr/>
              <p:nvPr/>
            </p:nvSpPr>
            <p:spPr>
              <a:xfrm rot="5400000">
                <a:off x="2159879" y="4545723"/>
                <a:ext cx="2004844" cy="380999"/>
              </a:xfrm>
              <a:custGeom>
                <a:avLst/>
                <a:gdLst>
                  <a:gd name="connsiteX0" fmla="*/ 0 w 1824037"/>
                  <a:gd name="connsiteY0" fmla="*/ 0 h 4762"/>
                  <a:gd name="connsiteX1" fmla="*/ 1824037 w 1824037"/>
                  <a:gd name="connsiteY1" fmla="*/ 4762 h 4762"/>
                  <a:gd name="connsiteX2" fmla="*/ 0 w 1824037"/>
                  <a:gd name="connsiteY2" fmla="*/ 0 h 4762"/>
                  <a:gd name="connsiteX0" fmla="*/ 0 w 10000"/>
                  <a:gd name="connsiteY0" fmla="*/ 176686 h 186686"/>
                  <a:gd name="connsiteX1" fmla="*/ 10000 w 10000"/>
                  <a:gd name="connsiteY1" fmla="*/ 186686 h 186686"/>
                  <a:gd name="connsiteX2" fmla="*/ 0 w 10000"/>
                  <a:gd name="connsiteY2" fmla="*/ 176686 h 186686"/>
                  <a:gd name="connsiteX0" fmla="*/ 0 w 10000"/>
                  <a:gd name="connsiteY0" fmla="*/ 176686 h 380039"/>
                  <a:gd name="connsiteX1" fmla="*/ 10000 w 10000"/>
                  <a:gd name="connsiteY1" fmla="*/ 186686 h 380039"/>
                  <a:gd name="connsiteX2" fmla="*/ 0 w 10000"/>
                  <a:gd name="connsiteY2" fmla="*/ 176686 h 380039"/>
                  <a:gd name="connsiteX0" fmla="*/ 0 w 10000"/>
                  <a:gd name="connsiteY0" fmla="*/ 203353 h 406706"/>
                  <a:gd name="connsiteX1" fmla="*/ 10000 w 10000"/>
                  <a:gd name="connsiteY1" fmla="*/ 213353 h 406706"/>
                  <a:gd name="connsiteX2" fmla="*/ 0 w 10000"/>
                  <a:gd name="connsiteY2" fmla="*/ 203353 h 406706"/>
                  <a:gd name="connsiteX0" fmla="*/ 0 w 10000"/>
                  <a:gd name="connsiteY0" fmla="*/ 313365 h 516718"/>
                  <a:gd name="connsiteX1" fmla="*/ 10000 w 10000"/>
                  <a:gd name="connsiteY1" fmla="*/ 323365 h 516718"/>
                  <a:gd name="connsiteX2" fmla="*/ 0 w 10000"/>
                  <a:gd name="connsiteY2" fmla="*/ 313365 h 516718"/>
                  <a:gd name="connsiteX0" fmla="*/ 0 w 10000"/>
                  <a:gd name="connsiteY0" fmla="*/ 313365 h 516718"/>
                  <a:gd name="connsiteX1" fmla="*/ 10000 w 10000"/>
                  <a:gd name="connsiteY1" fmla="*/ 323365 h 516718"/>
                  <a:gd name="connsiteX2" fmla="*/ 0 w 10000"/>
                  <a:gd name="connsiteY2" fmla="*/ 313365 h 516718"/>
                  <a:gd name="connsiteX0" fmla="*/ 0 w 10000"/>
                  <a:gd name="connsiteY0" fmla="*/ 313365 h 516718"/>
                  <a:gd name="connsiteX1" fmla="*/ 10000 w 10000"/>
                  <a:gd name="connsiteY1" fmla="*/ 323365 h 516718"/>
                  <a:gd name="connsiteX2" fmla="*/ 0 w 10000"/>
                  <a:gd name="connsiteY2" fmla="*/ 313365 h 516718"/>
                  <a:gd name="connsiteX0" fmla="*/ 0 w 10000"/>
                  <a:gd name="connsiteY0" fmla="*/ 283361 h 486714"/>
                  <a:gd name="connsiteX1" fmla="*/ 10000 w 10000"/>
                  <a:gd name="connsiteY1" fmla="*/ 293361 h 486714"/>
                  <a:gd name="connsiteX2" fmla="*/ 0 w 10000"/>
                  <a:gd name="connsiteY2" fmla="*/ 283361 h 486714"/>
                  <a:gd name="connsiteX0" fmla="*/ 0 w 10000"/>
                  <a:gd name="connsiteY0" fmla="*/ 283361 h 580061"/>
                  <a:gd name="connsiteX1" fmla="*/ 10000 w 10000"/>
                  <a:gd name="connsiteY1" fmla="*/ 293361 h 580061"/>
                  <a:gd name="connsiteX2" fmla="*/ 0 w 10000"/>
                  <a:gd name="connsiteY2" fmla="*/ 283361 h 580061"/>
                  <a:gd name="connsiteX0" fmla="*/ 0 w 10000"/>
                  <a:gd name="connsiteY0" fmla="*/ 243357 h 540057"/>
                  <a:gd name="connsiteX1" fmla="*/ 10000 w 10000"/>
                  <a:gd name="connsiteY1" fmla="*/ 253357 h 540057"/>
                  <a:gd name="connsiteX2" fmla="*/ 0 w 10000"/>
                  <a:gd name="connsiteY2" fmla="*/ 243357 h 540057"/>
                  <a:gd name="connsiteX0" fmla="*/ 0 w 10000"/>
                  <a:gd name="connsiteY0" fmla="*/ 243357 h 540057"/>
                  <a:gd name="connsiteX1" fmla="*/ 10000 w 10000"/>
                  <a:gd name="connsiteY1" fmla="*/ 253357 h 540057"/>
                  <a:gd name="connsiteX2" fmla="*/ 0 w 10000"/>
                  <a:gd name="connsiteY2" fmla="*/ 243357 h 540057"/>
                  <a:gd name="connsiteX0" fmla="*/ 0 w 10000"/>
                  <a:gd name="connsiteY0" fmla="*/ 243357 h 540057"/>
                  <a:gd name="connsiteX1" fmla="*/ 10000 w 10000"/>
                  <a:gd name="connsiteY1" fmla="*/ 253357 h 540057"/>
                  <a:gd name="connsiteX2" fmla="*/ 0 w 10000"/>
                  <a:gd name="connsiteY2" fmla="*/ 243357 h 540057"/>
                  <a:gd name="connsiteX0" fmla="*/ 0 w 10000"/>
                  <a:gd name="connsiteY0" fmla="*/ 236692 h 533392"/>
                  <a:gd name="connsiteX1" fmla="*/ 10000 w 10000"/>
                  <a:gd name="connsiteY1" fmla="*/ 246692 h 533392"/>
                  <a:gd name="connsiteX2" fmla="*/ 0 w 10000"/>
                  <a:gd name="connsiteY2" fmla="*/ 236692 h 533392"/>
                  <a:gd name="connsiteX0" fmla="*/ 0 w 10000"/>
                  <a:gd name="connsiteY0" fmla="*/ 236692 h 533392"/>
                  <a:gd name="connsiteX1" fmla="*/ 10000 w 10000"/>
                  <a:gd name="connsiteY1" fmla="*/ 246692 h 533392"/>
                  <a:gd name="connsiteX2" fmla="*/ 0 w 10000"/>
                  <a:gd name="connsiteY2" fmla="*/ 236692 h 533392"/>
                  <a:gd name="connsiteX0" fmla="*/ 0 w 10000"/>
                  <a:gd name="connsiteY0" fmla="*/ 236692 h 500801"/>
                  <a:gd name="connsiteX1" fmla="*/ 10000 w 10000"/>
                  <a:gd name="connsiteY1" fmla="*/ 246692 h 500801"/>
                  <a:gd name="connsiteX2" fmla="*/ 0 w 10000"/>
                  <a:gd name="connsiteY2" fmla="*/ 236692 h 500801"/>
                  <a:gd name="connsiteX0" fmla="*/ 0 w 10000"/>
                  <a:gd name="connsiteY0" fmla="*/ 236692 h 500801"/>
                  <a:gd name="connsiteX1" fmla="*/ 10000 w 10000"/>
                  <a:gd name="connsiteY1" fmla="*/ 246692 h 500801"/>
                  <a:gd name="connsiteX2" fmla="*/ 0 w 10000"/>
                  <a:gd name="connsiteY2" fmla="*/ 236692 h 500801"/>
                  <a:gd name="connsiteX0" fmla="*/ 0 w 10000"/>
                  <a:gd name="connsiteY0" fmla="*/ 234977 h 499086"/>
                  <a:gd name="connsiteX1" fmla="*/ 10000 w 10000"/>
                  <a:gd name="connsiteY1" fmla="*/ 244977 h 499086"/>
                  <a:gd name="connsiteX2" fmla="*/ 0 w 10000"/>
                  <a:gd name="connsiteY2" fmla="*/ 234977 h 49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499086">
                    <a:moveTo>
                      <a:pt x="0" y="234977"/>
                    </a:moveTo>
                    <a:cubicBezTo>
                      <a:pt x="2490" y="481182"/>
                      <a:pt x="7760" y="499086"/>
                      <a:pt x="10000" y="244977"/>
                    </a:cubicBezTo>
                    <a:cubicBezTo>
                      <a:pt x="7661" y="25926"/>
                      <a:pt x="2366" y="0"/>
                      <a:pt x="0" y="234977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rot="5400000">
                <a:off x="2167182" y="4708761"/>
                <a:ext cx="2004844" cy="7634"/>
              </a:xfrm>
              <a:prstGeom prst="line">
                <a:avLst/>
              </a:prstGeom>
              <a:ln w="95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/>
            <p:cNvCxnSpPr/>
            <p:nvPr/>
          </p:nvCxnSpPr>
          <p:spPr>
            <a:xfrm>
              <a:off x="304800" y="2514600"/>
              <a:ext cx="8382000" cy="0"/>
            </a:xfrm>
            <a:prstGeom prst="line">
              <a:avLst/>
            </a:prstGeom>
            <a:ln w="285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lowchart: Connector 7"/>
            <p:cNvSpPr/>
            <p:nvPr/>
          </p:nvSpPr>
          <p:spPr>
            <a:xfrm>
              <a:off x="1785937" y="2471738"/>
              <a:ext cx="76200" cy="76200"/>
            </a:xfrm>
            <a:prstGeom prst="flowChartConnector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 flipH="1">
              <a:off x="7277100" y="2476500"/>
              <a:ext cx="76200" cy="76200"/>
            </a:xfrm>
            <a:prstGeom prst="flowChartConnector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4419600" y="1981200"/>
              <a:ext cx="4267200" cy="1066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14364" y="1824286"/>
              <a:ext cx="2128836" cy="3308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6200000" flipH="1">
              <a:off x="4153695" y="2780505"/>
              <a:ext cx="533399" cy="1588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lowchart: Connector 12"/>
            <p:cNvSpPr/>
            <p:nvPr/>
          </p:nvSpPr>
          <p:spPr>
            <a:xfrm>
              <a:off x="3619504" y="2471741"/>
              <a:ext cx="76200" cy="76200"/>
            </a:xfrm>
            <a:prstGeom prst="flowChartConnector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09600" y="1828800"/>
              <a:ext cx="4800600" cy="1524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09600" y="1828800"/>
              <a:ext cx="2133600" cy="1219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743200" y="3038475"/>
              <a:ext cx="3810000" cy="95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 flipV="1">
              <a:off x="6534150" y="1600199"/>
              <a:ext cx="2152650" cy="14573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7639844" y="2361408"/>
              <a:ext cx="304800" cy="1585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267097" y="2137964"/>
              <a:ext cx="685006" cy="1588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743200" y="1857375"/>
              <a:ext cx="1676400" cy="11906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52400" y="5715000"/>
            <a:ext cx="42672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Notice the usefulness of the ray parallel to the axis between the lenses—it goes through the foci (white circles) outside.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34000" y="5553670"/>
            <a:ext cx="3276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We first locate the image from lens A, then draw in the ray from it through the center of lens B</a:t>
            </a:r>
          </a:p>
        </p:txBody>
      </p:sp>
      <p:cxnSp>
        <p:nvCxnSpPr>
          <p:cNvPr id="28" name="Straight Arrow Connector 27"/>
          <p:cNvCxnSpPr>
            <a:stCxn id="26" idx="0"/>
          </p:cNvCxnSpPr>
          <p:nvPr/>
        </p:nvCxnSpPr>
        <p:spPr>
          <a:xfrm rot="16200000" flipV="1">
            <a:off x="6043315" y="4624685"/>
            <a:ext cx="905470" cy="952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5" idx="0"/>
          </p:cNvCxnSpPr>
          <p:nvPr/>
        </p:nvCxnSpPr>
        <p:spPr>
          <a:xfrm rot="5400000" flipH="1" flipV="1">
            <a:off x="2400300" y="4838700"/>
            <a:ext cx="7620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90800" y="311971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64941" y="311523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11" y="7620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Today’s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895600"/>
            <a:ext cx="7086600" cy="297180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lensmaker’s</a:t>
            </a:r>
            <a:r>
              <a:rPr lang="en-US" dirty="0"/>
              <a:t> formula</a:t>
            </a:r>
          </a:p>
          <a:p>
            <a:r>
              <a:rPr lang="en-US" dirty="0"/>
              <a:t>Magnifying power</a:t>
            </a:r>
          </a:p>
          <a:p>
            <a:r>
              <a:rPr lang="en-US" dirty="0"/>
              <a:t>Lens combinations: ray tracing, telescopes.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/>
          <p:cNvSpPr/>
          <p:nvPr/>
        </p:nvSpPr>
        <p:spPr>
          <a:xfrm rot="5400000">
            <a:off x="6909752" y="4511284"/>
            <a:ext cx="1066801" cy="471055"/>
          </a:xfrm>
          <a:custGeom>
            <a:avLst/>
            <a:gdLst>
              <a:gd name="connsiteX0" fmla="*/ 0 w 1824037"/>
              <a:gd name="connsiteY0" fmla="*/ 0 h 4762"/>
              <a:gd name="connsiteX1" fmla="*/ 1824037 w 1824037"/>
              <a:gd name="connsiteY1" fmla="*/ 4762 h 4762"/>
              <a:gd name="connsiteX2" fmla="*/ 0 w 1824037"/>
              <a:gd name="connsiteY2" fmla="*/ 0 h 4762"/>
              <a:gd name="connsiteX0" fmla="*/ 0 w 10000"/>
              <a:gd name="connsiteY0" fmla="*/ 176686 h 186686"/>
              <a:gd name="connsiteX1" fmla="*/ 10000 w 10000"/>
              <a:gd name="connsiteY1" fmla="*/ 186686 h 186686"/>
              <a:gd name="connsiteX2" fmla="*/ 0 w 10000"/>
              <a:gd name="connsiteY2" fmla="*/ 176686 h 186686"/>
              <a:gd name="connsiteX0" fmla="*/ 0 w 10000"/>
              <a:gd name="connsiteY0" fmla="*/ 176686 h 380039"/>
              <a:gd name="connsiteX1" fmla="*/ 10000 w 10000"/>
              <a:gd name="connsiteY1" fmla="*/ 186686 h 380039"/>
              <a:gd name="connsiteX2" fmla="*/ 0 w 10000"/>
              <a:gd name="connsiteY2" fmla="*/ 176686 h 380039"/>
              <a:gd name="connsiteX0" fmla="*/ 0 w 10000"/>
              <a:gd name="connsiteY0" fmla="*/ 203353 h 406706"/>
              <a:gd name="connsiteX1" fmla="*/ 10000 w 10000"/>
              <a:gd name="connsiteY1" fmla="*/ 213353 h 406706"/>
              <a:gd name="connsiteX2" fmla="*/ 0 w 10000"/>
              <a:gd name="connsiteY2" fmla="*/ 203353 h 406706"/>
              <a:gd name="connsiteX0" fmla="*/ 0 w 10000"/>
              <a:gd name="connsiteY0" fmla="*/ 313365 h 516718"/>
              <a:gd name="connsiteX1" fmla="*/ 10000 w 10000"/>
              <a:gd name="connsiteY1" fmla="*/ 323365 h 516718"/>
              <a:gd name="connsiteX2" fmla="*/ 0 w 10000"/>
              <a:gd name="connsiteY2" fmla="*/ 313365 h 516718"/>
              <a:gd name="connsiteX0" fmla="*/ 0 w 10000"/>
              <a:gd name="connsiteY0" fmla="*/ 313365 h 516718"/>
              <a:gd name="connsiteX1" fmla="*/ 10000 w 10000"/>
              <a:gd name="connsiteY1" fmla="*/ 323365 h 516718"/>
              <a:gd name="connsiteX2" fmla="*/ 0 w 10000"/>
              <a:gd name="connsiteY2" fmla="*/ 313365 h 516718"/>
              <a:gd name="connsiteX0" fmla="*/ 0 w 10000"/>
              <a:gd name="connsiteY0" fmla="*/ 313365 h 516718"/>
              <a:gd name="connsiteX1" fmla="*/ 10000 w 10000"/>
              <a:gd name="connsiteY1" fmla="*/ 323365 h 516718"/>
              <a:gd name="connsiteX2" fmla="*/ 0 w 10000"/>
              <a:gd name="connsiteY2" fmla="*/ 313365 h 516718"/>
              <a:gd name="connsiteX0" fmla="*/ 0 w 10000"/>
              <a:gd name="connsiteY0" fmla="*/ 283361 h 486714"/>
              <a:gd name="connsiteX1" fmla="*/ 10000 w 10000"/>
              <a:gd name="connsiteY1" fmla="*/ 293361 h 486714"/>
              <a:gd name="connsiteX2" fmla="*/ 0 w 10000"/>
              <a:gd name="connsiteY2" fmla="*/ 283361 h 486714"/>
              <a:gd name="connsiteX0" fmla="*/ 0 w 10000"/>
              <a:gd name="connsiteY0" fmla="*/ 283361 h 580061"/>
              <a:gd name="connsiteX1" fmla="*/ 10000 w 10000"/>
              <a:gd name="connsiteY1" fmla="*/ 293361 h 580061"/>
              <a:gd name="connsiteX2" fmla="*/ 0 w 10000"/>
              <a:gd name="connsiteY2" fmla="*/ 283361 h 580061"/>
              <a:gd name="connsiteX0" fmla="*/ 0 w 10000"/>
              <a:gd name="connsiteY0" fmla="*/ 243357 h 540057"/>
              <a:gd name="connsiteX1" fmla="*/ 10000 w 10000"/>
              <a:gd name="connsiteY1" fmla="*/ 253357 h 540057"/>
              <a:gd name="connsiteX2" fmla="*/ 0 w 10000"/>
              <a:gd name="connsiteY2" fmla="*/ 243357 h 540057"/>
              <a:gd name="connsiteX0" fmla="*/ 0 w 10000"/>
              <a:gd name="connsiteY0" fmla="*/ 243357 h 540057"/>
              <a:gd name="connsiteX1" fmla="*/ 10000 w 10000"/>
              <a:gd name="connsiteY1" fmla="*/ 253357 h 540057"/>
              <a:gd name="connsiteX2" fmla="*/ 0 w 10000"/>
              <a:gd name="connsiteY2" fmla="*/ 243357 h 540057"/>
              <a:gd name="connsiteX0" fmla="*/ 0 w 10000"/>
              <a:gd name="connsiteY0" fmla="*/ 243357 h 540057"/>
              <a:gd name="connsiteX1" fmla="*/ 10000 w 10000"/>
              <a:gd name="connsiteY1" fmla="*/ 253357 h 540057"/>
              <a:gd name="connsiteX2" fmla="*/ 0 w 10000"/>
              <a:gd name="connsiteY2" fmla="*/ 243357 h 540057"/>
              <a:gd name="connsiteX0" fmla="*/ 0 w 10000"/>
              <a:gd name="connsiteY0" fmla="*/ 236692 h 533392"/>
              <a:gd name="connsiteX1" fmla="*/ 10000 w 10000"/>
              <a:gd name="connsiteY1" fmla="*/ 246692 h 533392"/>
              <a:gd name="connsiteX2" fmla="*/ 0 w 10000"/>
              <a:gd name="connsiteY2" fmla="*/ 236692 h 533392"/>
              <a:gd name="connsiteX0" fmla="*/ 0 w 10000"/>
              <a:gd name="connsiteY0" fmla="*/ 236692 h 533392"/>
              <a:gd name="connsiteX1" fmla="*/ 10000 w 10000"/>
              <a:gd name="connsiteY1" fmla="*/ 246692 h 533392"/>
              <a:gd name="connsiteX2" fmla="*/ 0 w 10000"/>
              <a:gd name="connsiteY2" fmla="*/ 236692 h 533392"/>
              <a:gd name="connsiteX0" fmla="*/ 0 w 10000"/>
              <a:gd name="connsiteY0" fmla="*/ 236692 h 500801"/>
              <a:gd name="connsiteX1" fmla="*/ 10000 w 10000"/>
              <a:gd name="connsiteY1" fmla="*/ 246692 h 500801"/>
              <a:gd name="connsiteX2" fmla="*/ 0 w 10000"/>
              <a:gd name="connsiteY2" fmla="*/ 236692 h 500801"/>
              <a:gd name="connsiteX0" fmla="*/ 0 w 10000"/>
              <a:gd name="connsiteY0" fmla="*/ 236692 h 500801"/>
              <a:gd name="connsiteX1" fmla="*/ 10000 w 10000"/>
              <a:gd name="connsiteY1" fmla="*/ 246692 h 500801"/>
              <a:gd name="connsiteX2" fmla="*/ 0 w 10000"/>
              <a:gd name="connsiteY2" fmla="*/ 236692 h 500801"/>
              <a:gd name="connsiteX0" fmla="*/ 0 w 10000"/>
              <a:gd name="connsiteY0" fmla="*/ 234977 h 499086"/>
              <a:gd name="connsiteX1" fmla="*/ 10000 w 10000"/>
              <a:gd name="connsiteY1" fmla="*/ 244977 h 499086"/>
              <a:gd name="connsiteX2" fmla="*/ 0 w 10000"/>
              <a:gd name="connsiteY2" fmla="*/ 234977 h 49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499086">
                <a:moveTo>
                  <a:pt x="0" y="234977"/>
                </a:moveTo>
                <a:cubicBezTo>
                  <a:pt x="2490" y="481182"/>
                  <a:pt x="7760" y="499086"/>
                  <a:pt x="10000" y="244977"/>
                </a:cubicBezTo>
                <a:cubicBezTo>
                  <a:pt x="7661" y="25926"/>
                  <a:pt x="2366" y="0"/>
                  <a:pt x="0" y="234977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The Spyglass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1828800"/>
          </a:xfrm>
        </p:spPr>
        <p:txBody>
          <a:bodyPr>
            <a:normAutofit/>
          </a:bodyPr>
          <a:lstStyle/>
          <a:p>
            <a:r>
              <a:rPr lang="en-US" sz="2800"/>
              <a:t>The real image from the two convex lenses can be viewed through a third, powerful, lens to make a telescope with </a:t>
            </a:r>
            <a:r>
              <a:rPr lang="en-US" sz="2800">
                <a:solidFill>
                  <a:srgbClr val="FFFF00"/>
                </a:solidFill>
              </a:rPr>
              <a:t>upright</a:t>
            </a:r>
            <a:r>
              <a:rPr lang="en-US" sz="2800"/>
              <a:t> image, better for terrestrial viewing (as opposed to astronomical uses).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7200" y="3733800"/>
            <a:ext cx="7543797" cy="1752603"/>
            <a:chOff x="304800" y="1142456"/>
            <a:chExt cx="8554825" cy="2376124"/>
          </a:xfrm>
        </p:grpSpPr>
        <p:grpSp>
          <p:nvGrpSpPr>
            <p:cNvPr id="5" name="Group 1"/>
            <p:cNvGrpSpPr/>
            <p:nvPr/>
          </p:nvGrpSpPr>
          <p:grpSpPr>
            <a:xfrm>
              <a:off x="2438400" y="1490091"/>
              <a:ext cx="581021" cy="2028489"/>
              <a:chOff x="2971801" y="3710156"/>
              <a:chExt cx="380999" cy="2028489"/>
            </a:xfrm>
          </p:grpSpPr>
          <p:sp>
            <p:nvSpPr>
              <p:cNvPr id="23" name="Freeform 2"/>
              <p:cNvSpPr/>
              <p:nvPr/>
            </p:nvSpPr>
            <p:spPr>
              <a:xfrm rot="5400000">
                <a:off x="2159879" y="4545723"/>
                <a:ext cx="2004844" cy="380999"/>
              </a:xfrm>
              <a:custGeom>
                <a:avLst/>
                <a:gdLst>
                  <a:gd name="connsiteX0" fmla="*/ 0 w 1824037"/>
                  <a:gd name="connsiteY0" fmla="*/ 0 h 4762"/>
                  <a:gd name="connsiteX1" fmla="*/ 1824037 w 1824037"/>
                  <a:gd name="connsiteY1" fmla="*/ 4762 h 4762"/>
                  <a:gd name="connsiteX2" fmla="*/ 0 w 1824037"/>
                  <a:gd name="connsiteY2" fmla="*/ 0 h 4762"/>
                  <a:gd name="connsiteX0" fmla="*/ 0 w 10000"/>
                  <a:gd name="connsiteY0" fmla="*/ 176686 h 186686"/>
                  <a:gd name="connsiteX1" fmla="*/ 10000 w 10000"/>
                  <a:gd name="connsiteY1" fmla="*/ 186686 h 186686"/>
                  <a:gd name="connsiteX2" fmla="*/ 0 w 10000"/>
                  <a:gd name="connsiteY2" fmla="*/ 176686 h 186686"/>
                  <a:gd name="connsiteX0" fmla="*/ 0 w 10000"/>
                  <a:gd name="connsiteY0" fmla="*/ 176686 h 380039"/>
                  <a:gd name="connsiteX1" fmla="*/ 10000 w 10000"/>
                  <a:gd name="connsiteY1" fmla="*/ 186686 h 380039"/>
                  <a:gd name="connsiteX2" fmla="*/ 0 w 10000"/>
                  <a:gd name="connsiteY2" fmla="*/ 176686 h 380039"/>
                  <a:gd name="connsiteX0" fmla="*/ 0 w 10000"/>
                  <a:gd name="connsiteY0" fmla="*/ 203353 h 406706"/>
                  <a:gd name="connsiteX1" fmla="*/ 10000 w 10000"/>
                  <a:gd name="connsiteY1" fmla="*/ 213353 h 406706"/>
                  <a:gd name="connsiteX2" fmla="*/ 0 w 10000"/>
                  <a:gd name="connsiteY2" fmla="*/ 203353 h 406706"/>
                  <a:gd name="connsiteX0" fmla="*/ 0 w 10000"/>
                  <a:gd name="connsiteY0" fmla="*/ 313365 h 516718"/>
                  <a:gd name="connsiteX1" fmla="*/ 10000 w 10000"/>
                  <a:gd name="connsiteY1" fmla="*/ 323365 h 516718"/>
                  <a:gd name="connsiteX2" fmla="*/ 0 w 10000"/>
                  <a:gd name="connsiteY2" fmla="*/ 313365 h 516718"/>
                  <a:gd name="connsiteX0" fmla="*/ 0 w 10000"/>
                  <a:gd name="connsiteY0" fmla="*/ 313365 h 516718"/>
                  <a:gd name="connsiteX1" fmla="*/ 10000 w 10000"/>
                  <a:gd name="connsiteY1" fmla="*/ 323365 h 516718"/>
                  <a:gd name="connsiteX2" fmla="*/ 0 w 10000"/>
                  <a:gd name="connsiteY2" fmla="*/ 313365 h 516718"/>
                  <a:gd name="connsiteX0" fmla="*/ 0 w 10000"/>
                  <a:gd name="connsiteY0" fmla="*/ 313365 h 516718"/>
                  <a:gd name="connsiteX1" fmla="*/ 10000 w 10000"/>
                  <a:gd name="connsiteY1" fmla="*/ 323365 h 516718"/>
                  <a:gd name="connsiteX2" fmla="*/ 0 w 10000"/>
                  <a:gd name="connsiteY2" fmla="*/ 313365 h 516718"/>
                  <a:gd name="connsiteX0" fmla="*/ 0 w 10000"/>
                  <a:gd name="connsiteY0" fmla="*/ 283361 h 486714"/>
                  <a:gd name="connsiteX1" fmla="*/ 10000 w 10000"/>
                  <a:gd name="connsiteY1" fmla="*/ 293361 h 486714"/>
                  <a:gd name="connsiteX2" fmla="*/ 0 w 10000"/>
                  <a:gd name="connsiteY2" fmla="*/ 283361 h 486714"/>
                  <a:gd name="connsiteX0" fmla="*/ 0 w 10000"/>
                  <a:gd name="connsiteY0" fmla="*/ 283361 h 580061"/>
                  <a:gd name="connsiteX1" fmla="*/ 10000 w 10000"/>
                  <a:gd name="connsiteY1" fmla="*/ 293361 h 580061"/>
                  <a:gd name="connsiteX2" fmla="*/ 0 w 10000"/>
                  <a:gd name="connsiteY2" fmla="*/ 283361 h 580061"/>
                  <a:gd name="connsiteX0" fmla="*/ 0 w 10000"/>
                  <a:gd name="connsiteY0" fmla="*/ 243357 h 540057"/>
                  <a:gd name="connsiteX1" fmla="*/ 10000 w 10000"/>
                  <a:gd name="connsiteY1" fmla="*/ 253357 h 540057"/>
                  <a:gd name="connsiteX2" fmla="*/ 0 w 10000"/>
                  <a:gd name="connsiteY2" fmla="*/ 243357 h 540057"/>
                  <a:gd name="connsiteX0" fmla="*/ 0 w 10000"/>
                  <a:gd name="connsiteY0" fmla="*/ 243357 h 540057"/>
                  <a:gd name="connsiteX1" fmla="*/ 10000 w 10000"/>
                  <a:gd name="connsiteY1" fmla="*/ 253357 h 540057"/>
                  <a:gd name="connsiteX2" fmla="*/ 0 w 10000"/>
                  <a:gd name="connsiteY2" fmla="*/ 243357 h 540057"/>
                  <a:gd name="connsiteX0" fmla="*/ 0 w 10000"/>
                  <a:gd name="connsiteY0" fmla="*/ 243357 h 540057"/>
                  <a:gd name="connsiteX1" fmla="*/ 10000 w 10000"/>
                  <a:gd name="connsiteY1" fmla="*/ 253357 h 540057"/>
                  <a:gd name="connsiteX2" fmla="*/ 0 w 10000"/>
                  <a:gd name="connsiteY2" fmla="*/ 243357 h 540057"/>
                  <a:gd name="connsiteX0" fmla="*/ 0 w 10000"/>
                  <a:gd name="connsiteY0" fmla="*/ 236692 h 533392"/>
                  <a:gd name="connsiteX1" fmla="*/ 10000 w 10000"/>
                  <a:gd name="connsiteY1" fmla="*/ 246692 h 533392"/>
                  <a:gd name="connsiteX2" fmla="*/ 0 w 10000"/>
                  <a:gd name="connsiteY2" fmla="*/ 236692 h 533392"/>
                  <a:gd name="connsiteX0" fmla="*/ 0 w 10000"/>
                  <a:gd name="connsiteY0" fmla="*/ 236692 h 533392"/>
                  <a:gd name="connsiteX1" fmla="*/ 10000 w 10000"/>
                  <a:gd name="connsiteY1" fmla="*/ 246692 h 533392"/>
                  <a:gd name="connsiteX2" fmla="*/ 0 w 10000"/>
                  <a:gd name="connsiteY2" fmla="*/ 236692 h 533392"/>
                  <a:gd name="connsiteX0" fmla="*/ 0 w 10000"/>
                  <a:gd name="connsiteY0" fmla="*/ 236692 h 500801"/>
                  <a:gd name="connsiteX1" fmla="*/ 10000 w 10000"/>
                  <a:gd name="connsiteY1" fmla="*/ 246692 h 500801"/>
                  <a:gd name="connsiteX2" fmla="*/ 0 w 10000"/>
                  <a:gd name="connsiteY2" fmla="*/ 236692 h 500801"/>
                  <a:gd name="connsiteX0" fmla="*/ 0 w 10000"/>
                  <a:gd name="connsiteY0" fmla="*/ 236692 h 500801"/>
                  <a:gd name="connsiteX1" fmla="*/ 10000 w 10000"/>
                  <a:gd name="connsiteY1" fmla="*/ 246692 h 500801"/>
                  <a:gd name="connsiteX2" fmla="*/ 0 w 10000"/>
                  <a:gd name="connsiteY2" fmla="*/ 236692 h 500801"/>
                  <a:gd name="connsiteX0" fmla="*/ 0 w 10000"/>
                  <a:gd name="connsiteY0" fmla="*/ 234977 h 499086"/>
                  <a:gd name="connsiteX1" fmla="*/ 10000 w 10000"/>
                  <a:gd name="connsiteY1" fmla="*/ 244977 h 499086"/>
                  <a:gd name="connsiteX2" fmla="*/ 0 w 10000"/>
                  <a:gd name="connsiteY2" fmla="*/ 234977 h 49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499086">
                    <a:moveTo>
                      <a:pt x="0" y="234977"/>
                    </a:moveTo>
                    <a:cubicBezTo>
                      <a:pt x="2490" y="481182"/>
                      <a:pt x="7760" y="499086"/>
                      <a:pt x="10000" y="244977"/>
                    </a:cubicBezTo>
                    <a:cubicBezTo>
                      <a:pt x="7661" y="25926"/>
                      <a:pt x="2366" y="0"/>
                      <a:pt x="0" y="234977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3"/>
              <p:cNvCxnSpPr/>
              <p:nvPr/>
            </p:nvCxnSpPr>
            <p:spPr>
              <a:xfrm rot="5400000">
                <a:off x="2167182" y="4708761"/>
                <a:ext cx="2004844" cy="7634"/>
              </a:xfrm>
              <a:prstGeom prst="line">
                <a:avLst/>
              </a:prstGeom>
              <a:ln w="95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4"/>
            <p:cNvGrpSpPr/>
            <p:nvPr/>
          </p:nvGrpSpPr>
          <p:grpSpPr>
            <a:xfrm>
              <a:off x="6324601" y="1485900"/>
              <a:ext cx="380999" cy="2028489"/>
              <a:chOff x="2971801" y="3710156"/>
              <a:chExt cx="380999" cy="2028489"/>
            </a:xfrm>
          </p:grpSpPr>
          <p:sp>
            <p:nvSpPr>
              <p:cNvPr id="21" name="Freeform 20"/>
              <p:cNvSpPr/>
              <p:nvPr/>
            </p:nvSpPr>
            <p:spPr>
              <a:xfrm rot="5400000">
                <a:off x="2159879" y="4545723"/>
                <a:ext cx="2004844" cy="380999"/>
              </a:xfrm>
              <a:custGeom>
                <a:avLst/>
                <a:gdLst>
                  <a:gd name="connsiteX0" fmla="*/ 0 w 1824037"/>
                  <a:gd name="connsiteY0" fmla="*/ 0 h 4762"/>
                  <a:gd name="connsiteX1" fmla="*/ 1824037 w 1824037"/>
                  <a:gd name="connsiteY1" fmla="*/ 4762 h 4762"/>
                  <a:gd name="connsiteX2" fmla="*/ 0 w 1824037"/>
                  <a:gd name="connsiteY2" fmla="*/ 0 h 4762"/>
                  <a:gd name="connsiteX0" fmla="*/ 0 w 10000"/>
                  <a:gd name="connsiteY0" fmla="*/ 176686 h 186686"/>
                  <a:gd name="connsiteX1" fmla="*/ 10000 w 10000"/>
                  <a:gd name="connsiteY1" fmla="*/ 186686 h 186686"/>
                  <a:gd name="connsiteX2" fmla="*/ 0 w 10000"/>
                  <a:gd name="connsiteY2" fmla="*/ 176686 h 186686"/>
                  <a:gd name="connsiteX0" fmla="*/ 0 w 10000"/>
                  <a:gd name="connsiteY0" fmla="*/ 176686 h 380039"/>
                  <a:gd name="connsiteX1" fmla="*/ 10000 w 10000"/>
                  <a:gd name="connsiteY1" fmla="*/ 186686 h 380039"/>
                  <a:gd name="connsiteX2" fmla="*/ 0 w 10000"/>
                  <a:gd name="connsiteY2" fmla="*/ 176686 h 380039"/>
                  <a:gd name="connsiteX0" fmla="*/ 0 w 10000"/>
                  <a:gd name="connsiteY0" fmla="*/ 203353 h 406706"/>
                  <a:gd name="connsiteX1" fmla="*/ 10000 w 10000"/>
                  <a:gd name="connsiteY1" fmla="*/ 213353 h 406706"/>
                  <a:gd name="connsiteX2" fmla="*/ 0 w 10000"/>
                  <a:gd name="connsiteY2" fmla="*/ 203353 h 406706"/>
                  <a:gd name="connsiteX0" fmla="*/ 0 w 10000"/>
                  <a:gd name="connsiteY0" fmla="*/ 313365 h 516718"/>
                  <a:gd name="connsiteX1" fmla="*/ 10000 w 10000"/>
                  <a:gd name="connsiteY1" fmla="*/ 323365 h 516718"/>
                  <a:gd name="connsiteX2" fmla="*/ 0 w 10000"/>
                  <a:gd name="connsiteY2" fmla="*/ 313365 h 516718"/>
                  <a:gd name="connsiteX0" fmla="*/ 0 w 10000"/>
                  <a:gd name="connsiteY0" fmla="*/ 313365 h 516718"/>
                  <a:gd name="connsiteX1" fmla="*/ 10000 w 10000"/>
                  <a:gd name="connsiteY1" fmla="*/ 323365 h 516718"/>
                  <a:gd name="connsiteX2" fmla="*/ 0 w 10000"/>
                  <a:gd name="connsiteY2" fmla="*/ 313365 h 516718"/>
                  <a:gd name="connsiteX0" fmla="*/ 0 w 10000"/>
                  <a:gd name="connsiteY0" fmla="*/ 313365 h 516718"/>
                  <a:gd name="connsiteX1" fmla="*/ 10000 w 10000"/>
                  <a:gd name="connsiteY1" fmla="*/ 323365 h 516718"/>
                  <a:gd name="connsiteX2" fmla="*/ 0 w 10000"/>
                  <a:gd name="connsiteY2" fmla="*/ 313365 h 516718"/>
                  <a:gd name="connsiteX0" fmla="*/ 0 w 10000"/>
                  <a:gd name="connsiteY0" fmla="*/ 283361 h 486714"/>
                  <a:gd name="connsiteX1" fmla="*/ 10000 w 10000"/>
                  <a:gd name="connsiteY1" fmla="*/ 293361 h 486714"/>
                  <a:gd name="connsiteX2" fmla="*/ 0 w 10000"/>
                  <a:gd name="connsiteY2" fmla="*/ 283361 h 486714"/>
                  <a:gd name="connsiteX0" fmla="*/ 0 w 10000"/>
                  <a:gd name="connsiteY0" fmla="*/ 283361 h 580061"/>
                  <a:gd name="connsiteX1" fmla="*/ 10000 w 10000"/>
                  <a:gd name="connsiteY1" fmla="*/ 293361 h 580061"/>
                  <a:gd name="connsiteX2" fmla="*/ 0 w 10000"/>
                  <a:gd name="connsiteY2" fmla="*/ 283361 h 580061"/>
                  <a:gd name="connsiteX0" fmla="*/ 0 w 10000"/>
                  <a:gd name="connsiteY0" fmla="*/ 243357 h 540057"/>
                  <a:gd name="connsiteX1" fmla="*/ 10000 w 10000"/>
                  <a:gd name="connsiteY1" fmla="*/ 253357 h 540057"/>
                  <a:gd name="connsiteX2" fmla="*/ 0 w 10000"/>
                  <a:gd name="connsiteY2" fmla="*/ 243357 h 540057"/>
                  <a:gd name="connsiteX0" fmla="*/ 0 w 10000"/>
                  <a:gd name="connsiteY0" fmla="*/ 243357 h 540057"/>
                  <a:gd name="connsiteX1" fmla="*/ 10000 w 10000"/>
                  <a:gd name="connsiteY1" fmla="*/ 253357 h 540057"/>
                  <a:gd name="connsiteX2" fmla="*/ 0 w 10000"/>
                  <a:gd name="connsiteY2" fmla="*/ 243357 h 540057"/>
                  <a:gd name="connsiteX0" fmla="*/ 0 w 10000"/>
                  <a:gd name="connsiteY0" fmla="*/ 243357 h 540057"/>
                  <a:gd name="connsiteX1" fmla="*/ 10000 w 10000"/>
                  <a:gd name="connsiteY1" fmla="*/ 253357 h 540057"/>
                  <a:gd name="connsiteX2" fmla="*/ 0 w 10000"/>
                  <a:gd name="connsiteY2" fmla="*/ 243357 h 540057"/>
                  <a:gd name="connsiteX0" fmla="*/ 0 w 10000"/>
                  <a:gd name="connsiteY0" fmla="*/ 236692 h 533392"/>
                  <a:gd name="connsiteX1" fmla="*/ 10000 w 10000"/>
                  <a:gd name="connsiteY1" fmla="*/ 246692 h 533392"/>
                  <a:gd name="connsiteX2" fmla="*/ 0 w 10000"/>
                  <a:gd name="connsiteY2" fmla="*/ 236692 h 533392"/>
                  <a:gd name="connsiteX0" fmla="*/ 0 w 10000"/>
                  <a:gd name="connsiteY0" fmla="*/ 236692 h 533392"/>
                  <a:gd name="connsiteX1" fmla="*/ 10000 w 10000"/>
                  <a:gd name="connsiteY1" fmla="*/ 246692 h 533392"/>
                  <a:gd name="connsiteX2" fmla="*/ 0 w 10000"/>
                  <a:gd name="connsiteY2" fmla="*/ 236692 h 533392"/>
                  <a:gd name="connsiteX0" fmla="*/ 0 w 10000"/>
                  <a:gd name="connsiteY0" fmla="*/ 236692 h 500801"/>
                  <a:gd name="connsiteX1" fmla="*/ 10000 w 10000"/>
                  <a:gd name="connsiteY1" fmla="*/ 246692 h 500801"/>
                  <a:gd name="connsiteX2" fmla="*/ 0 w 10000"/>
                  <a:gd name="connsiteY2" fmla="*/ 236692 h 500801"/>
                  <a:gd name="connsiteX0" fmla="*/ 0 w 10000"/>
                  <a:gd name="connsiteY0" fmla="*/ 236692 h 500801"/>
                  <a:gd name="connsiteX1" fmla="*/ 10000 w 10000"/>
                  <a:gd name="connsiteY1" fmla="*/ 246692 h 500801"/>
                  <a:gd name="connsiteX2" fmla="*/ 0 w 10000"/>
                  <a:gd name="connsiteY2" fmla="*/ 236692 h 500801"/>
                  <a:gd name="connsiteX0" fmla="*/ 0 w 10000"/>
                  <a:gd name="connsiteY0" fmla="*/ 234977 h 499086"/>
                  <a:gd name="connsiteX1" fmla="*/ 10000 w 10000"/>
                  <a:gd name="connsiteY1" fmla="*/ 244977 h 499086"/>
                  <a:gd name="connsiteX2" fmla="*/ 0 w 10000"/>
                  <a:gd name="connsiteY2" fmla="*/ 234977 h 49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499086">
                    <a:moveTo>
                      <a:pt x="0" y="234977"/>
                    </a:moveTo>
                    <a:cubicBezTo>
                      <a:pt x="2490" y="481182"/>
                      <a:pt x="7760" y="499086"/>
                      <a:pt x="10000" y="244977"/>
                    </a:cubicBezTo>
                    <a:cubicBezTo>
                      <a:pt x="7661" y="25926"/>
                      <a:pt x="2366" y="0"/>
                      <a:pt x="0" y="234977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rot="5400000">
                <a:off x="2167182" y="4708761"/>
                <a:ext cx="2004844" cy="7634"/>
              </a:xfrm>
              <a:prstGeom prst="line">
                <a:avLst/>
              </a:prstGeom>
              <a:ln w="95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/>
            <p:cNvCxnSpPr/>
            <p:nvPr/>
          </p:nvCxnSpPr>
          <p:spPr>
            <a:xfrm>
              <a:off x="304800" y="2514600"/>
              <a:ext cx="8382000" cy="0"/>
            </a:xfrm>
            <a:prstGeom prst="line">
              <a:avLst/>
            </a:prstGeom>
            <a:ln w="285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lowchart: Connector 7"/>
            <p:cNvSpPr/>
            <p:nvPr/>
          </p:nvSpPr>
          <p:spPr>
            <a:xfrm>
              <a:off x="1785937" y="2471738"/>
              <a:ext cx="76200" cy="76200"/>
            </a:xfrm>
            <a:prstGeom prst="flowChartConnector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 flipH="1">
              <a:off x="7277100" y="2476500"/>
              <a:ext cx="76200" cy="76200"/>
            </a:xfrm>
            <a:prstGeom prst="flowChartConnector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4419599" y="2072244"/>
              <a:ext cx="3835139" cy="97575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14364" y="1824286"/>
              <a:ext cx="2128836" cy="3308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6200000" flipH="1">
              <a:off x="4153695" y="2780505"/>
              <a:ext cx="533399" cy="1588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lowchart: Connector 12"/>
            <p:cNvSpPr/>
            <p:nvPr/>
          </p:nvSpPr>
          <p:spPr>
            <a:xfrm>
              <a:off x="3619504" y="2471741"/>
              <a:ext cx="76200" cy="76200"/>
            </a:xfrm>
            <a:prstGeom prst="flowChartConnector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09600" y="1828800"/>
              <a:ext cx="4800600" cy="1524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09600" y="1828800"/>
              <a:ext cx="2133600" cy="1219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743200" y="3038475"/>
              <a:ext cx="3810000" cy="95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 flipV="1">
              <a:off x="6534150" y="1865623"/>
              <a:ext cx="1720588" cy="1191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7639844" y="2361408"/>
              <a:ext cx="304800" cy="1585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267097" y="2137964"/>
              <a:ext cx="685006" cy="1588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743200" y="1857375"/>
              <a:ext cx="1676400" cy="11906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54738" y="1865624"/>
              <a:ext cx="604887" cy="41323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254737" y="2072244"/>
              <a:ext cx="526133" cy="41323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044968" y="1142456"/>
              <a:ext cx="1204318" cy="929732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217793" y="1142456"/>
              <a:ext cx="1023012" cy="71672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>
            <a:stCxn id="32" idx="0"/>
            <a:endCxn id="32" idx="1"/>
          </p:cNvCxnSpPr>
          <p:nvPr/>
        </p:nvCxnSpPr>
        <p:spPr>
          <a:xfrm rot="5400000">
            <a:off x="6918781" y="4742092"/>
            <a:ext cx="1066801" cy="943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7971951" y="4419600"/>
            <a:ext cx="540270" cy="550250"/>
            <a:chOff x="7971951" y="4419600"/>
            <a:chExt cx="540270" cy="550250"/>
          </a:xfrm>
        </p:grpSpPr>
        <p:grpSp>
          <p:nvGrpSpPr>
            <p:cNvPr id="47" name="Group 16"/>
            <p:cNvGrpSpPr/>
            <p:nvPr/>
          </p:nvGrpSpPr>
          <p:grpSpPr>
            <a:xfrm rot="12751108" flipV="1">
              <a:off x="7971951" y="4446272"/>
              <a:ext cx="540270" cy="523578"/>
              <a:chOff x="2568597" y="2162176"/>
              <a:chExt cx="1030204" cy="809624"/>
            </a:xfrm>
          </p:grpSpPr>
          <p:sp>
            <p:nvSpPr>
              <p:cNvPr id="48" name="Freeform 47"/>
              <p:cNvSpPr/>
              <p:nvPr/>
            </p:nvSpPr>
            <p:spPr>
              <a:xfrm>
                <a:off x="3300413" y="2271713"/>
                <a:ext cx="52387" cy="700087"/>
              </a:xfrm>
              <a:custGeom>
                <a:avLst/>
                <a:gdLst>
                  <a:gd name="connsiteX0" fmla="*/ 0 w 73818"/>
                  <a:gd name="connsiteY0" fmla="*/ 0 h 842962"/>
                  <a:gd name="connsiteX1" fmla="*/ 71437 w 73818"/>
                  <a:gd name="connsiteY1" fmla="*/ 457200 h 842962"/>
                  <a:gd name="connsiteX2" fmla="*/ 14287 w 73818"/>
                  <a:gd name="connsiteY2" fmla="*/ 842962 h 842962"/>
                  <a:gd name="connsiteX3" fmla="*/ 14287 w 73818"/>
                  <a:gd name="connsiteY3" fmla="*/ 842962 h 842962"/>
                  <a:gd name="connsiteX4" fmla="*/ 14287 w 73818"/>
                  <a:gd name="connsiteY4" fmla="*/ 842962 h 842962"/>
                  <a:gd name="connsiteX5" fmla="*/ 14287 w 73818"/>
                  <a:gd name="connsiteY5" fmla="*/ 842962 h 842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818" h="842962">
                    <a:moveTo>
                      <a:pt x="0" y="0"/>
                    </a:moveTo>
                    <a:cubicBezTo>
                      <a:pt x="34528" y="158353"/>
                      <a:pt x="69056" y="316706"/>
                      <a:pt x="71437" y="457200"/>
                    </a:cubicBezTo>
                    <a:cubicBezTo>
                      <a:pt x="73818" y="597694"/>
                      <a:pt x="14287" y="842962"/>
                      <a:pt x="14287" y="842962"/>
                    </a:cubicBezTo>
                    <a:lnTo>
                      <a:pt x="14287" y="842962"/>
                    </a:lnTo>
                    <a:lnTo>
                      <a:pt x="14287" y="842962"/>
                    </a:lnTo>
                    <a:lnTo>
                      <a:pt x="14287" y="842962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48"/>
              <p:cNvSpPr/>
              <p:nvPr/>
            </p:nvSpPr>
            <p:spPr>
              <a:xfrm rot="3720000">
                <a:off x="2987697" y="1890486"/>
                <a:ext cx="152400" cy="990600"/>
              </a:xfrm>
              <a:custGeom>
                <a:avLst/>
                <a:gdLst>
                  <a:gd name="connsiteX0" fmla="*/ 0 w 73818"/>
                  <a:gd name="connsiteY0" fmla="*/ 0 h 842962"/>
                  <a:gd name="connsiteX1" fmla="*/ 71437 w 73818"/>
                  <a:gd name="connsiteY1" fmla="*/ 457200 h 842962"/>
                  <a:gd name="connsiteX2" fmla="*/ 14287 w 73818"/>
                  <a:gd name="connsiteY2" fmla="*/ 842962 h 842962"/>
                  <a:gd name="connsiteX3" fmla="*/ 14287 w 73818"/>
                  <a:gd name="connsiteY3" fmla="*/ 842962 h 842962"/>
                  <a:gd name="connsiteX4" fmla="*/ 14287 w 73818"/>
                  <a:gd name="connsiteY4" fmla="*/ 842962 h 842962"/>
                  <a:gd name="connsiteX5" fmla="*/ 14287 w 73818"/>
                  <a:gd name="connsiteY5" fmla="*/ 842962 h 842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818" h="842962">
                    <a:moveTo>
                      <a:pt x="0" y="0"/>
                    </a:moveTo>
                    <a:cubicBezTo>
                      <a:pt x="34528" y="158353"/>
                      <a:pt x="69056" y="316706"/>
                      <a:pt x="71437" y="457200"/>
                    </a:cubicBezTo>
                    <a:cubicBezTo>
                      <a:pt x="73818" y="597694"/>
                      <a:pt x="14287" y="842962"/>
                      <a:pt x="14287" y="842962"/>
                    </a:cubicBezTo>
                    <a:lnTo>
                      <a:pt x="14287" y="842962"/>
                    </a:lnTo>
                    <a:lnTo>
                      <a:pt x="14287" y="842962"/>
                    </a:lnTo>
                    <a:lnTo>
                      <a:pt x="14287" y="842962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>
              <a:xfrm rot="-3240000">
                <a:off x="3140411" y="2508832"/>
                <a:ext cx="73818" cy="842962"/>
              </a:xfrm>
              <a:custGeom>
                <a:avLst/>
                <a:gdLst>
                  <a:gd name="connsiteX0" fmla="*/ 0 w 73818"/>
                  <a:gd name="connsiteY0" fmla="*/ 0 h 842962"/>
                  <a:gd name="connsiteX1" fmla="*/ 71437 w 73818"/>
                  <a:gd name="connsiteY1" fmla="*/ 457200 h 842962"/>
                  <a:gd name="connsiteX2" fmla="*/ 14287 w 73818"/>
                  <a:gd name="connsiteY2" fmla="*/ 842962 h 842962"/>
                  <a:gd name="connsiteX3" fmla="*/ 14287 w 73818"/>
                  <a:gd name="connsiteY3" fmla="*/ 842962 h 842962"/>
                  <a:gd name="connsiteX4" fmla="*/ 14287 w 73818"/>
                  <a:gd name="connsiteY4" fmla="*/ 842962 h 842962"/>
                  <a:gd name="connsiteX5" fmla="*/ 14287 w 73818"/>
                  <a:gd name="connsiteY5" fmla="*/ 842962 h 842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818" h="842962">
                    <a:moveTo>
                      <a:pt x="0" y="0"/>
                    </a:moveTo>
                    <a:cubicBezTo>
                      <a:pt x="34528" y="158353"/>
                      <a:pt x="69056" y="316706"/>
                      <a:pt x="71437" y="457200"/>
                    </a:cubicBezTo>
                    <a:cubicBezTo>
                      <a:pt x="73818" y="597694"/>
                      <a:pt x="14287" y="842962"/>
                      <a:pt x="14287" y="842962"/>
                    </a:cubicBezTo>
                    <a:lnTo>
                      <a:pt x="14287" y="842962"/>
                    </a:lnTo>
                    <a:lnTo>
                      <a:pt x="14287" y="842962"/>
                    </a:lnTo>
                    <a:lnTo>
                      <a:pt x="14287" y="842962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50"/>
              <p:cNvSpPr/>
              <p:nvPr/>
            </p:nvSpPr>
            <p:spPr>
              <a:xfrm rot="-10740000">
                <a:off x="3280543" y="2438765"/>
                <a:ext cx="45719" cy="452291"/>
              </a:xfrm>
              <a:custGeom>
                <a:avLst/>
                <a:gdLst>
                  <a:gd name="connsiteX0" fmla="*/ 0 w 73818"/>
                  <a:gd name="connsiteY0" fmla="*/ 0 h 842962"/>
                  <a:gd name="connsiteX1" fmla="*/ 71437 w 73818"/>
                  <a:gd name="connsiteY1" fmla="*/ 457200 h 842962"/>
                  <a:gd name="connsiteX2" fmla="*/ 14287 w 73818"/>
                  <a:gd name="connsiteY2" fmla="*/ 842962 h 842962"/>
                  <a:gd name="connsiteX3" fmla="*/ 14287 w 73818"/>
                  <a:gd name="connsiteY3" fmla="*/ 842962 h 842962"/>
                  <a:gd name="connsiteX4" fmla="*/ 14287 w 73818"/>
                  <a:gd name="connsiteY4" fmla="*/ 842962 h 842962"/>
                  <a:gd name="connsiteX5" fmla="*/ 14287 w 73818"/>
                  <a:gd name="connsiteY5" fmla="*/ 842962 h 842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818" h="842962">
                    <a:moveTo>
                      <a:pt x="0" y="0"/>
                    </a:moveTo>
                    <a:cubicBezTo>
                      <a:pt x="34528" y="158353"/>
                      <a:pt x="69056" y="316706"/>
                      <a:pt x="71437" y="457200"/>
                    </a:cubicBezTo>
                    <a:cubicBezTo>
                      <a:pt x="73818" y="597694"/>
                      <a:pt x="14287" y="842962"/>
                      <a:pt x="14287" y="842962"/>
                    </a:cubicBezTo>
                    <a:lnTo>
                      <a:pt x="14287" y="842962"/>
                    </a:lnTo>
                    <a:lnTo>
                      <a:pt x="14287" y="842962"/>
                    </a:lnTo>
                    <a:lnTo>
                      <a:pt x="14287" y="842962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 rot="6811108" flipH="1" flipV="1">
                <a:off x="3347211" y="2167765"/>
                <a:ext cx="123824" cy="1126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Connector 53"/>
            <p:cNvCxnSpPr/>
            <p:nvPr/>
          </p:nvCxnSpPr>
          <p:spPr>
            <a:xfrm rot="10800000">
              <a:off x="8153400" y="4495800"/>
              <a:ext cx="76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8153400" y="44196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Astronomical Telescope:  </a:t>
            </a:r>
            <a:r>
              <a:rPr lang="en-US" u="sng">
                <a:solidFill>
                  <a:srgbClr val="FFFF00"/>
                </a:solidFill>
              </a:rPr>
              <a:t>Angular</a:t>
            </a:r>
            <a:r>
              <a:rPr lang="en-US">
                <a:solidFill>
                  <a:srgbClr val="FFFF00"/>
                </a:solidFill>
              </a:rPr>
              <a:t> Magnification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r>
              <a:rPr lang="en-US" sz="2400"/>
              <a:t>Any object in astronomy can be taken to be at </a:t>
            </a:r>
            <a:r>
              <a:rPr lang="en-US" sz="2400">
                <a:solidFill>
                  <a:srgbClr val="FFFF00"/>
                </a:solidFill>
              </a:rPr>
              <a:t>infinite distance</a:t>
            </a:r>
            <a:r>
              <a:rPr lang="en-US" sz="2400"/>
              <a:t>: the relevant image size parameter is the </a:t>
            </a:r>
            <a:r>
              <a:rPr lang="en-US" sz="2400">
                <a:solidFill>
                  <a:srgbClr val="FFFF00"/>
                </a:solidFill>
              </a:rPr>
              <a:t>angular size </a:t>
            </a:r>
            <a:r>
              <a:rPr lang="en-US" sz="2400"/>
              <a:t>of the image. </a:t>
            </a:r>
          </a:p>
          <a:p>
            <a:r>
              <a:rPr lang="en-US" sz="2400"/>
              <a:t>Example: imagine pointing a telescope at Jupiter, so Jupiter’s south pole is on the axis of the telescope. </a:t>
            </a:r>
          </a:p>
          <a:p>
            <a:r>
              <a:rPr lang="en-US" sz="2400"/>
              <a:t>Rays coming from Jupiter’s north pole can be taken to be parallel and at a small angle to the axis on entering the telescope, so they form an image in the focal plane…</a:t>
            </a:r>
          </a:p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990600" y="4790973"/>
            <a:ext cx="6934200" cy="1686027"/>
            <a:chOff x="1600200" y="3528854"/>
            <a:chExt cx="6934200" cy="1686027"/>
          </a:xfrm>
        </p:grpSpPr>
        <p:sp>
          <p:nvSpPr>
            <p:cNvPr id="5" name="Freeform 4"/>
            <p:cNvSpPr/>
            <p:nvPr/>
          </p:nvSpPr>
          <p:spPr>
            <a:xfrm rot="5400000">
              <a:off x="6736772" y="4117397"/>
              <a:ext cx="1143000" cy="471055"/>
            </a:xfrm>
            <a:custGeom>
              <a:avLst/>
              <a:gdLst>
                <a:gd name="connsiteX0" fmla="*/ 0 w 1824037"/>
                <a:gd name="connsiteY0" fmla="*/ 0 h 4762"/>
                <a:gd name="connsiteX1" fmla="*/ 1824037 w 1824037"/>
                <a:gd name="connsiteY1" fmla="*/ 4762 h 4762"/>
                <a:gd name="connsiteX2" fmla="*/ 0 w 1824037"/>
                <a:gd name="connsiteY2" fmla="*/ 0 h 4762"/>
                <a:gd name="connsiteX0" fmla="*/ 0 w 10000"/>
                <a:gd name="connsiteY0" fmla="*/ 176686 h 186686"/>
                <a:gd name="connsiteX1" fmla="*/ 10000 w 10000"/>
                <a:gd name="connsiteY1" fmla="*/ 186686 h 186686"/>
                <a:gd name="connsiteX2" fmla="*/ 0 w 10000"/>
                <a:gd name="connsiteY2" fmla="*/ 176686 h 186686"/>
                <a:gd name="connsiteX0" fmla="*/ 0 w 10000"/>
                <a:gd name="connsiteY0" fmla="*/ 176686 h 380039"/>
                <a:gd name="connsiteX1" fmla="*/ 10000 w 10000"/>
                <a:gd name="connsiteY1" fmla="*/ 186686 h 380039"/>
                <a:gd name="connsiteX2" fmla="*/ 0 w 10000"/>
                <a:gd name="connsiteY2" fmla="*/ 176686 h 380039"/>
                <a:gd name="connsiteX0" fmla="*/ 0 w 10000"/>
                <a:gd name="connsiteY0" fmla="*/ 203353 h 406706"/>
                <a:gd name="connsiteX1" fmla="*/ 10000 w 10000"/>
                <a:gd name="connsiteY1" fmla="*/ 213353 h 406706"/>
                <a:gd name="connsiteX2" fmla="*/ 0 w 10000"/>
                <a:gd name="connsiteY2" fmla="*/ 203353 h 406706"/>
                <a:gd name="connsiteX0" fmla="*/ 0 w 10000"/>
                <a:gd name="connsiteY0" fmla="*/ 313365 h 516718"/>
                <a:gd name="connsiteX1" fmla="*/ 10000 w 10000"/>
                <a:gd name="connsiteY1" fmla="*/ 323365 h 516718"/>
                <a:gd name="connsiteX2" fmla="*/ 0 w 10000"/>
                <a:gd name="connsiteY2" fmla="*/ 313365 h 516718"/>
                <a:gd name="connsiteX0" fmla="*/ 0 w 10000"/>
                <a:gd name="connsiteY0" fmla="*/ 313365 h 516718"/>
                <a:gd name="connsiteX1" fmla="*/ 10000 w 10000"/>
                <a:gd name="connsiteY1" fmla="*/ 323365 h 516718"/>
                <a:gd name="connsiteX2" fmla="*/ 0 w 10000"/>
                <a:gd name="connsiteY2" fmla="*/ 313365 h 516718"/>
                <a:gd name="connsiteX0" fmla="*/ 0 w 10000"/>
                <a:gd name="connsiteY0" fmla="*/ 313365 h 516718"/>
                <a:gd name="connsiteX1" fmla="*/ 10000 w 10000"/>
                <a:gd name="connsiteY1" fmla="*/ 323365 h 516718"/>
                <a:gd name="connsiteX2" fmla="*/ 0 w 10000"/>
                <a:gd name="connsiteY2" fmla="*/ 313365 h 516718"/>
                <a:gd name="connsiteX0" fmla="*/ 0 w 10000"/>
                <a:gd name="connsiteY0" fmla="*/ 283361 h 486714"/>
                <a:gd name="connsiteX1" fmla="*/ 10000 w 10000"/>
                <a:gd name="connsiteY1" fmla="*/ 293361 h 486714"/>
                <a:gd name="connsiteX2" fmla="*/ 0 w 10000"/>
                <a:gd name="connsiteY2" fmla="*/ 283361 h 486714"/>
                <a:gd name="connsiteX0" fmla="*/ 0 w 10000"/>
                <a:gd name="connsiteY0" fmla="*/ 283361 h 580061"/>
                <a:gd name="connsiteX1" fmla="*/ 10000 w 10000"/>
                <a:gd name="connsiteY1" fmla="*/ 293361 h 580061"/>
                <a:gd name="connsiteX2" fmla="*/ 0 w 10000"/>
                <a:gd name="connsiteY2" fmla="*/ 283361 h 580061"/>
                <a:gd name="connsiteX0" fmla="*/ 0 w 10000"/>
                <a:gd name="connsiteY0" fmla="*/ 243357 h 540057"/>
                <a:gd name="connsiteX1" fmla="*/ 10000 w 10000"/>
                <a:gd name="connsiteY1" fmla="*/ 253357 h 540057"/>
                <a:gd name="connsiteX2" fmla="*/ 0 w 10000"/>
                <a:gd name="connsiteY2" fmla="*/ 243357 h 540057"/>
                <a:gd name="connsiteX0" fmla="*/ 0 w 10000"/>
                <a:gd name="connsiteY0" fmla="*/ 243357 h 540057"/>
                <a:gd name="connsiteX1" fmla="*/ 10000 w 10000"/>
                <a:gd name="connsiteY1" fmla="*/ 253357 h 540057"/>
                <a:gd name="connsiteX2" fmla="*/ 0 w 10000"/>
                <a:gd name="connsiteY2" fmla="*/ 243357 h 540057"/>
                <a:gd name="connsiteX0" fmla="*/ 0 w 10000"/>
                <a:gd name="connsiteY0" fmla="*/ 243357 h 540057"/>
                <a:gd name="connsiteX1" fmla="*/ 10000 w 10000"/>
                <a:gd name="connsiteY1" fmla="*/ 253357 h 540057"/>
                <a:gd name="connsiteX2" fmla="*/ 0 w 10000"/>
                <a:gd name="connsiteY2" fmla="*/ 243357 h 540057"/>
                <a:gd name="connsiteX0" fmla="*/ 0 w 10000"/>
                <a:gd name="connsiteY0" fmla="*/ 236692 h 533392"/>
                <a:gd name="connsiteX1" fmla="*/ 10000 w 10000"/>
                <a:gd name="connsiteY1" fmla="*/ 246692 h 533392"/>
                <a:gd name="connsiteX2" fmla="*/ 0 w 10000"/>
                <a:gd name="connsiteY2" fmla="*/ 236692 h 533392"/>
                <a:gd name="connsiteX0" fmla="*/ 0 w 10000"/>
                <a:gd name="connsiteY0" fmla="*/ 236692 h 533392"/>
                <a:gd name="connsiteX1" fmla="*/ 10000 w 10000"/>
                <a:gd name="connsiteY1" fmla="*/ 246692 h 533392"/>
                <a:gd name="connsiteX2" fmla="*/ 0 w 10000"/>
                <a:gd name="connsiteY2" fmla="*/ 236692 h 533392"/>
                <a:gd name="connsiteX0" fmla="*/ 0 w 10000"/>
                <a:gd name="connsiteY0" fmla="*/ 236692 h 500801"/>
                <a:gd name="connsiteX1" fmla="*/ 10000 w 10000"/>
                <a:gd name="connsiteY1" fmla="*/ 246692 h 500801"/>
                <a:gd name="connsiteX2" fmla="*/ 0 w 10000"/>
                <a:gd name="connsiteY2" fmla="*/ 236692 h 500801"/>
                <a:gd name="connsiteX0" fmla="*/ 0 w 10000"/>
                <a:gd name="connsiteY0" fmla="*/ 236692 h 500801"/>
                <a:gd name="connsiteX1" fmla="*/ 10000 w 10000"/>
                <a:gd name="connsiteY1" fmla="*/ 246692 h 500801"/>
                <a:gd name="connsiteX2" fmla="*/ 0 w 10000"/>
                <a:gd name="connsiteY2" fmla="*/ 236692 h 500801"/>
                <a:gd name="connsiteX0" fmla="*/ 0 w 10000"/>
                <a:gd name="connsiteY0" fmla="*/ 234977 h 499086"/>
                <a:gd name="connsiteX1" fmla="*/ 10000 w 10000"/>
                <a:gd name="connsiteY1" fmla="*/ 244977 h 499086"/>
                <a:gd name="connsiteX2" fmla="*/ 0 w 10000"/>
                <a:gd name="connsiteY2" fmla="*/ 234977 h 49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499086">
                  <a:moveTo>
                    <a:pt x="0" y="234977"/>
                  </a:moveTo>
                  <a:cubicBezTo>
                    <a:pt x="2490" y="481182"/>
                    <a:pt x="7760" y="499086"/>
                    <a:pt x="10000" y="244977"/>
                  </a:cubicBezTo>
                  <a:cubicBezTo>
                    <a:pt x="7661" y="25926"/>
                    <a:pt x="2366" y="0"/>
                    <a:pt x="0" y="23497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405749" y="3528854"/>
              <a:ext cx="2909453" cy="1686027"/>
              <a:chOff x="2971801" y="3710156"/>
              <a:chExt cx="3478691" cy="2069336"/>
            </a:xfrm>
          </p:grpSpPr>
          <p:sp>
            <p:nvSpPr>
              <p:cNvPr id="18" name="Freeform 17"/>
              <p:cNvSpPr/>
              <p:nvPr/>
            </p:nvSpPr>
            <p:spPr>
              <a:xfrm rot="5400000">
                <a:off x="2159879" y="4545723"/>
                <a:ext cx="2004844" cy="380999"/>
              </a:xfrm>
              <a:custGeom>
                <a:avLst/>
                <a:gdLst>
                  <a:gd name="connsiteX0" fmla="*/ 0 w 1824037"/>
                  <a:gd name="connsiteY0" fmla="*/ 0 h 4762"/>
                  <a:gd name="connsiteX1" fmla="*/ 1824037 w 1824037"/>
                  <a:gd name="connsiteY1" fmla="*/ 4762 h 4762"/>
                  <a:gd name="connsiteX2" fmla="*/ 0 w 1824037"/>
                  <a:gd name="connsiteY2" fmla="*/ 0 h 4762"/>
                  <a:gd name="connsiteX0" fmla="*/ 0 w 10000"/>
                  <a:gd name="connsiteY0" fmla="*/ 176686 h 186686"/>
                  <a:gd name="connsiteX1" fmla="*/ 10000 w 10000"/>
                  <a:gd name="connsiteY1" fmla="*/ 186686 h 186686"/>
                  <a:gd name="connsiteX2" fmla="*/ 0 w 10000"/>
                  <a:gd name="connsiteY2" fmla="*/ 176686 h 186686"/>
                  <a:gd name="connsiteX0" fmla="*/ 0 w 10000"/>
                  <a:gd name="connsiteY0" fmla="*/ 176686 h 380039"/>
                  <a:gd name="connsiteX1" fmla="*/ 10000 w 10000"/>
                  <a:gd name="connsiteY1" fmla="*/ 186686 h 380039"/>
                  <a:gd name="connsiteX2" fmla="*/ 0 w 10000"/>
                  <a:gd name="connsiteY2" fmla="*/ 176686 h 380039"/>
                  <a:gd name="connsiteX0" fmla="*/ 0 w 10000"/>
                  <a:gd name="connsiteY0" fmla="*/ 203353 h 406706"/>
                  <a:gd name="connsiteX1" fmla="*/ 10000 w 10000"/>
                  <a:gd name="connsiteY1" fmla="*/ 213353 h 406706"/>
                  <a:gd name="connsiteX2" fmla="*/ 0 w 10000"/>
                  <a:gd name="connsiteY2" fmla="*/ 203353 h 406706"/>
                  <a:gd name="connsiteX0" fmla="*/ 0 w 10000"/>
                  <a:gd name="connsiteY0" fmla="*/ 313365 h 516718"/>
                  <a:gd name="connsiteX1" fmla="*/ 10000 w 10000"/>
                  <a:gd name="connsiteY1" fmla="*/ 323365 h 516718"/>
                  <a:gd name="connsiteX2" fmla="*/ 0 w 10000"/>
                  <a:gd name="connsiteY2" fmla="*/ 313365 h 516718"/>
                  <a:gd name="connsiteX0" fmla="*/ 0 w 10000"/>
                  <a:gd name="connsiteY0" fmla="*/ 313365 h 516718"/>
                  <a:gd name="connsiteX1" fmla="*/ 10000 w 10000"/>
                  <a:gd name="connsiteY1" fmla="*/ 323365 h 516718"/>
                  <a:gd name="connsiteX2" fmla="*/ 0 w 10000"/>
                  <a:gd name="connsiteY2" fmla="*/ 313365 h 516718"/>
                  <a:gd name="connsiteX0" fmla="*/ 0 w 10000"/>
                  <a:gd name="connsiteY0" fmla="*/ 313365 h 516718"/>
                  <a:gd name="connsiteX1" fmla="*/ 10000 w 10000"/>
                  <a:gd name="connsiteY1" fmla="*/ 323365 h 516718"/>
                  <a:gd name="connsiteX2" fmla="*/ 0 w 10000"/>
                  <a:gd name="connsiteY2" fmla="*/ 313365 h 516718"/>
                  <a:gd name="connsiteX0" fmla="*/ 0 w 10000"/>
                  <a:gd name="connsiteY0" fmla="*/ 283361 h 486714"/>
                  <a:gd name="connsiteX1" fmla="*/ 10000 w 10000"/>
                  <a:gd name="connsiteY1" fmla="*/ 293361 h 486714"/>
                  <a:gd name="connsiteX2" fmla="*/ 0 w 10000"/>
                  <a:gd name="connsiteY2" fmla="*/ 283361 h 486714"/>
                  <a:gd name="connsiteX0" fmla="*/ 0 w 10000"/>
                  <a:gd name="connsiteY0" fmla="*/ 283361 h 580061"/>
                  <a:gd name="connsiteX1" fmla="*/ 10000 w 10000"/>
                  <a:gd name="connsiteY1" fmla="*/ 293361 h 580061"/>
                  <a:gd name="connsiteX2" fmla="*/ 0 w 10000"/>
                  <a:gd name="connsiteY2" fmla="*/ 283361 h 580061"/>
                  <a:gd name="connsiteX0" fmla="*/ 0 w 10000"/>
                  <a:gd name="connsiteY0" fmla="*/ 243357 h 540057"/>
                  <a:gd name="connsiteX1" fmla="*/ 10000 w 10000"/>
                  <a:gd name="connsiteY1" fmla="*/ 253357 h 540057"/>
                  <a:gd name="connsiteX2" fmla="*/ 0 w 10000"/>
                  <a:gd name="connsiteY2" fmla="*/ 243357 h 540057"/>
                  <a:gd name="connsiteX0" fmla="*/ 0 w 10000"/>
                  <a:gd name="connsiteY0" fmla="*/ 243357 h 540057"/>
                  <a:gd name="connsiteX1" fmla="*/ 10000 w 10000"/>
                  <a:gd name="connsiteY1" fmla="*/ 253357 h 540057"/>
                  <a:gd name="connsiteX2" fmla="*/ 0 w 10000"/>
                  <a:gd name="connsiteY2" fmla="*/ 243357 h 540057"/>
                  <a:gd name="connsiteX0" fmla="*/ 0 w 10000"/>
                  <a:gd name="connsiteY0" fmla="*/ 243357 h 540057"/>
                  <a:gd name="connsiteX1" fmla="*/ 10000 w 10000"/>
                  <a:gd name="connsiteY1" fmla="*/ 253357 h 540057"/>
                  <a:gd name="connsiteX2" fmla="*/ 0 w 10000"/>
                  <a:gd name="connsiteY2" fmla="*/ 243357 h 540057"/>
                  <a:gd name="connsiteX0" fmla="*/ 0 w 10000"/>
                  <a:gd name="connsiteY0" fmla="*/ 236692 h 533392"/>
                  <a:gd name="connsiteX1" fmla="*/ 10000 w 10000"/>
                  <a:gd name="connsiteY1" fmla="*/ 246692 h 533392"/>
                  <a:gd name="connsiteX2" fmla="*/ 0 w 10000"/>
                  <a:gd name="connsiteY2" fmla="*/ 236692 h 533392"/>
                  <a:gd name="connsiteX0" fmla="*/ 0 w 10000"/>
                  <a:gd name="connsiteY0" fmla="*/ 236692 h 533392"/>
                  <a:gd name="connsiteX1" fmla="*/ 10000 w 10000"/>
                  <a:gd name="connsiteY1" fmla="*/ 246692 h 533392"/>
                  <a:gd name="connsiteX2" fmla="*/ 0 w 10000"/>
                  <a:gd name="connsiteY2" fmla="*/ 236692 h 533392"/>
                  <a:gd name="connsiteX0" fmla="*/ 0 w 10000"/>
                  <a:gd name="connsiteY0" fmla="*/ 236692 h 500801"/>
                  <a:gd name="connsiteX1" fmla="*/ 10000 w 10000"/>
                  <a:gd name="connsiteY1" fmla="*/ 246692 h 500801"/>
                  <a:gd name="connsiteX2" fmla="*/ 0 w 10000"/>
                  <a:gd name="connsiteY2" fmla="*/ 236692 h 500801"/>
                  <a:gd name="connsiteX0" fmla="*/ 0 w 10000"/>
                  <a:gd name="connsiteY0" fmla="*/ 236692 h 500801"/>
                  <a:gd name="connsiteX1" fmla="*/ 10000 w 10000"/>
                  <a:gd name="connsiteY1" fmla="*/ 246692 h 500801"/>
                  <a:gd name="connsiteX2" fmla="*/ 0 w 10000"/>
                  <a:gd name="connsiteY2" fmla="*/ 236692 h 500801"/>
                  <a:gd name="connsiteX0" fmla="*/ 0 w 10000"/>
                  <a:gd name="connsiteY0" fmla="*/ 234977 h 499086"/>
                  <a:gd name="connsiteX1" fmla="*/ 10000 w 10000"/>
                  <a:gd name="connsiteY1" fmla="*/ 244977 h 499086"/>
                  <a:gd name="connsiteX2" fmla="*/ 0 w 10000"/>
                  <a:gd name="connsiteY2" fmla="*/ 234977 h 49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499086">
                    <a:moveTo>
                      <a:pt x="0" y="234977"/>
                    </a:moveTo>
                    <a:cubicBezTo>
                      <a:pt x="2490" y="481182"/>
                      <a:pt x="7760" y="499086"/>
                      <a:pt x="10000" y="244977"/>
                    </a:cubicBezTo>
                    <a:cubicBezTo>
                      <a:pt x="7661" y="25926"/>
                      <a:pt x="2366" y="0"/>
                      <a:pt x="0" y="234977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rot="5400000">
                <a:off x="2167182" y="4708761"/>
                <a:ext cx="2004844" cy="7634"/>
              </a:xfrm>
              <a:prstGeom prst="line">
                <a:avLst/>
              </a:prstGeom>
              <a:ln w="95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5444253" y="4773253"/>
                <a:ext cx="2004844" cy="7634"/>
              </a:xfrm>
              <a:prstGeom prst="line">
                <a:avLst/>
              </a:prstGeom>
              <a:ln w="95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/>
            <p:cNvCxnSpPr/>
            <p:nvPr/>
          </p:nvCxnSpPr>
          <p:spPr>
            <a:xfrm>
              <a:off x="1600200" y="4343400"/>
              <a:ext cx="6934200" cy="0"/>
            </a:xfrm>
            <a:prstGeom prst="line">
              <a:avLst/>
            </a:prstGeom>
            <a:ln w="285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lowchart: Connector 7"/>
            <p:cNvSpPr/>
            <p:nvPr/>
          </p:nvSpPr>
          <p:spPr>
            <a:xfrm>
              <a:off x="2667000" y="4309617"/>
              <a:ext cx="63731" cy="62085"/>
            </a:xfrm>
            <a:prstGeom prst="flowChartConnector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 flipH="1">
              <a:off x="6372225" y="4309890"/>
              <a:ext cx="63731" cy="62085"/>
            </a:xfrm>
            <a:prstGeom prst="flowChartConnector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8191500" y="4309890"/>
              <a:ext cx="63731" cy="62085"/>
            </a:xfrm>
            <a:prstGeom prst="flowChartConnector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828800" y="3962400"/>
              <a:ext cx="5486400" cy="74771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581525" y="4595807"/>
              <a:ext cx="273367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315200" y="4276725"/>
              <a:ext cx="1143000" cy="304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752600" y="4191000"/>
              <a:ext cx="2819400" cy="4000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315200" y="4410075"/>
              <a:ext cx="1143000" cy="304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562600" y="4581525"/>
              <a:ext cx="1752600" cy="45720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5562600" y="4733925"/>
              <a:ext cx="1752600" cy="45720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3827929" y="452269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53200" y="4724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962400" y="5410200"/>
            <a:ext cx="1828800" cy="158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724400" y="503638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Astronomical Telescope:  </a:t>
            </a:r>
            <a:r>
              <a:rPr lang="en-US" u="sng">
                <a:solidFill>
                  <a:srgbClr val="FFFF00"/>
                </a:solidFill>
              </a:rPr>
              <a:t>Angular</a:t>
            </a:r>
            <a:r>
              <a:rPr lang="en-US">
                <a:solidFill>
                  <a:srgbClr val="FFFF00"/>
                </a:solidFill>
              </a:rPr>
              <a:t> Magnification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An “eyepiece” lens of shorter focal length is added, with the image from lens A in the focal plane of lens B as well, so viewing through B gives an image at infinity. </a:t>
            </a:r>
          </a:p>
          <a:p>
            <a:r>
              <a:rPr lang="en-US" sz="2400" dirty="0"/>
              <a:t>Tracking the special ray that is parallel to the axis between the lenses (shown in white) the ratio of the angular size image/object, the </a:t>
            </a:r>
            <a:r>
              <a:rPr lang="en-US" sz="2400" dirty="0">
                <a:solidFill>
                  <a:srgbClr val="FFFF00"/>
                </a:solidFill>
              </a:rPr>
              <a:t>magnification, is just the ratio of the focal lengths  </a:t>
            </a:r>
            <a:r>
              <a:rPr lang="en-US" sz="24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25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25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solidFill>
                  <a:srgbClr val="FFFF00"/>
                </a:solidFill>
              </a:rPr>
              <a:t>.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990600" y="4267200"/>
            <a:ext cx="6934200" cy="1954306"/>
            <a:chOff x="990600" y="4522694"/>
            <a:chExt cx="6934200" cy="1954306"/>
          </a:xfrm>
        </p:grpSpPr>
        <p:grpSp>
          <p:nvGrpSpPr>
            <p:cNvPr id="4" name="Group 3"/>
            <p:cNvGrpSpPr/>
            <p:nvPr/>
          </p:nvGrpSpPr>
          <p:grpSpPr>
            <a:xfrm>
              <a:off x="990600" y="4790973"/>
              <a:ext cx="6934200" cy="1686027"/>
              <a:chOff x="1600200" y="3528854"/>
              <a:chExt cx="6934200" cy="1686027"/>
            </a:xfrm>
          </p:grpSpPr>
          <p:sp>
            <p:nvSpPr>
              <p:cNvPr id="5" name="Freeform 4"/>
              <p:cNvSpPr/>
              <p:nvPr/>
            </p:nvSpPr>
            <p:spPr>
              <a:xfrm rot="5400000">
                <a:off x="6736772" y="4117397"/>
                <a:ext cx="1143000" cy="471055"/>
              </a:xfrm>
              <a:custGeom>
                <a:avLst/>
                <a:gdLst>
                  <a:gd name="connsiteX0" fmla="*/ 0 w 1824037"/>
                  <a:gd name="connsiteY0" fmla="*/ 0 h 4762"/>
                  <a:gd name="connsiteX1" fmla="*/ 1824037 w 1824037"/>
                  <a:gd name="connsiteY1" fmla="*/ 4762 h 4762"/>
                  <a:gd name="connsiteX2" fmla="*/ 0 w 1824037"/>
                  <a:gd name="connsiteY2" fmla="*/ 0 h 4762"/>
                  <a:gd name="connsiteX0" fmla="*/ 0 w 10000"/>
                  <a:gd name="connsiteY0" fmla="*/ 176686 h 186686"/>
                  <a:gd name="connsiteX1" fmla="*/ 10000 w 10000"/>
                  <a:gd name="connsiteY1" fmla="*/ 186686 h 186686"/>
                  <a:gd name="connsiteX2" fmla="*/ 0 w 10000"/>
                  <a:gd name="connsiteY2" fmla="*/ 176686 h 186686"/>
                  <a:gd name="connsiteX0" fmla="*/ 0 w 10000"/>
                  <a:gd name="connsiteY0" fmla="*/ 176686 h 380039"/>
                  <a:gd name="connsiteX1" fmla="*/ 10000 w 10000"/>
                  <a:gd name="connsiteY1" fmla="*/ 186686 h 380039"/>
                  <a:gd name="connsiteX2" fmla="*/ 0 w 10000"/>
                  <a:gd name="connsiteY2" fmla="*/ 176686 h 380039"/>
                  <a:gd name="connsiteX0" fmla="*/ 0 w 10000"/>
                  <a:gd name="connsiteY0" fmla="*/ 203353 h 406706"/>
                  <a:gd name="connsiteX1" fmla="*/ 10000 w 10000"/>
                  <a:gd name="connsiteY1" fmla="*/ 213353 h 406706"/>
                  <a:gd name="connsiteX2" fmla="*/ 0 w 10000"/>
                  <a:gd name="connsiteY2" fmla="*/ 203353 h 406706"/>
                  <a:gd name="connsiteX0" fmla="*/ 0 w 10000"/>
                  <a:gd name="connsiteY0" fmla="*/ 313365 h 516718"/>
                  <a:gd name="connsiteX1" fmla="*/ 10000 w 10000"/>
                  <a:gd name="connsiteY1" fmla="*/ 323365 h 516718"/>
                  <a:gd name="connsiteX2" fmla="*/ 0 w 10000"/>
                  <a:gd name="connsiteY2" fmla="*/ 313365 h 516718"/>
                  <a:gd name="connsiteX0" fmla="*/ 0 w 10000"/>
                  <a:gd name="connsiteY0" fmla="*/ 313365 h 516718"/>
                  <a:gd name="connsiteX1" fmla="*/ 10000 w 10000"/>
                  <a:gd name="connsiteY1" fmla="*/ 323365 h 516718"/>
                  <a:gd name="connsiteX2" fmla="*/ 0 w 10000"/>
                  <a:gd name="connsiteY2" fmla="*/ 313365 h 516718"/>
                  <a:gd name="connsiteX0" fmla="*/ 0 w 10000"/>
                  <a:gd name="connsiteY0" fmla="*/ 313365 h 516718"/>
                  <a:gd name="connsiteX1" fmla="*/ 10000 w 10000"/>
                  <a:gd name="connsiteY1" fmla="*/ 323365 h 516718"/>
                  <a:gd name="connsiteX2" fmla="*/ 0 w 10000"/>
                  <a:gd name="connsiteY2" fmla="*/ 313365 h 516718"/>
                  <a:gd name="connsiteX0" fmla="*/ 0 w 10000"/>
                  <a:gd name="connsiteY0" fmla="*/ 283361 h 486714"/>
                  <a:gd name="connsiteX1" fmla="*/ 10000 w 10000"/>
                  <a:gd name="connsiteY1" fmla="*/ 293361 h 486714"/>
                  <a:gd name="connsiteX2" fmla="*/ 0 w 10000"/>
                  <a:gd name="connsiteY2" fmla="*/ 283361 h 486714"/>
                  <a:gd name="connsiteX0" fmla="*/ 0 w 10000"/>
                  <a:gd name="connsiteY0" fmla="*/ 283361 h 580061"/>
                  <a:gd name="connsiteX1" fmla="*/ 10000 w 10000"/>
                  <a:gd name="connsiteY1" fmla="*/ 293361 h 580061"/>
                  <a:gd name="connsiteX2" fmla="*/ 0 w 10000"/>
                  <a:gd name="connsiteY2" fmla="*/ 283361 h 580061"/>
                  <a:gd name="connsiteX0" fmla="*/ 0 w 10000"/>
                  <a:gd name="connsiteY0" fmla="*/ 243357 h 540057"/>
                  <a:gd name="connsiteX1" fmla="*/ 10000 w 10000"/>
                  <a:gd name="connsiteY1" fmla="*/ 253357 h 540057"/>
                  <a:gd name="connsiteX2" fmla="*/ 0 w 10000"/>
                  <a:gd name="connsiteY2" fmla="*/ 243357 h 540057"/>
                  <a:gd name="connsiteX0" fmla="*/ 0 w 10000"/>
                  <a:gd name="connsiteY0" fmla="*/ 243357 h 540057"/>
                  <a:gd name="connsiteX1" fmla="*/ 10000 w 10000"/>
                  <a:gd name="connsiteY1" fmla="*/ 253357 h 540057"/>
                  <a:gd name="connsiteX2" fmla="*/ 0 w 10000"/>
                  <a:gd name="connsiteY2" fmla="*/ 243357 h 540057"/>
                  <a:gd name="connsiteX0" fmla="*/ 0 w 10000"/>
                  <a:gd name="connsiteY0" fmla="*/ 243357 h 540057"/>
                  <a:gd name="connsiteX1" fmla="*/ 10000 w 10000"/>
                  <a:gd name="connsiteY1" fmla="*/ 253357 h 540057"/>
                  <a:gd name="connsiteX2" fmla="*/ 0 w 10000"/>
                  <a:gd name="connsiteY2" fmla="*/ 243357 h 540057"/>
                  <a:gd name="connsiteX0" fmla="*/ 0 w 10000"/>
                  <a:gd name="connsiteY0" fmla="*/ 236692 h 533392"/>
                  <a:gd name="connsiteX1" fmla="*/ 10000 w 10000"/>
                  <a:gd name="connsiteY1" fmla="*/ 246692 h 533392"/>
                  <a:gd name="connsiteX2" fmla="*/ 0 w 10000"/>
                  <a:gd name="connsiteY2" fmla="*/ 236692 h 533392"/>
                  <a:gd name="connsiteX0" fmla="*/ 0 w 10000"/>
                  <a:gd name="connsiteY0" fmla="*/ 236692 h 533392"/>
                  <a:gd name="connsiteX1" fmla="*/ 10000 w 10000"/>
                  <a:gd name="connsiteY1" fmla="*/ 246692 h 533392"/>
                  <a:gd name="connsiteX2" fmla="*/ 0 w 10000"/>
                  <a:gd name="connsiteY2" fmla="*/ 236692 h 533392"/>
                  <a:gd name="connsiteX0" fmla="*/ 0 w 10000"/>
                  <a:gd name="connsiteY0" fmla="*/ 236692 h 500801"/>
                  <a:gd name="connsiteX1" fmla="*/ 10000 w 10000"/>
                  <a:gd name="connsiteY1" fmla="*/ 246692 h 500801"/>
                  <a:gd name="connsiteX2" fmla="*/ 0 w 10000"/>
                  <a:gd name="connsiteY2" fmla="*/ 236692 h 500801"/>
                  <a:gd name="connsiteX0" fmla="*/ 0 w 10000"/>
                  <a:gd name="connsiteY0" fmla="*/ 236692 h 500801"/>
                  <a:gd name="connsiteX1" fmla="*/ 10000 w 10000"/>
                  <a:gd name="connsiteY1" fmla="*/ 246692 h 500801"/>
                  <a:gd name="connsiteX2" fmla="*/ 0 w 10000"/>
                  <a:gd name="connsiteY2" fmla="*/ 236692 h 500801"/>
                  <a:gd name="connsiteX0" fmla="*/ 0 w 10000"/>
                  <a:gd name="connsiteY0" fmla="*/ 234977 h 499086"/>
                  <a:gd name="connsiteX1" fmla="*/ 10000 w 10000"/>
                  <a:gd name="connsiteY1" fmla="*/ 244977 h 499086"/>
                  <a:gd name="connsiteX2" fmla="*/ 0 w 10000"/>
                  <a:gd name="connsiteY2" fmla="*/ 234977 h 49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499086">
                    <a:moveTo>
                      <a:pt x="0" y="234977"/>
                    </a:moveTo>
                    <a:cubicBezTo>
                      <a:pt x="2490" y="481182"/>
                      <a:pt x="7760" y="499086"/>
                      <a:pt x="10000" y="244977"/>
                    </a:cubicBezTo>
                    <a:cubicBezTo>
                      <a:pt x="7661" y="25926"/>
                      <a:pt x="2366" y="0"/>
                      <a:pt x="0" y="234977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4405749" y="3528854"/>
                <a:ext cx="2909453" cy="1686027"/>
                <a:chOff x="2971801" y="3710156"/>
                <a:chExt cx="3478691" cy="2069336"/>
              </a:xfrm>
            </p:grpSpPr>
            <p:sp>
              <p:nvSpPr>
                <p:cNvPr id="18" name="Freeform 17"/>
                <p:cNvSpPr/>
                <p:nvPr/>
              </p:nvSpPr>
              <p:spPr>
                <a:xfrm rot="5400000">
                  <a:off x="2159879" y="4545723"/>
                  <a:ext cx="2004844" cy="380999"/>
                </a:xfrm>
                <a:custGeom>
                  <a:avLst/>
                  <a:gdLst>
                    <a:gd name="connsiteX0" fmla="*/ 0 w 1824037"/>
                    <a:gd name="connsiteY0" fmla="*/ 0 h 4762"/>
                    <a:gd name="connsiteX1" fmla="*/ 1824037 w 1824037"/>
                    <a:gd name="connsiteY1" fmla="*/ 4762 h 4762"/>
                    <a:gd name="connsiteX2" fmla="*/ 0 w 1824037"/>
                    <a:gd name="connsiteY2" fmla="*/ 0 h 4762"/>
                    <a:gd name="connsiteX0" fmla="*/ 0 w 10000"/>
                    <a:gd name="connsiteY0" fmla="*/ 176686 h 186686"/>
                    <a:gd name="connsiteX1" fmla="*/ 10000 w 10000"/>
                    <a:gd name="connsiteY1" fmla="*/ 186686 h 186686"/>
                    <a:gd name="connsiteX2" fmla="*/ 0 w 10000"/>
                    <a:gd name="connsiteY2" fmla="*/ 176686 h 186686"/>
                    <a:gd name="connsiteX0" fmla="*/ 0 w 10000"/>
                    <a:gd name="connsiteY0" fmla="*/ 176686 h 380039"/>
                    <a:gd name="connsiteX1" fmla="*/ 10000 w 10000"/>
                    <a:gd name="connsiteY1" fmla="*/ 186686 h 380039"/>
                    <a:gd name="connsiteX2" fmla="*/ 0 w 10000"/>
                    <a:gd name="connsiteY2" fmla="*/ 176686 h 380039"/>
                    <a:gd name="connsiteX0" fmla="*/ 0 w 10000"/>
                    <a:gd name="connsiteY0" fmla="*/ 203353 h 406706"/>
                    <a:gd name="connsiteX1" fmla="*/ 10000 w 10000"/>
                    <a:gd name="connsiteY1" fmla="*/ 213353 h 406706"/>
                    <a:gd name="connsiteX2" fmla="*/ 0 w 10000"/>
                    <a:gd name="connsiteY2" fmla="*/ 203353 h 406706"/>
                    <a:gd name="connsiteX0" fmla="*/ 0 w 10000"/>
                    <a:gd name="connsiteY0" fmla="*/ 313365 h 516718"/>
                    <a:gd name="connsiteX1" fmla="*/ 10000 w 10000"/>
                    <a:gd name="connsiteY1" fmla="*/ 323365 h 516718"/>
                    <a:gd name="connsiteX2" fmla="*/ 0 w 10000"/>
                    <a:gd name="connsiteY2" fmla="*/ 313365 h 516718"/>
                    <a:gd name="connsiteX0" fmla="*/ 0 w 10000"/>
                    <a:gd name="connsiteY0" fmla="*/ 313365 h 516718"/>
                    <a:gd name="connsiteX1" fmla="*/ 10000 w 10000"/>
                    <a:gd name="connsiteY1" fmla="*/ 323365 h 516718"/>
                    <a:gd name="connsiteX2" fmla="*/ 0 w 10000"/>
                    <a:gd name="connsiteY2" fmla="*/ 313365 h 516718"/>
                    <a:gd name="connsiteX0" fmla="*/ 0 w 10000"/>
                    <a:gd name="connsiteY0" fmla="*/ 313365 h 516718"/>
                    <a:gd name="connsiteX1" fmla="*/ 10000 w 10000"/>
                    <a:gd name="connsiteY1" fmla="*/ 323365 h 516718"/>
                    <a:gd name="connsiteX2" fmla="*/ 0 w 10000"/>
                    <a:gd name="connsiteY2" fmla="*/ 313365 h 516718"/>
                    <a:gd name="connsiteX0" fmla="*/ 0 w 10000"/>
                    <a:gd name="connsiteY0" fmla="*/ 283361 h 486714"/>
                    <a:gd name="connsiteX1" fmla="*/ 10000 w 10000"/>
                    <a:gd name="connsiteY1" fmla="*/ 293361 h 486714"/>
                    <a:gd name="connsiteX2" fmla="*/ 0 w 10000"/>
                    <a:gd name="connsiteY2" fmla="*/ 283361 h 486714"/>
                    <a:gd name="connsiteX0" fmla="*/ 0 w 10000"/>
                    <a:gd name="connsiteY0" fmla="*/ 283361 h 580061"/>
                    <a:gd name="connsiteX1" fmla="*/ 10000 w 10000"/>
                    <a:gd name="connsiteY1" fmla="*/ 293361 h 580061"/>
                    <a:gd name="connsiteX2" fmla="*/ 0 w 10000"/>
                    <a:gd name="connsiteY2" fmla="*/ 283361 h 580061"/>
                    <a:gd name="connsiteX0" fmla="*/ 0 w 10000"/>
                    <a:gd name="connsiteY0" fmla="*/ 243357 h 540057"/>
                    <a:gd name="connsiteX1" fmla="*/ 10000 w 10000"/>
                    <a:gd name="connsiteY1" fmla="*/ 253357 h 540057"/>
                    <a:gd name="connsiteX2" fmla="*/ 0 w 10000"/>
                    <a:gd name="connsiteY2" fmla="*/ 243357 h 540057"/>
                    <a:gd name="connsiteX0" fmla="*/ 0 w 10000"/>
                    <a:gd name="connsiteY0" fmla="*/ 243357 h 540057"/>
                    <a:gd name="connsiteX1" fmla="*/ 10000 w 10000"/>
                    <a:gd name="connsiteY1" fmla="*/ 253357 h 540057"/>
                    <a:gd name="connsiteX2" fmla="*/ 0 w 10000"/>
                    <a:gd name="connsiteY2" fmla="*/ 243357 h 540057"/>
                    <a:gd name="connsiteX0" fmla="*/ 0 w 10000"/>
                    <a:gd name="connsiteY0" fmla="*/ 243357 h 540057"/>
                    <a:gd name="connsiteX1" fmla="*/ 10000 w 10000"/>
                    <a:gd name="connsiteY1" fmla="*/ 253357 h 540057"/>
                    <a:gd name="connsiteX2" fmla="*/ 0 w 10000"/>
                    <a:gd name="connsiteY2" fmla="*/ 243357 h 540057"/>
                    <a:gd name="connsiteX0" fmla="*/ 0 w 10000"/>
                    <a:gd name="connsiteY0" fmla="*/ 236692 h 533392"/>
                    <a:gd name="connsiteX1" fmla="*/ 10000 w 10000"/>
                    <a:gd name="connsiteY1" fmla="*/ 246692 h 533392"/>
                    <a:gd name="connsiteX2" fmla="*/ 0 w 10000"/>
                    <a:gd name="connsiteY2" fmla="*/ 236692 h 533392"/>
                    <a:gd name="connsiteX0" fmla="*/ 0 w 10000"/>
                    <a:gd name="connsiteY0" fmla="*/ 236692 h 533392"/>
                    <a:gd name="connsiteX1" fmla="*/ 10000 w 10000"/>
                    <a:gd name="connsiteY1" fmla="*/ 246692 h 533392"/>
                    <a:gd name="connsiteX2" fmla="*/ 0 w 10000"/>
                    <a:gd name="connsiteY2" fmla="*/ 236692 h 533392"/>
                    <a:gd name="connsiteX0" fmla="*/ 0 w 10000"/>
                    <a:gd name="connsiteY0" fmla="*/ 236692 h 500801"/>
                    <a:gd name="connsiteX1" fmla="*/ 10000 w 10000"/>
                    <a:gd name="connsiteY1" fmla="*/ 246692 h 500801"/>
                    <a:gd name="connsiteX2" fmla="*/ 0 w 10000"/>
                    <a:gd name="connsiteY2" fmla="*/ 236692 h 500801"/>
                    <a:gd name="connsiteX0" fmla="*/ 0 w 10000"/>
                    <a:gd name="connsiteY0" fmla="*/ 236692 h 500801"/>
                    <a:gd name="connsiteX1" fmla="*/ 10000 w 10000"/>
                    <a:gd name="connsiteY1" fmla="*/ 246692 h 500801"/>
                    <a:gd name="connsiteX2" fmla="*/ 0 w 10000"/>
                    <a:gd name="connsiteY2" fmla="*/ 236692 h 500801"/>
                    <a:gd name="connsiteX0" fmla="*/ 0 w 10000"/>
                    <a:gd name="connsiteY0" fmla="*/ 234977 h 499086"/>
                    <a:gd name="connsiteX1" fmla="*/ 10000 w 10000"/>
                    <a:gd name="connsiteY1" fmla="*/ 244977 h 499086"/>
                    <a:gd name="connsiteX2" fmla="*/ 0 w 10000"/>
                    <a:gd name="connsiteY2" fmla="*/ 234977 h 499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000" h="499086">
                      <a:moveTo>
                        <a:pt x="0" y="234977"/>
                      </a:moveTo>
                      <a:cubicBezTo>
                        <a:pt x="2490" y="481182"/>
                        <a:pt x="7760" y="499086"/>
                        <a:pt x="10000" y="244977"/>
                      </a:cubicBezTo>
                      <a:cubicBezTo>
                        <a:pt x="7661" y="25926"/>
                        <a:pt x="2366" y="0"/>
                        <a:pt x="0" y="234977"/>
                      </a:cubicBez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 rot="5400000">
                  <a:off x="2167182" y="4708761"/>
                  <a:ext cx="2004844" cy="7634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5400000">
                  <a:off x="5444253" y="4773253"/>
                  <a:ext cx="2004844" cy="7634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Straight Connector 6"/>
              <p:cNvCxnSpPr/>
              <p:nvPr/>
            </p:nvCxnSpPr>
            <p:spPr>
              <a:xfrm>
                <a:off x="1600200" y="4343400"/>
                <a:ext cx="6934200" cy="0"/>
              </a:xfrm>
              <a:prstGeom prst="line">
                <a:avLst/>
              </a:prstGeom>
              <a:ln w="285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lowchart: Connector 7"/>
              <p:cNvSpPr/>
              <p:nvPr/>
            </p:nvSpPr>
            <p:spPr>
              <a:xfrm>
                <a:off x="2667000" y="4309617"/>
                <a:ext cx="63731" cy="6208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Connector 8"/>
              <p:cNvSpPr/>
              <p:nvPr/>
            </p:nvSpPr>
            <p:spPr>
              <a:xfrm flipH="1">
                <a:off x="6372225" y="4309890"/>
                <a:ext cx="63731" cy="6208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Connector 9"/>
              <p:cNvSpPr/>
              <p:nvPr/>
            </p:nvSpPr>
            <p:spPr>
              <a:xfrm>
                <a:off x="8191500" y="4309890"/>
                <a:ext cx="63731" cy="6208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1828800" y="3962400"/>
                <a:ext cx="5486400" cy="74771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581525" y="4595807"/>
                <a:ext cx="273367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7315200" y="4276725"/>
                <a:ext cx="1143000" cy="304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752600" y="4191000"/>
                <a:ext cx="2819400" cy="400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7315200" y="4410075"/>
                <a:ext cx="1143000" cy="3048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5562600" y="4581525"/>
                <a:ext cx="1752600" cy="45720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5562600" y="4733925"/>
                <a:ext cx="1752600" cy="45720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3827929" y="452269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53200" y="47244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3962400" y="5410200"/>
              <a:ext cx="18288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724400" y="5036386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baseline="-2500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89729" y="5005009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baseline="-2500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2102224" y="5410200"/>
              <a:ext cx="18288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5791200" y="5408612"/>
              <a:ext cx="9144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6705600" y="5405718"/>
              <a:ext cx="9144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6100482" y="50408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baseline="-2500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001435" y="50408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baseline="-2500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Galilean Telescope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/>
              <a:t>The rays from the object lens are intercepted by a concave lens before they form an image. The concave lens is positioned so that the image would have been at its focus—so it forms a virtual image at infinity (from the lens formula).</a:t>
            </a:r>
          </a:p>
          <a:p>
            <a:r>
              <a:rPr lang="en-US" sz="2400"/>
              <a:t>The angular magnification is again the ratio of focal lengths.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04800" y="3657600"/>
            <a:ext cx="8458200" cy="2798881"/>
            <a:chOff x="457200" y="3678119"/>
            <a:chExt cx="8458200" cy="2798881"/>
          </a:xfrm>
        </p:grpSpPr>
        <p:grpSp>
          <p:nvGrpSpPr>
            <p:cNvPr id="4" name="Group 3"/>
            <p:cNvGrpSpPr/>
            <p:nvPr/>
          </p:nvGrpSpPr>
          <p:grpSpPr>
            <a:xfrm>
              <a:off x="457200" y="3678119"/>
              <a:ext cx="8458200" cy="2798881"/>
              <a:chOff x="609600" y="3276601"/>
              <a:chExt cx="8458200" cy="2798881"/>
            </a:xfrm>
          </p:grpSpPr>
          <p:sp>
            <p:nvSpPr>
              <p:cNvPr id="5" name="Freeform 4"/>
              <p:cNvSpPr/>
              <p:nvPr/>
            </p:nvSpPr>
            <p:spPr>
              <a:xfrm rot="5400000">
                <a:off x="6257924" y="4105275"/>
                <a:ext cx="2114550" cy="457201"/>
              </a:xfrm>
              <a:custGeom>
                <a:avLst/>
                <a:gdLst>
                  <a:gd name="connsiteX0" fmla="*/ 315119 w 2455069"/>
                  <a:gd name="connsiteY0" fmla="*/ 64294 h 512763"/>
                  <a:gd name="connsiteX1" fmla="*/ 305594 w 2455069"/>
                  <a:gd name="connsiteY1" fmla="*/ 450057 h 512763"/>
                  <a:gd name="connsiteX2" fmla="*/ 2148682 w 2455069"/>
                  <a:gd name="connsiteY2" fmla="*/ 440532 h 512763"/>
                  <a:gd name="connsiteX3" fmla="*/ 2143919 w 2455069"/>
                  <a:gd name="connsiteY3" fmla="*/ 64294 h 512763"/>
                  <a:gd name="connsiteX4" fmla="*/ 315119 w 2455069"/>
                  <a:gd name="connsiteY4" fmla="*/ 64294 h 512763"/>
                  <a:gd name="connsiteX0" fmla="*/ 315119 w 2148682"/>
                  <a:gd name="connsiteY0" fmla="*/ 64294 h 512763"/>
                  <a:gd name="connsiteX1" fmla="*/ 305594 w 2148682"/>
                  <a:gd name="connsiteY1" fmla="*/ 450057 h 512763"/>
                  <a:gd name="connsiteX2" fmla="*/ 2148682 w 2148682"/>
                  <a:gd name="connsiteY2" fmla="*/ 440532 h 512763"/>
                  <a:gd name="connsiteX3" fmla="*/ 2143919 w 2148682"/>
                  <a:gd name="connsiteY3" fmla="*/ 64294 h 512763"/>
                  <a:gd name="connsiteX4" fmla="*/ 315119 w 2148682"/>
                  <a:gd name="connsiteY4" fmla="*/ 64294 h 512763"/>
                  <a:gd name="connsiteX0" fmla="*/ 9525 w 1843088"/>
                  <a:gd name="connsiteY0" fmla="*/ 64294 h 512763"/>
                  <a:gd name="connsiteX1" fmla="*/ 0 w 1843088"/>
                  <a:gd name="connsiteY1" fmla="*/ 450057 h 512763"/>
                  <a:gd name="connsiteX2" fmla="*/ 1843088 w 1843088"/>
                  <a:gd name="connsiteY2" fmla="*/ 440532 h 512763"/>
                  <a:gd name="connsiteX3" fmla="*/ 1838325 w 1843088"/>
                  <a:gd name="connsiteY3" fmla="*/ 64294 h 512763"/>
                  <a:gd name="connsiteX4" fmla="*/ 9525 w 1843088"/>
                  <a:gd name="connsiteY4" fmla="*/ 64294 h 512763"/>
                  <a:gd name="connsiteX0" fmla="*/ 9525 w 1843088"/>
                  <a:gd name="connsiteY0" fmla="*/ 64294 h 512763"/>
                  <a:gd name="connsiteX1" fmla="*/ 0 w 1843088"/>
                  <a:gd name="connsiteY1" fmla="*/ 450057 h 512763"/>
                  <a:gd name="connsiteX2" fmla="*/ 1843088 w 1843088"/>
                  <a:gd name="connsiteY2" fmla="*/ 440532 h 512763"/>
                  <a:gd name="connsiteX3" fmla="*/ 1838325 w 1843088"/>
                  <a:gd name="connsiteY3" fmla="*/ 64294 h 512763"/>
                  <a:gd name="connsiteX4" fmla="*/ 9525 w 1843088"/>
                  <a:gd name="connsiteY4" fmla="*/ 64294 h 512763"/>
                  <a:gd name="connsiteX0" fmla="*/ 9525 w 1843088"/>
                  <a:gd name="connsiteY0" fmla="*/ 64294 h 512763"/>
                  <a:gd name="connsiteX1" fmla="*/ 0 w 1843088"/>
                  <a:gd name="connsiteY1" fmla="*/ 450057 h 512763"/>
                  <a:gd name="connsiteX2" fmla="*/ 1843088 w 1843088"/>
                  <a:gd name="connsiteY2" fmla="*/ 440532 h 512763"/>
                  <a:gd name="connsiteX3" fmla="*/ 1838325 w 1843088"/>
                  <a:gd name="connsiteY3" fmla="*/ 64294 h 512763"/>
                  <a:gd name="connsiteX4" fmla="*/ 9525 w 1843088"/>
                  <a:gd name="connsiteY4" fmla="*/ 64294 h 512763"/>
                  <a:gd name="connsiteX0" fmla="*/ 9525 w 1843088"/>
                  <a:gd name="connsiteY0" fmla="*/ 0 h 448469"/>
                  <a:gd name="connsiteX1" fmla="*/ 0 w 1843088"/>
                  <a:gd name="connsiteY1" fmla="*/ 385763 h 448469"/>
                  <a:gd name="connsiteX2" fmla="*/ 1843088 w 1843088"/>
                  <a:gd name="connsiteY2" fmla="*/ 376238 h 448469"/>
                  <a:gd name="connsiteX3" fmla="*/ 1838325 w 1843088"/>
                  <a:gd name="connsiteY3" fmla="*/ 0 h 448469"/>
                  <a:gd name="connsiteX4" fmla="*/ 9525 w 1843088"/>
                  <a:gd name="connsiteY4" fmla="*/ 0 h 448469"/>
                  <a:gd name="connsiteX0" fmla="*/ 9525 w 1843088"/>
                  <a:gd name="connsiteY0" fmla="*/ 0 h 385763"/>
                  <a:gd name="connsiteX1" fmla="*/ 0 w 1843088"/>
                  <a:gd name="connsiteY1" fmla="*/ 385763 h 385763"/>
                  <a:gd name="connsiteX2" fmla="*/ 1843088 w 1843088"/>
                  <a:gd name="connsiteY2" fmla="*/ 376238 h 385763"/>
                  <a:gd name="connsiteX3" fmla="*/ 1838325 w 1843088"/>
                  <a:gd name="connsiteY3" fmla="*/ 0 h 385763"/>
                  <a:gd name="connsiteX4" fmla="*/ 9525 w 1843088"/>
                  <a:gd name="connsiteY4" fmla="*/ 0 h 38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3088" h="385763">
                    <a:moveTo>
                      <a:pt x="9525" y="0"/>
                    </a:moveTo>
                    <a:lnTo>
                      <a:pt x="0" y="385763"/>
                    </a:lnTo>
                    <a:cubicBezTo>
                      <a:pt x="462757" y="215107"/>
                      <a:pt x="1455739" y="202407"/>
                      <a:pt x="1843088" y="376238"/>
                    </a:cubicBezTo>
                    <a:cubicBezTo>
                      <a:pt x="1841500" y="250825"/>
                      <a:pt x="1839913" y="125413"/>
                      <a:pt x="1838325" y="0"/>
                    </a:cubicBezTo>
                    <a:cubicBezTo>
                      <a:pt x="1388269" y="172244"/>
                      <a:pt x="487362" y="169069"/>
                      <a:pt x="9525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4405747" y="3528854"/>
                <a:ext cx="2909457" cy="1686027"/>
                <a:chOff x="2971801" y="3710156"/>
                <a:chExt cx="3478695" cy="2069336"/>
              </a:xfrm>
            </p:grpSpPr>
            <p:sp>
              <p:nvSpPr>
                <p:cNvPr id="19" name="Freeform 18"/>
                <p:cNvSpPr/>
                <p:nvPr/>
              </p:nvSpPr>
              <p:spPr>
                <a:xfrm rot="5400000">
                  <a:off x="2159879" y="4545723"/>
                  <a:ext cx="2004844" cy="380999"/>
                </a:xfrm>
                <a:custGeom>
                  <a:avLst/>
                  <a:gdLst>
                    <a:gd name="connsiteX0" fmla="*/ 0 w 1824037"/>
                    <a:gd name="connsiteY0" fmla="*/ 0 h 4762"/>
                    <a:gd name="connsiteX1" fmla="*/ 1824037 w 1824037"/>
                    <a:gd name="connsiteY1" fmla="*/ 4762 h 4762"/>
                    <a:gd name="connsiteX2" fmla="*/ 0 w 1824037"/>
                    <a:gd name="connsiteY2" fmla="*/ 0 h 4762"/>
                    <a:gd name="connsiteX0" fmla="*/ 0 w 10000"/>
                    <a:gd name="connsiteY0" fmla="*/ 176686 h 186686"/>
                    <a:gd name="connsiteX1" fmla="*/ 10000 w 10000"/>
                    <a:gd name="connsiteY1" fmla="*/ 186686 h 186686"/>
                    <a:gd name="connsiteX2" fmla="*/ 0 w 10000"/>
                    <a:gd name="connsiteY2" fmla="*/ 176686 h 186686"/>
                    <a:gd name="connsiteX0" fmla="*/ 0 w 10000"/>
                    <a:gd name="connsiteY0" fmla="*/ 176686 h 380039"/>
                    <a:gd name="connsiteX1" fmla="*/ 10000 w 10000"/>
                    <a:gd name="connsiteY1" fmla="*/ 186686 h 380039"/>
                    <a:gd name="connsiteX2" fmla="*/ 0 w 10000"/>
                    <a:gd name="connsiteY2" fmla="*/ 176686 h 380039"/>
                    <a:gd name="connsiteX0" fmla="*/ 0 w 10000"/>
                    <a:gd name="connsiteY0" fmla="*/ 203353 h 406706"/>
                    <a:gd name="connsiteX1" fmla="*/ 10000 w 10000"/>
                    <a:gd name="connsiteY1" fmla="*/ 213353 h 406706"/>
                    <a:gd name="connsiteX2" fmla="*/ 0 w 10000"/>
                    <a:gd name="connsiteY2" fmla="*/ 203353 h 406706"/>
                    <a:gd name="connsiteX0" fmla="*/ 0 w 10000"/>
                    <a:gd name="connsiteY0" fmla="*/ 313365 h 516718"/>
                    <a:gd name="connsiteX1" fmla="*/ 10000 w 10000"/>
                    <a:gd name="connsiteY1" fmla="*/ 323365 h 516718"/>
                    <a:gd name="connsiteX2" fmla="*/ 0 w 10000"/>
                    <a:gd name="connsiteY2" fmla="*/ 313365 h 516718"/>
                    <a:gd name="connsiteX0" fmla="*/ 0 w 10000"/>
                    <a:gd name="connsiteY0" fmla="*/ 313365 h 516718"/>
                    <a:gd name="connsiteX1" fmla="*/ 10000 w 10000"/>
                    <a:gd name="connsiteY1" fmla="*/ 323365 h 516718"/>
                    <a:gd name="connsiteX2" fmla="*/ 0 w 10000"/>
                    <a:gd name="connsiteY2" fmla="*/ 313365 h 516718"/>
                    <a:gd name="connsiteX0" fmla="*/ 0 w 10000"/>
                    <a:gd name="connsiteY0" fmla="*/ 313365 h 516718"/>
                    <a:gd name="connsiteX1" fmla="*/ 10000 w 10000"/>
                    <a:gd name="connsiteY1" fmla="*/ 323365 h 516718"/>
                    <a:gd name="connsiteX2" fmla="*/ 0 w 10000"/>
                    <a:gd name="connsiteY2" fmla="*/ 313365 h 516718"/>
                    <a:gd name="connsiteX0" fmla="*/ 0 w 10000"/>
                    <a:gd name="connsiteY0" fmla="*/ 283361 h 486714"/>
                    <a:gd name="connsiteX1" fmla="*/ 10000 w 10000"/>
                    <a:gd name="connsiteY1" fmla="*/ 293361 h 486714"/>
                    <a:gd name="connsiteX2" fmla="*/ 0 w 10000"/>
                    <a:gd name="connsiteY2" fmla="*/ 283361 h 486714"/>
                    <a:gd name="connsiteX0" fmla="*/ 0 w 10000"/>
                    <a:gd name="connsiteY0" fmla="*/ 283361 h 580061"/>
                    <a:gd name="connsiteX1" fmla="*/ 10000 w 10000"/>
                    <a:gd name="connsiteY1" fmla="*/ 293361 h 580061"/>
                    <a:gd name="connsiteX2" fmla="*/ 0 w 10000"/>
                    <a:gd name="connsiteY2" fmla="*/ 283361 h 580061"/>
                    <a:gd name="connsiteX0" fmla="*/ 0 w 10000"/>
                    <a:gd name="connsiteY0" fmla="*/ 243357 h 540057"/>
                    <a:gd name="connsiteX1" fmla="*/ 10000 w 10000"/>
                    <a:gd name="connsiteY1" fmla="*/ 253357 h 540057"/>
                    <a:gd name="connsiteX2" fmla="*/ 0 w 10000"/>
                    <a:gd name="connsiteY2" fmla="*/ 243357 h 540057"/>
                    <a:gd name="connsiteX0" fmla="*/ 0 w 10000"/>
                    <a:gd name="connsiteY0" fmla="*/ 243357 h 540057"/>
                    <a:gd name="connsiteX1" fmla="*/ 10000 w 10000"/>
                    <a:gd name="connsiteY1" fmla="*/ 253357 h 540057"/>
                    <a:gd name="connsiteX2" fmla="*/ 0 w 10000"/>
                    <a:gd name="connsiteY2" fmla="*/ 243357 h 540057"/>
                    <a:gd name="connsiteX0" fmla="*/ 0 w 10000"/>
                    <a:gd name="connsiteY0" fmla="*/ 243357 h 540057"/>
                    <a:gd name="connsiteX1" fmla="*/ 10000 w 10000"/>
                    <a:gd name="connsiteY1" fmla="*/ 253357 h 540057"/>
                    <a:gd name="connsiteX2" fmla="*/ 0 w 10000"/>
                    <a:gd name="connsiteY2" fmla="*/ 243357 h 540057"/>
                    <a:gd name="connsiteX0" fmla="*/ 0 w 10000"/>
                    <a:gd name="connsiteY0" fmla="*/ 236692 h 533392"/>
                    <a:gd name="connsiteX1" fmla="*/ 10000 w 10000"/>
                    <a:gd name="connsiteY1" fmla="*/ 246692 h 533392"/>
                    <a:gd name="connsiteX2" fmla="*/ 0 w 10000"/>
                    <a:gd name="connsiteY2" fmla="*/ 236692 h 533392"/>
                    <a:gd name="connsiteX0" fmla="*/ 0 w 10000"/>
                    <a:gd name="connsiteY0" fmla="*/ 236692 h 533392"/>
                    <a:gd name="connsiteX1" fmla="*/ 10000 w 10000"/>
                    <a:gd name="connsiteY1" fmla="*/ 246692 h 533392"/>
                    <a:gd name="connsiteX2" fmla="*/ 0 w 10000"/>
                    <a:gd name="connsiteY2" fmla="*/ 236692 h 533392"/>
                    <a:gd name="connsiteX0" fmla="*/ 0 w 10000"/>
                    <a:gd name="connsiteY0" fmla="*/ 236692 h 500801"/>
                    <a:gd name="connsiteX1" fmla="*/ 10000 w 10000"/>
                    <a:gd name="connsiteY1" fmla="*/ 246692 h 500801"/>
                    <a:gd name="connsiteX2" fmla="*/ 0 w 10000"/>
                    <a:gd name="connsiteY2" fmla="*/ 236692 h 500801"/>
                    <a:gd name="connsiteX0" fmla="*/ 0 w 10000"/>
                    <a:gd name="connsiteY0" fmla="*/ 236692 h 500801"/>
                    <a:gd name="connsiteX1" fmla="*/ 10000 w 10000"/>
                    <a:gd name="connsiteY1" fmla="*/ 246692 h 500801"/>
                    <a:gd name="connsiteX2" fmla="*/ 0 w 10000"/>
                    <a:gd name="connsiteY2" fmla="*/ 236692 h 500801"/>
                    <a:gd name="connsiteX0" fmla="*/ 0 w 10000"/>
                    <a:gd name="connsiteY0" fmla="*/ 234977 h 499086"/>
                    <a:gd name="connsiteX1" fmla="*/ 10000 w 10000"/>
                    <a:gd name="connsiteY1" fmla="*/ 244977 h 499086"/>
                    <a:gd name="connsiteX2" fmla="*/ 0 w 10000"/>
                    <a:gd name="connsiteY2" fmla="*/ 234977 h 499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000" h="499086">
                      <a:moveTo>
                        <a:pt x="0" y="234977"/>
                      </a:moveTo>
                      <a:cubicBezTo>
                        <a:pt x="2490" y="481182"/>
                        <a:pt x="7760" y="499086"/>
                        <a:pt x="10000" y="244977"/>
                      </a:cubicBezTo>
                      <a:cubicBezTo>
                        <a:pt x="7661" y="25926"/>
                        <a:pt x="2366" y="0"/>
                        <a:pt x="0" y="234977"/>
                      </a:cubicBez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 rot="5400000">
                  <a:off x="2167182" y="4708761"/>
                  <a:ext cx="2004844" cy="7634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5400000">
                  <a:off x="5444257" y="4773253"/>
                  <a:ext cx="2004844" cy="7634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Straight Connector 6"/>
              <p:cNvCxnSpPr/>
              <p:nvPr/>
            </p:nvCxnSpPr>
            <p:spPr>
              <a:xfrm>
                <a:off x="914400" y="4343400"/>
                <a:ext cx="7924800" cy="0"/>
              </a:xfrm>
              <a:prstGeom prst="line">
                <a:avLst/>
              </a:prstGeom>
              <a:ln w="285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lowchart: Connector 7"/>
              <p:cNvSpPr/>
              <p:nvPr/>
            </p:nvSpPr>
            <p:spPr>
              <a:xfrm>
                <a:off x="879244" y="4309617"/>
                <a:ext cx="63731" cy="6208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Connector 8"/>
              <p:cNvSpPr/>
              <p:nvPr/>
            </p:nvSpPr>
            <p:spPr>
              <a:xfrm flipH="1">
                <a:off x="6457950" y="4309890"/>
                <a:ext cx="63731" cy="6208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Connector 9"/>
              <p:cNvSpPr/>
              <p:nvPr/>
            </p:nvSpPr>
            <p:spPr>
              <a:xfrm>
                <a:off x="8099194" y="4319415"/>
                <a:ext cx="63731" cy="6208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914400" y="3733800"/>
                <a:ext cx="6400800" cy="10668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495800" y="4953000"/>
                <a:ext cx="2819400" cy="776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7315200" y="4953000"/>
                <a:ext cx="1524000" cy="112248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09600" y="4267200"/>
                <a:ext cx="3962400" cy="6858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315200" y="4800600"/>
                <a:ext cx="1752600" cy="12192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524625" y="4352925"/>
                <a:ext cx="914400" cy="68580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7315200" y="4800600"/>
                <a:ext cx="1371600" cy="22860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7315200" y="4953000"/>
                <a:ext cx="12954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Arrow Connector 21"/>
            <p:cNvCxnSpPr/>
            <p:nvPr/>
          </p:nvCxnSpPr>
          <p:spPr>
            <a:xfrm>
              <a:off x="4343400" y="5637212"/>
              <a:ext cx="36576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087035" y="558949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baseline="-2500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557682" y="41910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baseline="-2500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7086600" y="4612341"/>
              <a:ext cx="8382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6248400" y="4612341"/>
              <a:ext cx="8382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7315200" y="41910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baseline="-2500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en-US"/>
              <a:t>The Eye</a:t>
            </a:r>
          </a:p>
        </p:txBody>
      </p:sp>
      <p:pic>
        <p:nvPicPr>
          <p:cNvPr id="129026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177" y="1600200"/>
            <a:ext cx="4893023" cy="497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943600" y="1752600"/>
            <a:ext cx="2743200" cy="203132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Most of the focusing takes place at the cornea, filled with watery stuff. </a:t>
            </a:r>
          </a:p>
          <a:p>
            <a:r>
              <a:rPr lang="en-US"/>
              <a:t>The lens shape is adjusted by muscles to make finer adjustments to the focusing.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Refraction at a Spherical Surface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/>
              <a:t>Rays close to the axis (“paraxial”) will focus to an image inside the glass: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From</a:t>
            </a:r>
          </a:p>
          <a:p>
            <a:pPr>
              <a:buNone/>
            </a:pPr>
            <a:r>
              <a:rPr lang="en-US" dirty="0"/>
              <a:t>    we can show that  </a:t>
            </a:r>
          </a:p>
        </p:txBody>
      </p:sp>
      <p:grpSp>
        <p:nvGrpSpPr>
          <p:cNvPr id="4" name="Group 5"/>
          <p:cNvGrpSpPr/>
          <p:nvPr/>
        </p:nvGrpSpPr>
        <p:grpSpPr>
          <a:xfrm>
            <a:off x="581025" y="2590800"/>
            <a:ext cx="7800975" cy="2390903"/>
            <a:chOff x="38100" y="504825"/>
            <a:chExt cx="7800975" cy="2390903"/>
          </a:xfrm>
        </p:grpSpPr>
        <p:sp>
          <p:nvSpPr>
            <p:cNvPr id="7" name="Freeform 6"/>
            <p:cNvSpPr/>
            <p:nvPr/>
          </p:nvSpPr>
          <p:spPr>
            <a:xfrm rot="10800000">
              <a:off x="3533522" y="685801"/>
              <a:ext cx="4086478" cy="1865376"/>
            </a:xfrm>
            <a:custGeom>
              <a:avLst/>
              <a:gdLst>
                <a:gd name="connsiteX0" fmla="*/ 607568 w 4891024"/>
                <a:gd name="connsiteY0" fmla="*/ 304800 h 2474976"/>
                <a:gd name="connsiteX1" fmla="*/ 631952 w 4891024"/>
                <a:gd name="connsiteY1" fmla="*/ 2133600 h 2474976"/>
                <a:gd name="connsiteX2" fmla="*/ 4277360 w 4891024"/>
                <a:gd name="connsiteY2" fmla="*/ 2170176 h 2474976"/>
                <a:gd name="connsiteX3" fmla="*/ 4277360 w 4891024"/>
                <a:gd name="connsiteY3" fmla="*/ 304800 h 2474976"/>
                <a:gd name="connsiteX4" fmla="*/ 607568 w 4891024"/>
                <a:gd name="connsiteY4" fmla="*/ 304800 h 2474976"/>
                <a:gd name="connsiteX0" fmla="*/ 607568 w 4891024"/>
                <a:gd name="connsiteY0" fmla="*/ 304800 h 2170176"/>
                <a:gd name="connsiteX1" fmla="*/ 631952 w 4891024"/>
                <a:gd name="connsiteY1" fmla="*/ 2133600 h 2170176"/>
                <a:gd name="connsiteX2" fmla="*/ 4277360 w 4891024"/>
                <a:gd name="connsiteY2" fmla="*/ 2170176 h 2170176"/>
                <a:gd name="connsiteX3" fmla="*/ 4277360 w 4891024"/>
                <a:gd name="connsiteY3" fmla="*/ 304800 h 2170176"/>
                <a:gd name="connsiteX4" fmla="*/ 607568 w 4891024"/>
                <a:gd name="connsiteY4" fmla="*/ 304800 h 2170176"/>
                <a:gd name="connsiteX0" fmla="*/ 685800 w 4969256"/>
                <a:gd name="connsiteY0" fmla="*/ 304800 h 2170176"/>
                <a:gd name="connsiteX1" fmla="*/ 240792 w 4969256"/>
                <a:gd name="connsiteY1" fmla="*/ 1094232 h 2170176"/>
                <a:gd name="connsiteX2" fmla="*/ 710184 w 4969256"/>
                <a:gd name="connsiteY2" fmla="*/ 2133600 h 2170176"/>
                <a:gd name="connsiteX3" fmla="*/ 4355592 w 4969256"/>
                <a:gd name="connsiteY3" fmla="*/ 2170176 h 2170176"/>
                <a:gd name="connsiteX4" fmla="*/ 4355592 w 4969256"/>
                <a:gd name="connsiteY4" fmla="*/ 304800 h 2170176"/>
                <a:gd name="connsiteX5" fmla="*/ 685800 w 4969256"/>
                <a:gd name="connsiteY5" fmla="*/ 304800 h 2170176"/>
                <a:gd name="connsiteX0" fmla="*/ 607568 w 4891024"/>
                <a:gd name="connsiteY0" fmla="*/ 304800 h 2170176"/>
                <a:gd name="connsiteX1" fmla="*/ 631952 w 4891024"/>
                <a:gd name="connsiteY1" fmla="*/ 2133600 h 2170176"/>
                <a:gd name="connsiteX2" fmla="*/ 4277360 w 4891024"/>
                <a:gd name="connsiteY2" fmla="*/ 2170176 h 2170176"/>
                <a:gd name="connsiteX3" fmla="*/ 4277360 w 4891024"/>
                <a:gd name="connsiteY3" fmla="*/ 304800 h 2170176"/>
                <a:gd name="connsiteX4" fmla="*/ 607568 w 4891024"/>
                <a:gd name="connsiteY4" fmla="*/ 304800 h 2170176"/>
                <a:gd name="connsiteX0" fmla="*/ 0 w 4283456"/>
                <a:gd name="connsiteY0" fmla="*/ 304800 h 2170176"/>
                <a:gd name="connsiteX1" fmla="*/ 24384 w 4283456"/>
                <a:gd name="connsiteY1" fmla="*/ 2133600 h 2170176"/>
                <a:gd name="connsiteX2" fmla="*/ 3669792 w 4283456"/>
                <a:gd name="connsiteY2" fmla="*/ 2170176 h 2170176"/>
                <a:gd name="connsiteX3" fmla="*/ 3669792 w 4283456"/>
                <a:gd name="connsiteY3" fmla="*/ 304800 h 2170176"/>
                <a:gd name="connsiteX4" fmla="*/ 0 w 4283456"/>
                <a:gd name="connsiteY4" fmla="*/ 304800 h 2170176"/>
                <a:gd name="connsiteX0" fmla="*/ 0 w 4283456"/>
                <a:gd name="connsiteY0" fmla="*/ 0 h 1865376"/>
                <a:gd name="connsiteX1" fmla="*/ 24384 w 4283456"/>
                <a:gd name="connsiteY1" fmla="*/ 1828800 h 1865376"/>
                <a:gd name="connsiteX2" fmla="*/ 3669792 w 4283456"/>
                <a:gd name="connsiteY2" fmla="*/ 1865376 h 1865376"/>
                <a:gd name="connsiteX3" fmla="*/ 3669792 w 4283456"/>
                <a:gd name="connsiteY3" fmla="*/ 0 h 1865376"/>
                <a:gd name="connsiteX4" fmla="*/ 0 w 4283456"/>
                <a:gd name="connsiteY4" fmla="*/ 0 h 1865376"/>
                <a:gd name="connsiteX0" fmla="*/ 0 w 4283456"/>
                <a:gd name="connsiteY0" fmla="*/ 0 h 1865376"/>
                <a:gd name="connsiteX1" fmla="*/ 12192 w 4283456"/>
                <a:gd name="connsiteY1" fmla="*/ 1856232 h 1865376"/>
                <a:gd name="connsiteX2" fmla="*/ 3669792 w 4283456"/>
                <a:gd name="connsiteY2" fmla="*/ 1865376 h 1865376"/>
                <a:gd name="connsiteX3" fmla="*/ 3669792 w 4283456"/>
                <a:gd name="connsiteY3" fmla="*/ 0 h 1865376"/>
                <a:gd name="connsiteX4" fmla="*/ 0 w 4283456"/>
                <a:gd name="connsiteY4" fmla="*/ 0 h 1865376"/>
                <a:gd name="connsiteX0" fmla="*/ 0 w 4277360"/>
                <a:gd name="connsiteY0" fmla="*/ 0 h 1865376"/>
                <a:gd name="connsiteX1" fmla="*/ 12192 w 4277360"/>
                <a:gd name="connsiteY1" fmla="*/ 1856232 h 1865376"/>
                <a:gd name="connsiteX2" fmla="*/ 3669792 w 4277360"/>
                <a:gd name="connsiteY2" fmla="*/ 1865376 h 1865376"/>
                <a:gd name="connsiteX3" fmla="*/ 3669792 w 4277360"/>
                <a:gd name="connsiteY3" fmla="*/ 0 h 1865376"/>
                <a:gd name="connsiteX4" fmla="*/ 0 w 4277360"/>
                <a:gd name="connsiteY4" fmla="*/ 0 h 1865376"/>
                <a:gd name="connsiteX0" fmla="*/ 0 w 4249928"/>
                <a:gd name="connsiteY0" fmla="*/ 0 h 1865376"/>
                <a:gd name="connsiteX1" fmla="*/ 12192 w 4249928"/>
                <a:gd name="connsiteY1" fmla="*/ 1856232 h 1865376"/>
                <a:gd name="connsiteX2" fmla="*/ 3669792 w 4249928"/>
                <a:gd name="connsiteY2" fmla="*/ 1865376 h 1865376"/>
                <a:gd name="connsiteX3" fmla="*/ 3669792 w 4249928"/>
                <a:gd name="connsiteY3" fmla="*/ 0 h 1865376"/>
                <a:gd name="connsiteX4" fmla="*/ 0 w 4249928"/>
                <a:gd name="connsiteY4" fmla="*/ 0 h 1865376"/>
                <a:gd name="connsiteX0" fmla="*/ 0 w 4243832"/>
                <a:gd name="connsiteY0" fmla="*/ 0 h 1865376"/>
                <a:gd name="connsiteX1" fmla="*/ 12192 w 4243832"/>
                <a:gd name="connsiteY1" fmla="*/ 1856232 h 1865376"/>
                <a:gd name="connsiteX2" fmla="*/ 3669792 w 4243832"/>
                <a:gd name="connsiteY2" fmla="*/ 1865376 h 1865376"/>
                <a:gd name="connsiteX3" fmla="*/ 3669792 w 4243832"/>
                <a:gd name="connsiteY3" fmla="*/ 0 h 1865376"/>
                <a:gd name="connsiteX4" fmla="*/ 0 w 4243832"/>
                <a:gd name="connsiteY4" fmla="*/ 0 h 1865376"/>
                <a:gd name="connsiteX0" fmla="*/ 0 w 3999992"/>
                <a:gd name="connsiteY0" fmla="*/ 0 h 1865376"/>
                <a:gd name="connsiteX1" fmla="*/ 12192 w 3999992"/>
                <a:gd name="connsiteY1" fmla="*/ 1856232 h 1865376"/>
                <a:gd name="connsiteX2" fmla="*/ 3669792 w 3999992"/>
                <a:gd name="connsiteY2" fmla="*/ 1865376 h 1865376"/>
                <a:gd name="connsiteX3" fmla="*/ 3669792 w 3999992"/>
                <a:gd name="connsiteY3" fmla="*/ 0 h 1865376"/>
                <a:gd name="connsiteX4" fmla="*/ 0 w 3999992"/>
                <a:gd name="connsiteY4" fmla="*/ 0 h 1865376"/>
                <a:gd name="connsiteX0" fmla="*/ 0 w 4054856"/>
                <a:gd name="connsiteY0" fmla="*/ 0 h 1865376"/>
                <a:gd name="connsiteX1" fmla="*/ 12192 w 4054856"/>
                <a:gd name="connsiteY1" fmla="*/ 1856232 h 1865376"/>
                <a:gd name="connsiteX2" fmla="*/ 3669792 w 4054856"/>
                <a:gd name="connsiteY2" fmla="*/ 1865376 h 1865376"/>
                <a:gd name="connsiteX3" fmla="*/ 3669792 w 4054856"/>
                <a:gd name="connsiteY3" fmla="*/ 0 h 1865376"/>
                <a:gd name="connsiteX4" fmla="*/ 0 w 4054856"/>
                <a:gd name="connsiteY4" fmla="*/ 0 h 1865376"/>
                <a:gd name="connsiteX0" fmla="*/ 0 w 4051808"/>
                <a:gd name="connsiteY0" fmla="*/ 0 h 1865376"/>
                <a:gd name="connsiteX1" fmla="*/ 12192 w 4051808"/>
                <a:gd name="connsiteY1" fmla="*/ 1856232 h 1865376"/>
                <a:gd name="connsiteX2" fmla="*/ 3669792 w 4051808"/>
                <a:gd name="connsiteY2" fmla="*/ 1865376 h 1865376"/>
                <a:gd name="connsiteX3" fmla="*/ 3669792 w 4051808"/>
                <a:gd name="connsiteY3" fmla="*/ 0 h 1865376"/>
                <a:gd name="connsiteX4" fmla="*/ 0 w 4051808"/>
                <a:gd name="connsiteY4" fmla="*/ 0 h 1865376"/>
                <a:gd name="connsiteX0" fmla="*/ 0 w 4051808"/>
                <a:gd name="connsiteY0" fmla="*/ 0 h 1865376"/>
                <a:gd name="connsiteX1" fmla="*/ 12192 w 4051808"/>
                <a:gd name="connsiteY1" fmla="*/ 1856232 h 1865376"/>
                <a:gd name="connsiteX2" fmla="*/ 3669792 w 4051808"/>
                <a:gd name="connsiteY2" fmla="*/ 1865376 h 1865376"/>
                <a:gd name="connsiteX3" fmla="*/ 3669792 w 4051808"/>
                <a:gd name="connsiteY3" fmla="*/ 0 h 1865376"/>
                <a:gd name="connsiteX4" fmla="*/ 0 w 4051808"/>
                <a:gd name="connsiteY4" fmla="*/ 0 h 1865376"/>
                <a:gd name="connsiteX0" fmla="*/ 0 w 3862832"/>
                <a:gd name="connsiteY0" fmla="*/ 0 h 1865376"/>
                <a:gd name="connsiteX1" fmla="*/ 12192 w 3862832"/>
                <a:gd name="connsiteY1" fmla="*/ 1856232 h 1865376"/>
                <a:gd name="connsiteX2" fmla="*/ 3669792 w 3862832"/>
                <a:gd name="connsiteY2" fmla="*/ 1865376 h 1865376"/>
                <a:gd name="connsiteX3" fmla="*/ 3669792 w 3862832"/>
                <a:gd name="connsiteY3" fmla="*/ 0 h 1865376"/>
                <a:gd name="connsiteX4" fmla="*/ 0 w 3862832"/>
                <a:gd name="connsiteY4" fmla="*/ 0 h 1865376"/>
                <a:gd name="connsiteX0" fmla="*/ 0 w 3862832"/>
                <a:gd name="connsiteY0" fmla="*/ 0 h 1865376"/>
                <a:gd name="connsiteX1" fmla="*/ 12192 w 3862832"/>
                <a:gd name="connsiteY1" fmla="*/ 1856232 h 1865376"/>
                <a:gd name="connsiteX2" fmla="*/ 3669792 w 3862832"/>
                <a:gd name="connsiteY2" fmla="*/ 1865376 h 1865376"/>
                <a:gd name="connsiteX3" fmla="*/ 3669792 w 3862832"/>
                <a:gd name="connsiteY3" fmla="*/ 0 h 1865376"/>
                <a:gd name="connsiteX4" fmla="*/ 0 w 3862832"/>
                <a:gd name="connsiteY4" fmla="*/ 0 h 1865376"/>
                <a:gd name="connsiteX0" fmla="*/ 0 w 3862832"/>
                <a:gd name="connsiteY0" fmla="*/ 0 h 1865376"/>
                <a:gd name="connsiteX1" fmla="*/ 12192 w 3862832"/>
                <a:gd name="connsiteY1" fmla="*/ 1856232 h 1865376"/>
                <a:gd name="connsiteX2" fmla="*/ 3669792 w 3862832"/>
                <a:gd name="connsiteY2" fmla="*/ 1865376 h 1865376"/>
                <a:gd name="connsiteX3" fmla="*/ 3669792 w 3862832"/>
                <a:gd name="connsiteY3" fmla="*/ 0 h 1865376"/>
                <a:gd name="connsiteX4" fmla="*/ 0 w 3862832"/>
                <a:gd name="connsiteY4" fmla="*/ 0 h 1865376"/>
                <a:gd name="connsiteX0" fmla="*/ 0 w 3801872"/>
                <a:gd name="connsiteY0" fmla="*/ 0 h 1865376"/>
                <a:gd name="connsiteX1" fmla="*/ 12192 w 3801872"/>
                <a:gd name="connsiteY1" fmla="*/ 1856232 h 1865376"/>
                <a:gd name="connsiteX2" fmla="*/ 3669792 w 3801872"/>
                <a:gd name="connsiteY2" fmla="*/ 1865376 h 1865376"/>
                <a:gd name="connsiteX3" fmla="*/ 3669792 w 3801872"/>
                <a:gd name="connsiteY3" fmla="*/ 0 h 1865376"/>
                <a:gd name="connsiteX4" fmla="*/ 0 w 3801872"/>
                <a:gd name="connsiteY4" fmla="*/ 0 h 1865376"/>
                <a:gd name="connsiteX0" fmla="*/ 0 w 3984752"/>
                <a:gd name="connsiteY0" fmla="*/ 0 h 1865376"/>
                <a:gd name="connsiteX1" fmla="*/ 12192 w 3984752"/>
                <a:gd name="connsiteY1" fmla="*/ 1856232 h 1865376"/>
                <a:gd name="connsiteX2" fmla="*/ 3669792 w 3984752"/>
                <a:gd name="connsiteY2" fmla="*/ 1865376 h 1865376"/>
                <a:gd name="connsiteX3" fmla="*/ 3669792 w 3984752"/>
                <a:gd name="connsiteY3" fmla="*/ 0 h 1865376"/>
                <a:gd name="connsiteX4" fmla="*/ 0 w 3984752"/>
                <a:gd name="connsiteY4" fmla="*/ 0 h 1865376"/>
                <a:gd name="connsiteX0" fmla="*/ 0 w 3984752"/>
                <a:gd name="connsiteY0" fmla="*/ 0 h 1865376"/>
                <a:gd name="connsiteX1" fmla="*/ 12192 w 3984752"/>
                <a:gd name="connsiteY1" fmla="*/ 1856232 h 1865376"/>
                <a:gd name="connsiteX2" fmla="*/ 3669792 w 3984752"/>
                <a:gd name="connsiteY2" fmla="*/ 1865376 h 1865376"/>
                <a:gd name="connsiteX3" fmla="*/ 3669792 w 3984752"/>
                <a:gd name="connsiteY3" fmla="*/ 0 h 1865376"/>
                <a:gd name="connsiteX4" fmla="*/ 0 w 3984752"/>
                <a:gd name="connsiteY4" fmla="*/ 0 h 1865376"/>
                <a:gd name="connsiteX0" fmla="*/ 0 w 3905504"/>
                <a:gd name="connsiteY0" fmla="*/ 0 h 1865376"/>
                <a:gd name="connsiteX1" fmla="*/ 12192 w 3905504"/>
                <a:gd name="connsiteY1" fmla="*/ 1856232 h 1865376"/>
                <a:gd name="connsiteX2" fmla="*/ 3669792 w 3905504"/>
                <a:gd name="connsiteY2" fmla="*/ 1865376 h 1865376"/>
                <a:gd name="connsiteX3" fmla="*/ 3669792 w 3905504"/>
                <a:gd name="connsiteY3" fmla="*/ 0 h 1865376"/>
                <a:gd name="connsiteX4" fmla="*/ 0 w 3905504"/>
                <a:gd name="connsiteY4" fmla="*/ 0 h 1865376"/>
                <a:gd name="connsiteX0" fmla="*/ 0 w 3963416"/>
                <a:gd name="connsiteY0" fmla="*/ 0 h 1865376"/>
                <a:gd name="connsiteX1" fmla="*/ 12192 w 3963416"/>
                <a:gd name="connsiteY1" fmla="*/ 1856232 h 1865376"/>
                <a:gd name="connsiteX2" fmla="*/ 3669792 w 3963416"/>
                <a:gd name="connsiteY2" fmla="*/ 1865376 h 1865376"/>
                <a:gd name="connsiteX3" fmla="*/ 3669792 w 3963416"/>
                <a:gd name="connsiteY3" fmla="*/ 0 h 1865376"/>
                <a:gd name="connsiteX4" fmla="*/ 0 w 3963416"/>
                <a:gd name="connsiteY4" fmla="*/ 0 h 1865376"/>
                <a:gd name="connsiteX0" fmla="*/ 0 w 3905504"/>
                <a:gd name="connsiteY0" fmla="*/ 0 h 1865376"/>
                <a:gd name="connsiteX1" fmla="*/ 12192 w 3905504"/>
                <a:gd name="connsiteY1" fmla="*/ 1856232 h 1865376"/>
                <a:gd name="connsiteX2" fmla="*/ 3669792 w 3905504"/>
                <a:gd name="connsiteY2" fmla="*/ 1865376 h 1865376"/>
                <a:gd name="connsiteX3" fmla="*/ 3669792 w 3905504"/>
                <a:gd name="connsiteY3" fmla="*/ 0 h 1865376"/>
                <a:gd name="connsiteX4" fmla="*/ 0 w 3905504"/>
                <a:gd name="connsiteY4" fmla="*/ 0 h 1865376"/>
                <a:gd name="connsiteX0" fmla="*/ 0 w 3905504"/>
                <a:gd name="connsiteY0" fmla="*/ 0 h 1865376"/>
                <a:gd name="connsiteX1" fmla="*/ 12192 w 3905504"/>
                <a:gd name="connsiteY1" fmla="*/ 1856232 h 1865376"/>
                <a:gd name="connsiteX2" fmla="*/ 3669792 w 3905504"/>
                <a:gd name="connsiteY2" fmla="*/ 1865376 h 1865376"/>
                <a:gd name="connsiteX3" fmla="*/ 3669792 w 3905504"/>
                <a:gd name="connsiteY3" fmla="*/ 0 h 1865376"/>
                <a:gd name="connsiteX4" fmla="*/ 0 w 3905504"/>
                <a:gd name="connsiteY4" fmla="*/ 0 h 1865376"/>
                <a:gd name="connsiteX0" fmla="*/ 0 w 3891216"/>
                <a:gd name="connsiteY0" fmla="*/ 0 h 1865376"/>
                <a:gd name="connsiteX1" fmla="*/ 12192 w 3891216"/>
                <a:gd name="connsiteY1" fmla="*/ 1856232 h 1865376"/>
                <a:gd name="connsiteX2" fmla="*/ 3669792 w 3891216"/>
                <a:gd name="connsiteY2" fmla="*/ 1865376 h 1865376"/>
                <a:gd name="connsiteX3" fmla="*/ 3669792 w 3891216"/>
                <a:gd name="connsiteY3" fmla="*/ 0 h 1865376"/>
                <a:gd name="connsiteX4" fmla="*/ 0 w 3891216"/>
                <a:gd name="connsiteY4" fmla="*/ 0 h 1865376"/>
                <a:gd name="connsiteX0" fmla="*/ 0 w 3891216"/>
                <a:gd name="connsiteY0" fmla="*/ 0 h 1865376"/>
                <a:gd name="connsiteX1" fmla="*/ 12192 w 3891216"/>
                <a:gd name="connsiteY1" fmla="*/ 1856232 h 1865376"/>
                <a:gd name="connsiteX2" fmla="*/ 3669792 w 3891216"/>
                <a:gd name="connsiteY2" fmla="*/ 1865376 h 1865376"/>
                <a:gd name="connsiteX3" fmla="*/ 3669792 w 3891216"/>
                <a:gd name="connsiteY3" fmla="*/ 0 h 1865376"/>
                <a:gd name="connsiteX4" fmla="*/ 0 w 3891216"/>
                <a:gd name="connsiteY4" fmla="*/ 0 h 1865376"/>
                <a:gd name="connsiteX0" fmla="*/ 0 w 4057903"/>
                <a:gd name="connsiteY0" fmla="*/ 0 h 1865376"/>
                <a:gd name="connsiteX1" fmla="*/ 12192 w 4057903"/>
                <a:gd name="connsiteY1" fmla="*/ 1856232 h 1865376"/>
                <a:gd name="connsiteX2" fmla="*/ 3669792 w 4057903"/>
                <a:gd name="connsiteY2" fmla="*/ 1865376 h 1865376"/>
                <a:gd name="connsiteX3" fmla="*/ 3669792 w 4057903"/>
                <a:gd name="connsiteY3" fmla="*/ 0 h 1865376"/>
                <a:gd name="connsiteX4" fmla="*/ 0 w 4057903"/>
                <a:gd name="connsiteY4" fmla="*/ 0 h 1865376"/>
                <a:gd name="connsiteX0" fmla="*/ 0 w 4080763"/>
                <a:gd name="connsiteY0" fmla="*/ 0 h 1865376"/>
                <a:gd name="connsiteX1" fmla="*/ 12192 w 4080763"/>
                <a:gd name="connsiteY1" fmla="*/ 1856232 h 1865376"/>
                <a:gd name="connsiteX2" fmla="*/ 3669792 w 4080763"/>
                <a:gd name="connsiteY2" fmla="*/ 1865376 h 1865376"/>
                <a:gd name="connsiteX3" fmla="*/ 3669792 w 4080763"/>
                <a:gd name="connsiteY3" fmla="*/ 0 h 1865376"/>
                <a:gd name="connsiteX4" fmla="*/ 0 w 4080763"/>
                <a:gd name="connsiteY4" fmla="*/ 0 h 1865376"/>
                <a:gd name="connsiteX0" fmla="*/ 0 w 4086478"/>
                <a:gd name="connsiteY0" fmla="*/ 0 h 1865376"/>
                <a:gd name="connsiteX1" fmla="*/ 12192 w 4086478"/>
                <a:gd name="connsiteY1" fmla="*/ 1856232 h 1865376"/>
                <a:gd name="connsiteX2" fmla="*/ 3669792 w 4086478"/>
                <a:gd name="connsiteY2" fmla="*/ 1865376 h 1865376"/>
                <a:gd name="connsiteX3" fmla="*/ 3669792 w 4086478"/>
                <a:gd name="connsiteY3" fmla="*/ 0 h 1865376"/>
                <a:gd name="connsiteX4" fmla="*/ 0 w 4086478"/>
                <a:gd name="connsiteY4" fmla="*/ 0 h 186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6478" h="1865376">
                  <a:moveTo>
                    <a:pt x="0" y="0"/>
                  </a:moveTo>
                  <a:lnTo>
                    <a:pt x="12192" y="1856232"/>
                  </a:lnTo>
                  <a:lnTo>
                    <a:pt x="3669792" y="1865376"/>
                  </a:lnTo>
                  <a:cubicBezTo>
                    <a:pt x="4086478" y="1545527"/>
                    <a:pt x="4080763" y="412623"/>
                    <a:pt x="366979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28600" y="1600200"/>
              <a:ext cx="71628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30"/>
            <p:cNvGrpSpPr/>
            <p:nvPr/>
          </p:nvGrpSpPr>
          <p:grpSpPr>
            <a:xfrm>
              <a:off x="228600" y="533400"/>
              <a:ext cx="7162800" cy="1066800"/>
              <a:chOff x="228600" y="533400"/>
              <a:chExt cx="7162800" cy="106680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flipV="1">
                <a:off x="228600" y="857250"/>
                <a:ext cx="3600450" cy="74295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3814768" y="871530"/>
                <a:ext cx="3576632" cy="72867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162300" y="533400"/>
                <a:ext cx="2324100" cy="10668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31"/>
            <p:cNvGrpSpPr/>
            <p:nvPr/>
          </p:nvGrpSpPr>
          <p:grpSpPr>
            <a:xfrm flipV="1">
              <a:off x="219075" y="1600200"/>
              <a:ext cx="7162800" cy="914400"/>
              <a:chOff x="228600" y="685800"/>
              <a:chExt cx="7162800" cy="9144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228600" y="857250"/>
                <a:ext cx="3600450" cy="74295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3814768" y="871530"/>
                <a:ext cx="3576632" cy="72867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324225" y="685800"/>
                <a:ext cx="2171700" cy="9144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3324225" y="617601"/>
            <a:ext cx="229616" cy="344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052" name="Equation" r:id="rId4" imgW="152280" imgH="228600" progId="Equation.DSMT4">
                    <p:embed/>
                  </p:oleObj>
                </mc:Choice>
                <mc:Fallback>
                  <p:oleObj name="Equation" r:id="rId4" imgW="152280" imgH="22860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4225" y="617601"/>
                          <a:ext cx="229616" cy="3444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4581144" y="990600"/>
            <a:ext cx="219456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053" name="Equation" r:id="rId6" imgW="164880" imgH="228600" progId="Equation.DSMT4">
                    <p:embed/>
                  </p:oleObj>
                </mc:Choice>
                <mc:Fallback>
                  <p:oleObj name="Equation" r:id="rId6" imgW="164880" imgH="2286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1144" y="990600"/>
                          <a:ext cx="219456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" name="Straight Arrow Connector 12"/>
            <p:cNvCxnSpPr/>
            <p:nvPr/>
          </p:nvCxnSpPr>
          <p:spPr>
            <a:xfrm>
              <a:off x="3657600" y="1676400"/>
              <a:ext cx="1752600" cy="1588"/>
            </a:xfrm>
            <a:prstGeom prst="straightConnector1">
              <a:avLst/>
            </a:prstGeom>
            <a:ln w="19050">
              <a:solidFill>
                <a:schemeClr val="bg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8100" y="158115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53050" y="127635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5675" y="15621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57600" y="504825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24350" y="16002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19450" y="17907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air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17907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glass</a:t>
              </a:r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/>
          </p:nvGraphicFramePr>
          <p:xfrm>
            <a:off x="1285875" y="1371600"/>
            <a:ext cx="230188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054" name="Equation" r:id="rId8" imgW="152280" imgH="139680" progId="Equation.DSMT4">
                    <p:embed/>
                  </p:oleObj>
                </mc:Choice>
                <mc:Fallback>
                  <p:oleObj name="Equation" r:id="rId8" imgW="152280" imgH="13968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5875" y="1371600"/>
                          <a:ext cx="230188" cy="209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/>
          </p:nvGraphicFramePr>
          <p:xfrm>
            <a:off x="4714875" y="1331976"/>
            <a:ext cx="230188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055" name="Equation" r:id="rId10" imgW="152280" imgH="203040" progId="Equation.DSMT4">
                    <p:embed/>
                  </p:oleObj>
                </mc:Choice>
                <mc:Fallback>
                  <p:oleObj name="Equation" r:id="rId10" imgW="152280" imgH="20304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4875" y="1331976"/>
                          <a:ext cx="230188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/>
          </p:nvGraphicFramePr>
          <p:xfrm>
            <a:off x="6290691" y="1383792"/>
            <a:ext cx="192088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056" name="Equation" r:id="rId12" imgW="126720" imgH="164880" progId="Equation.DSMT4">
                    <p:embed/>
                  </p:oleObj>
                </mc:Choice>
                <mc:Fallback>
                  <p:oleObj name="Equation" r:id="rId12" imgW="126720" imgH="16488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0691" y="1383792"/>
                          <a:ext cx="192088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1" name="Straight Arrow Connector 30"/>
            <p:cNvCxnSpPr/>
            <p:nvPr/>
          </p:nvCxnSpPr>
          <p:spPr>
            <a:xfrm rot="5400000">
              <a:off x="3496008" y="1257697"/>
              <a:ext cx="686594" cy="1588"/>
            </a:xfrm>
            <a:prstGeom prst="straightConnector1">
              <a:avLst/>
            </a:prstGeom>
            <a:ln w="19050">
              <a:solidFill>
                <a:schemeClr val="bg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785235" y="106984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3771900" y="2894140"/>
              <a:ext cx="37338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295275" y="2894012"/>
              <a:ext cx="3476625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866899" y="2514600"/>
              <a:ext cx="638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baseline="-25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600700" y="2514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baseline="-25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</p:grp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115853"/>
              </p:ext>
            </p:extLst>
          </p:nvPr>
        </p:nvGraphicFramePr>
        <p:xfrm>
          <a:off x="1711325" y="5419725"/>
          <a:ext cx="702151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7" name="Equation" r:id="rId14" imgW="3060360" imgH="228600" progId="Equation.DSMT4">
                  <p:embed/>
                </p:oleObj>
              </mc:Choice>
              <mc:Fallback>
                <p:oleObj name="Equation" r:id="rId14" imgW="306036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1325" y="5419725"/>
                        <a:ext cx="7021513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203572"/>
              </p:ext>
            </p:extLst>
          </p:nvPr>
        </p:nvGraphicFramePr>
        <p:xfrm>
          <a:off x="4075113" y="5867400"/>
          <a:ext cx="1908175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8" name="Equation" r:id="rId16" imgW="939600" imgH="431640" progId="Equation.DSMT4">
                  <p:embed/>
                </p:oleObj>
              </mc:Choice>
              <mc:Fallback>
                <p:oleObj name="Equation" r:id="rId16" imgW="939600" imgH="4316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5113" y="5867400"/>
                        <a:ext cx="1908175" cy="87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00"/>
                </a:solidFill>
              </a:rPr>
              <a:t>The Lensmaker’s Formula</a:t>
            </a:r>
            <a:br>
              <a:rPr lang="en-US">
                <a:solidFill>
                  <a:srgbClr val="FFFF00"/>
                </a:solidFill>
              </a:rPr>
            </a:br>
            <a:r>
              <a:rPr lang="en-US" sz="2000">
                <a:solidFill>
                  <a:srgbClr val="FFFF00"/>
                </a:solidFill>
              </a:rPr>
              <a:t>(</a:t>
            </a:r>
            <a:r>
              <a:rPr lang="en-US" sz="1800">
                <a:solidFill>
                  <a:srgbClr val="FFFF00"/>
                </a:solidFill>
              </a:rPr>
              <a:t>optional derivation, if you’re curious)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2088"/>
            <a:ext cx="8763000" cy="5486400"/>
          </a:xfrm>
        </p:spPr>
        <p:txBody>
          <a:bodyPr>
            <a:normAutofit/>
          </a:bodyPr>
          <a:lstStyle/>
          <a:p>
            <a:r>
              <a:rPr lang="en-US" sz="2800" dirty="0"/>
              <a:t>The formula                      also works </a:t>
            </a:r>
            <a:r>
              <a:rPr lang="en-US" sz="2800" u="sng" dirty="0"/>
              <a:t>in reverse</a:t>
            </a:r>
            <a:r>
              <a:rPr lang="en-US" sz="2800" dirty="0"/>
              <a:t>.  A ray coming from an object in the glass will satisfy                  </a:t>
            </a:r>
          </a:p>
          <a:p>
            <a:r>
              <a:rPr lang="en-US" sz="2800" dirty="0"/>
              <a:t>For a convex lens with surfaces of radii 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/>
              <a:t>, 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/>
              <a:t>, the rays on going through 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/>
              <a:t> will converge (inside the glass) towards a point 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/>
              <a:t> such that                    .</a:t>
            </a:r>
          </a:p>
          <a:p>
            <a:r>
              <a:rPr lang="en-US" sz="2800" dirty="0"/>
              <a:t>But those rays don’t get there—they first meet surface 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/>
              <a:t>, which focuses them in air to a point 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/>
              <a:t>, say, these rays being from a </a:t>
            </a:r>
            <a:r>
              <a:rPr lang="en-US" sz="2800" u="sng" dirty="0"/>
              <a:t>virtual object</a:t>
            </a:r>
            <a:r>
              <a:rPr lang="en-US" sz="2800" dirty="0"/>
              <a:t> at 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/>
              <a:t>, so the object distance is 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–d</a:t>
            </a:r>
            <a:r>
              <a:rPr lang="en-US" sz="28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/>
              <a:t>, the final image is at 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/>
              <a:t>:                   </a:t>
            </a:r>
          </a:p>
          <a:p>
            <a:r>
              <a:rPr lang="en-US" sz="2800" dirty="0"/>
              <a:t>Adding the boxed formulas gives:   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072855"/>
              </p:ext>
            </p:extLst>
          </p:nvPr>
        </p:nvGraphicFramePr>
        <p:xfrm>
          <a:off x="2550150" y="1197390"/>
          <a:ext cx="1560512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59" name="Equation" r:id="rId4" imgW="939600" imgH="431640" progId="Equation.DSMT4">
                  <p:embed/>
                </p:oleObj>
              </mc:Choice>
              <mc:Fallback>
                <p:oleObj name="Equation" r:id="rId4" imgW="939600" imgH="4316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0150" y="1197390"/>
                        <a:ext cx="1560512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946227"/>
              </p:ext>
            </p:extLst>
          </p:nvPr>
        </p:nvGraphicFramePr>
        <p:xfrm>
          <a:off x="7252047" y="1641338"/>
          <a:ext cx="16256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60" name="Equation" r:id="rId6" imgW="939600" imgH="431640" progId="Equation.DSMT4">
                  <p:embed/>
                </p:oleObj>
              </mc:Choice>
              <mc:Fallback>
                <p:oleObj name="Equation" r:id="rId6" imgW="939600" imgH="4316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2047" y="1641338"/>
                        <a:ext cx="1625600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711486"/>
              </p:ext>
            </p:extLst>
          </p:nvPr>
        </p:nvGraphicFramePr>
        <p:xfrm>
          <a:off x="4800600" y="3084444"/>
          <a:ext cx="15621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61" name="Equation" r:id="rId8" imgW="939600" imgH="431640" progId="Equation.DSMT4">
                  <p:embed/>
                </p:oleObj>
              </mc:Choice>
              <mc:Fallback>
                <p:oleObj name="Equation" r:id="rId8" imgW="939600" imgH="4316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084444"/>
                        <a:ext cx="1562100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149452"/>
              </p:ext>
            </p:extLst>
          </p:nvPr>
        </p:nvGraphicFramePr>
        <p:xfrm>
          <a:off x="5678487" y="4912761"/>
          <a:ext cx="16367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62" name="Equation" r:id="rId10" imgW="1028520" imgH="431640" progId="Equation.DSMT4">
                  <p:embed/>
                </p:oleObj>
              </mc:Choice>
              <mc:Fallback>
                <p:oleObj name="Equation" r:id="rId10" imgW="1028520" imgH="4316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8487" y="4912761"/>
                        <a:ext cx="163671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267648"/>
              </p:ext>
            </p:extLst>
          </p:nvPr>
        </p:nvGraphicFramePr>
        <p:xfrm>
          <a:off x="2703513" y="5867400"/>
          <a:ext cx="37052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63" name="Equation" r:id="rId12" imgW="1955520" imgH="482400" progId="Equation.DSMT4">
                  <p:embed/>
                </p:oleObj>
              </mc:Choice>
              <mc:Fallback>
                <p:oleObj name="Equation" r:id="rId12" imgW="1955520" imgH="4824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513" y="5867400"/>
                        <a:ext cx="37052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800600" y="3084444"/>
            <a:ext cx="1524000" cy="685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15000" y="4948518"/>
            <a:ext cx="1676400" cy="685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0" y="5522844"/>
            <a:ext cx="914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The Lensmaker’s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formula also works for </a:t>
            </a:r>
            <a:r>
              <a:rPr lang="en-US" dirty="0" err="1"/>
              <a:t>plano</a:t>
            </a:r>
            <a:r>
              <a:rPr lang="en-US" dirty="0"/>
              <a:t> convex lenses (one side flat, meaning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/>
              <a:t> infinite) or if one or both sides are concave—but </a:t>
            </a:r>
            <a:r>
              <a:rPr lang="en-US" dirty="0">
                <a:solidFill>
                  <a:srgbClr val="FFFF00"/>
                </a:solidFill>
              </a:rPr>
              <a:t>for concave sides, 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>
                <a:solidFill>
                  <a:srgbClr val="FFFF00"/>
                </a:solidFill>
              </a:rPr>
              <a:t> must be taken negative</a:t>
            </a:r>
            <a:r>
              <a:rPr lang="en-US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Note: sometimes this formula is written with a minus sign—in those books, the rule is that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/>
              <a:t> is taken positive if its center of curvature over is to the right. It’s a matter of taste.</a:t>
            </a: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2971800" y="1371600"/>
          <a:ext cx="318889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2" name="Equation" r:id="rId4" imgW="1346040" imgH="482400" progId="Equation.DSMT4">
                  <p:embed/>
                </p:oleObj>
              </mc:Choice>
              <mc:Fallback>
                <p:oleObj name="Equation" r:id="rId4" imgW="1346040" imgH="4824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371600"/>
                        <a:ext cx="318889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514600" y="1295400"/>
            <a:ext cx="3810000" cy="1371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Image Location by Ray Tracing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00"/>
                </a:solidFill>
              </a:rPr>
              <a:t>The rules we use for thin lenses:</a:t>
            </a:r>
          </a:p>
          <a:p>
            <a:pPr marL="514350" indent="-514350">
              <a:buAutoNum type="arabicPeriod"/>
            </a:pPr>
            <a:r>
              <a:rPr lang="en-US"/>
              <a:t>We take the ray through the center of the lens to be undeflected and unshifted.</a:t>
            </a:r>
          </a:p>
          <a:p>
            <a:pPr marL="514350" indent="-514350">
              <a:buAutoNum type="arabicPeriod"/>
            </a:pPr>
            <a:r>
              <a:rPr lang="en-US"/>
              <a:t>For a convex lens, rays passing through a focus on one side are parallel to the axis on the other side.</a:t>
            </a:r>
          </a:p>
          <a:p>
            <a:pPr marL="514350" indent="-514350">
              <a:buAutoNum type="arabicPeriod"/>
            </a:pPr>
            <a:r>
              <a:rPr lang="en-US"/>
              <a:t>For a concave lens, rays coming in parallel on one side are deflected so they apparently come from the focal point on that same side.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838200" y="1124712"/>
            <a:ext cx="7543800" cy="3015294"/>
            <a:chOff x="1371600" y="1651558"/>
            <a:chExt cx="7543800" cy="3881055"/>
          </a:xfrm>
        </p:grpSpPr>
        <p:sp>
          <p:nvSpPr>
            <p:cNvPr id="3" name="Freeform 2"/>
            <p:cNvSpPr/>
            <p:nvPr/>
          </p:nvSpPr>
          <p:spPr>
            <a:xfrm rot="5400000">
              <a:off x="2600709" y="2667412"/>
              <a:ext cx="2580481" cy="771498"/>
            </a:xfrm>
            <a:custGeom>
              <a:avLst/>
              <a:gdLst>
                <a:gd name="connsiteX0" fmla="*/ 0 w 1824037"/>
                <a:gd name="connsiteY0" fmla="*/ 0 h 4762"/>
                <a:gd name="connsiteX1" fmla="*/ 1824037 w 1824037"/>
                <a:gd name="connsiteY1" fmla="*/ 4762 h 4762"/>
                <a:gd name="connsiteX2" fmla="*/ 0 w 1824037"/>
                <a:gd name="connsiteY2" fmla="*/ 0 h 4762"/>
                <a:gd name="connsiteX0" fmla="*/ 0 w 10000"/>
                <a:gd name="connsiteY0" fmla="*/ 176686 h 186686"/>
                <a:gd name="connsiteX1" fmla="*/ 10000 w 10000"/>
                <a:gd name="connsiteY1" fmla="*/ 186686 h 186686"/>
                <a:gd name="connsiteX2" fmla="*/ 0 w 10000"/>
                <a:gd name="connsiteY2" fmla="*/ 176686 h 186686"/>
                <a:gd name="connsiteX0" fmla="*/ 0 w 10000"/>
                <a:gd name="connsiteY0" fmla="*/ 176686 h 380039"/>
                <a:gd name="connsiteX1" fmla="*/ 10000 w 10000"/>
                <a:gd name="connsiteY1" fmla="*/ 186686 h 380039"/>
                <a:gd name="connsiteX2" fmla="*/ 0 w 10000"/>
                <a:gd name="connsiteY2" fmla="*/ 176686 h 380039"/>
                <a:gd name="connsiteX0" fmla="*/ 0 w 10000"/>
                <a:gd name="connsiteY0" fmla="*/ 203353 h 406706"/>
                <a:gd name="connsiteX1" fmla="*/ 10000 w 10000"/>
                <a:gd name="connsiteY1" fmla="*/ 213353 h 406706"/>
                <a:gd name="connsiteX2" fmla="*/ 0 w 10000"/>
                <a:gd name="connsiteY2" fmla="*/ 203353 h 406706"/>
                <a:gd name="connsiteX0" fmla="*/ 0 w 10000"/>
                <a:gd name="connsiteY0" fmla="*/ 313365 h 516718"/>
                <a:gd name="connsiteX1" fmla="*/ 10000 w 10000"/>
                <a:gd name="connsiteY1" fmla="*/ 323365 h 516718"/>
                <a:gd name="connsiteX2" fmla="*/ 0 w 10000"/>
                <a:gd name="connsiteY2" fmla="*/ 313365 h 516718"/>
                <a:gd name="connsiteX0" fmla="*/ 0 w 10000"/>
                <a:gd name="connsiteY0" fmla="*/ 313365 h 516718"/>
                <a:gd name="connsiteX1" fmla="*/ 10000 w 10000"/>
                <a:gd name="connsiteY1" fmla="*/ 323365 h 516718"/>
                <a:gd name="connsiteX2" fmla="*/ 0 w 10000"/>
                <a:gd name="connsiteY2" fmla="*/ 313365 h 516718"/>
                <a:gd name="connsiteX0" fmla="*/ 0 w 10000"/>
                <a:gd name="connsiteY0" fmla="*/ 313365 h 516718"/>
                <a:gd name="connsiteX1" fmla="*/ 10000 w 10000"/>
                <a:gd name="connsiteY1" fmla="*/ 323365 h 516718"/>
                <a:gd name="connsiteX2" fmla="*/ 0 w 10000"/>
                <a:gd name="connsiteY2" fmla="*/ 313365 h 516718"/>
                <a:gd name="connsiteX0" fmla="*/ 0 w 10000"/>
                <a:gd name="connsiteY0" fmla="*/ 283361 h 486714"/>
                <a:gd name="connsiteX1" fmla="*/ 10000 w 10000"/>
                <a:gd name="connsiteY1" fmla="*/ 293361 h 486714"/>
                <a:gd name="connsiteX2" fmla="*/ 0 w 10000"/>
                <a:gd name="connsiteY2" fmla="*/ 283361 h 486714"/>
                <a:gd name="connsiteX0" fmla="*/ 0 w 10000"/>
                <a:gd name="connsiteY0" fmla="*/ 283361 h 580061"/>
                <a:gd name="connsiteX1" fmla="*/ 10000 w 10000"/>
                <a:gd name="connsiteY1" fmla="*/ 293361 h 580061"/>
                <a:gd name="connsiteX2" fmla="*/ 0 w 10000"/>
                <a:gd name="connsiteY2" fmla="*/ 283361 h 580061"/>
                <a:gd name="connsiteX0" fmla="*/ 0 w 10000"/>
                <a:gd name="connsiteY0" fmla="*/ 243357 h 540057"/>
                <a:gd name="connsiteX1" fmla="*/ 10000 w 10000"/>
                <a:gd name="connsiteY1" fmla="*/ 253357 h 540057"/>
                <a:gd name="connsiteX2" fmla="*/ 0 w 10000"/>
                <a:gd name="connsiteY2" fmla="*/ 243357 h 540057"/>
                <a:gd name="connsiteX0" fmla="*/ 0 w 10000"/>
                <a:gd name="connsiteY0" fmla="*/ 243357 h 540057"/>
                <a:gd name="connsiteX1" fmla="*/ 10000 w 10000"/>
                <a:gd name="connsiteY1" fmla="*/ 253357 h 540057"/>
                <a:gd name="connsiteX2" fmla="*/ 0 w 10000"/>
                <a:gd name="connsiteY2" fmla="*/ 243357 h 540057"/>
                <a:gd name="connsiteX0" fmla="*/ 0 w 10000"/>
                <a:gd name="connsiteY0" fmla="*/ 243357 h 540057"/>
                <a:gd name="connsiteX1" fmla="*/ 10000 w 10000"/>
                <a:gd name="connsiteY1" fmla="*/ 253357 h 540057"/>
                <a:gd name="connsiteX2" fmla="*/ 0 w 10000"/>
                <a:gd name="connsiteY2" fmla="*/ 243357 h 540057"/>
                <a:gd name="connsiteX0" fmla="*/ 0 w 10000"/>
                <a:gd name="connsiteY0" fmla="*/ 236692 h 533392"/>
                <a:gd name="connsiteX1" fmla="*/ 10000 w 10000"/>
                <a:gd name="connsiteY1" fmla="*/ 246692 h 533392"/>
                <a:gd name="connsiteX2" fmla="*/ 0 w 10000"/>
                <a:gd name="connsiteY2" fmla="*/ 236692 h 533392"/>
                <a:gd name="connsiteX0" fmla="*/ 0 w 10000"/>
                <a:gd name="connsiteY0" fmla="*/ 236692 h 533392"/>
                <a:gd name="connsiteX1" fmla="*/ 10000 w 10000"/>
                <a:gd name="connsiteY1" fmla="*/ 246692 h 533392"/>
                <a:gd name="connsiteX2" fmla="*/ 0 w 10000"/>
                <a:gd name="connsiteY2" fmla="*/ 236692 h 533392"/>
                <a:gd name="connsiteX0" fmla="*/ 0 w 10000"/>
                <a:gd name="connsiteY0" fmla="*/ 236692 h 500801"/>
                <a:gd name="connsiteX1" fmla="*/ 10000 w 10000"/>
                <a:gd name="connsiteY1" fmla="*/ 246692 h 500801"/>
                <a:gd name="connsiteX2" fmla="*/ 0 w 10000"/>
                <a:gd name="connsiteY2" fmla="*/ 236692 h 500801"/>
                <a:gd name="connsiteX0" fmla="*/ 0 w 10000"/>
                <a:gd name="connsiteY0" fmla="*/ 236692 h 500801"/>
                <a:gd name="connsiteX1" fmla="*/ 10000 w 10000"/>
                <a:gd name="connsiteY1" fmla="*/ 246692 h 500801"/>
                <a:gd name="connsiteX2" fmla="*/ 0 w 10000"/>
                <a:gd name="connsiteY2" fmla="*/ 236692 h 500801"/>
                <a:gd name="connsiteX0" fmla="*/ 0 w 10000"/>
                <a:gd name="connsiteY0" fmla="*/ 234977 h 499086"/>
                <a:gd name="connsiteX1" fmla="*/ 10000 w 10000"/>
                <a:gd name="connsiteY1" fmla="*/ 244977 h 499086"/>
                <a:gd name="connsiteX2" fmla="*/ 0 w 10000"/>
                <a:gd name="connsiteY2" fmla="*/ 234977 h 49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499086">
                  <a:moveTo>
                    <a:pt x="0" y="234977"/>
                  </a:moveTo>
                  <a:cubicBezTo>
                    <a:pt x="2490" y="481182"/>
                    <a:pt x="7760" y="499086"/>
                    <a:pt x="10000" y="244977"/>
                  </a:cubicBezTo>
                  <a:cubicBezTo>
                    <a:pt x="7661" y="25926"/>
                    <a:pt x="2366" y="0"/>
                    <a:pt x="0" y="23497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371600" y="3069659"/>
              <a:ext cx="75438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3" idx="0"/>
              <a:endCxn id="3" idx="1"/>
            </p:cNvCxnSpPr>
            <p:nvPr/>
          </p:nvCxnSpPr>
          <p:spPr>
            <a:xfrm rot="5400000">
              <a:off x="2615497" y="3045432"/>
              <a:ext cx="2580481" cy="1545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5346192" y="3048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5400000" flipH="1" flipV="1">
              <a:off x="1257300" y="2552700"/>
              <a:ext cx="990600" cy="1588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752600" y="2057400"/>
              <a:ext cx="2133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886200" y="2057400"/>
              <a:ext cx="4572000" cy="3124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752600" y="2057400"/>
              <a:ext cx="6705600" cy="3124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5400000" flipH="1" flipV="1">
              <a:off x="7391400" y="4114800"/>
              <a:ext cx="2133600" cy="1588"/>
            </a:xfrm>
            <a:prstGeom prst="straightConnector1">
              <a:avLst/>
            </a:prstGeom>
            <a:ln w="76200">
              <a:solidFill>
                <a:srgbClr val="FFFF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1752600" y="3227047"/>
              <a:ext cx="21336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4486656" y="2510009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3901440" y="2973925"/>
              <a:ext cx="14478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3886200" y="3236511"/>
              <a:ext cx="4572000" cy="1752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6188764" y="3177834"/>
              <a:ext cx="457200" cy="514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000" baseline="-25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727960" y="3181129"/>
              <a:ext cx="396240" cy="514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000" baseline="-25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470392" y="3886200"/>
              <a:ext cx="4450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000" i="1" baseline="-250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392936" y="2401824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000" baseline="-250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>
              <a:off x="5373624" y="2960633"/>
              <a:ext cx="30480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6705600" y="2338110"/>
              <a:ext cx="685800" cy="514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000" baseline="-25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- f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27120" y="3019680"/>
              <a:ext cx="304800" cy="514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57600" y="1941871"/>
              <a:ext cx="304800" cy="514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96840" y="2514651"/>
              <a:ext cx="304800" cy="514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F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42376" y="2569576"/>
              <a:ext cx="304800" cy="514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50848" y="1651558"/>
              <a:ext cx="530352" cy="514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O´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36864" y="5017622"/>
              <a:ext cx="457200" cy="514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I´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24000" y="3122740"/>
              <a:ext cx="530352" cy="514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09600" y="219456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FF00"/>
                </a:solidFill>
                <a:latin typeface="+mj-lt"/>
              </a:rPr>
              <a:t>Ray Tracing for a Thin Convex Lens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8200" y="3310128"/>
            <a:ext cx="4724400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We choose the ray through the lens center, a straight line in our approximation, and the ray parallel to the axis, which must pass through the focus when deflected. They meet at the image.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736" y="4882896"/>
            <a:ext cx="5315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From the straight line through the center,  from the line BFI´ (and similar triangles!), 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797030"/>
              </p:ext>
            </p:extLst>
          </p:nvPr>
        </p:nvGraphicFramePr>
        <p:xfrm>
          <a:off x="5250072" y="4916488"/>
          <a:ext cx="3860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4" name="Equation" r:id="rId4" imgW="1930320" imgH="228600" progId="Equation.DSMT4">
                  <p:embed/>
                </p:oleObj>
              </mc:Choice>
              <mc:Fallback>
                <p:oleObj name="Equation" r:id="rId4" imgW="193032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0072" y="4916488"/>
                        <a:ext cx="3860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920764"/>
              </p:ext>
            </p:extLst>
          </p:nvPr>
        </p:nvGraphicFramePr>
        <p:xfrm>
          <a:off x="5485506" y="5294313"/>
          <a:ext cx="34194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5" name="Equation" r:id="rId6" imgW="1803240" imgH="253800" progId="Equation.DSMT4">
                  <p:embed/>
                </p:oleObj>
              </mc:Choice>
              <mc:Fallback>
                <p:oleObj name="Equation" r:id="rId6" imgW="180324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506" y="5294313"/>
                        <a:ext cx="3419475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594360" y="597103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This gives immediately: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653997"/>
              </p:ext>
            </p:extLst>
          </p:nvPr>
        </p:nvGraphicFramePr>
        <p:xfrm>
          <a:off x="3997325" y="5826125"/>
          <a:ext cx="145415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6" name="Equation" r:id="rId8" imgW="787320" imgH="431640" progId="Equation.DSMT4">
                  <p:embed/>
                </p:oleObj>
              </mc:Choice>
              <mc:Fallback>
                <p:oleObj name="Equation" r:id="rId8" imgW="78732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7325" y="5826125"/>
                        <a:ext cx="1454150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/>
        </p:nvSpPr>
        <p:spPr>
          <a:xfrm>
            <a:off x="3962400" y="5852160"/>
            <a:ext cx="152400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Convex Lens as Magnifying Glass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The object is closer to the lens than the focal point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/>
              <a:t>.  To find the virtual image, we take one ray through the center (giving                      ) and one through the focus near the object (                           ), again                 but </a:t>
            </a:r>
          </a:p>
          <a:p>
            <a:pPr>
              <a:buNone/>
            </a:pPr>
            <a:r>
              <a:rPr lang="en-US" sz="2800" dirty="0"/>
              <a:t>    now the (virtual) image distance is taken </a:t>
            </a:r>
            <a:r>
              <a:rPr lang="en-US" sz="2800" u="sng" dirty="0"/>
              <a:t>negative</a:t>
            </a:r>
            <a:r>
              <a:rPr lang="en-US" sz="2800" dirty="0"/>
              <a:t>.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6656" y="3733800"/>
            <a:ext cx="7476744" cy="2731009"/>
            <a:chOff x="1438656" y="1612392"/>
            <a:chExt cx="7476744" cy="2731009"/>
          </a:xfrm>
        </p:grpSpPr>
        <p:sp>
          <p:nvSpPr>
            <p:cNvPr id="5" name="Freeform 4"/>
            <p:cNvSpPr/>
            <p:nvPr/>
          </p:nvSpPr>
          <p:spPr>
            <a:xfrm rot="5400000">
              <a:off x="4188717" y="2667412"/>
              <a:ext cx="2580481" cy="771498"/>
            </a:xfrm>
            <a:custGeom>
              <a:avLst/>
              <a:gdLst>
                <a:gd name="connsiteX0" fmla="*/ 0 w 1824037"/>
                <a:gd name="connsiteY0" fmla="*/ 0 h 4762"/>
                <a:gd name="connsiteX1" fmla="*/ 1824037 w 1824037"/>
                <a:gd name="connsiteY1" fmla="*/ 4762 h 4762"/>
                <a:gd name="connsiteX2" fmla="*/ 0 w 1824037"/>
                <a:gd name="connsiteY2" fmla="*/ 0 h 4762"/>
                <a:gd name="connsiteX0" fmla="*/ 0 w 10000"/>
                <a:gd name="connsiteY0" fmla="*/ 176686 h 186686"/>
                <a:gd name="connsiteX1" fmla="*/ 10000 w 10000"/>
                <a:gd name="connsiteY1" fmla="*/ 186686 h 186686"/>
                <a:gd name="connsiteX2" fmla="*/ 0 w 10000"/>
                <a:gd name="connsiteY2" fmla="*/ 176686 h 186686"/>
                <a:gd name="connsiteX0" fmla="*/ 0 w 10000"/>
                <a:gd name="connsiteY0" fmla="*/ 176686 h 380039"/>
                <a:gd name="connsiteX1" fmla="*/ 10000 w 10000"/>
                <a:gd name="connsiteY1" fmla="*/ 186686 h 380039"/>
                <a:gd name="connsiteX2" fmla="*/ 0 w 10000"/>
                <a:gd name="connsiteY2" fmla="*/ 176686 h 380039"/>
                <a:gd name="connsiteX0" fmla="*/ 0 w 10000"/>
                <a:gd name="connsiteY0" fmla="*/ 203353 h 406706"/>
                <a:gd name="connsiteX1" fmla="*/ 10000 w 10000"/>
                <a:gd name="connsiteY1" fmla="*/ 213353 h 406706"/>
                <a:gd name="connsiteX2" fmla="*/ 0 w 10000"/>
                <a:gd name="connsiteY2" fmla="*/ 203353 h 406706"/>
                <a:gd name="connsiteX0" fmla="*/ 0 w 10000"/>
                <a:gd name="connsiteY0" fmla="*/ 313365 h 516718"/>
                <a:gd name="connsiteX1" fmla="*/ 10000 w 10000"/>
                <a:gd name="connsiteY1" fmla="*/ 323365 h 516718"/>
                <a:gd name="connsiteX2" fmla="*/ 0 w 10000"/>
                <a:gd name="connsiteY2" fmla="*/ 313365 h 516718"/>
                <a:gd name="connsiteX0" fmla="*/ 0 w 10000"/>
                <a:gd name="connsiteY0" fmla="*/ 313365 h 516718"/>
                <a:gd name="connsiteX1" fmla="*/ 10000 w 10000"/>
                <a:gd name="connsiteY1" fmla="*/ 323365 h 516718"/>
                <a:gd name="connsiteX2" fmla="*/ 0 w 10000"/>
                <a:gd name="connsiteY2" fmla="*/ 313365 h 516718"/>
                <a:gd name="connsiteX0" fmla="*/ 0 w 10000"/>
                <a:gd name="connsiteY0" fmla="*/ 313365 h 516718"/>
                <a:gd name="connsiteX1" fmla="*/ 10000 w 10000"/>
                <a:gd name="connsiteY1" fmla="*/ 323365 h 516718"/>
                <a:gd name="connsiteX2" fmla="*/ 0 w 10000"/>
                <a:gd name="connsiteY2" fmla="*/ 313365 h 516718"/>
                <a:gd name="connsiteX0" fmla="*/ 0 w 10000"/>
                <a:gd name="connsiteY0" fmla="*/ 283361 h 486714"/>
                <a:gd name="connsiteX1" fmla="*/ 10000 w 10000"/>
                <a:gd name="connsiteY1" fmla="*/ 293361 h 486714"/>
                <a:gd name="connsiteX2" fmla="*/ 0 w 10000"/>
                <a:gd name="connsiteY2" fmla="*/ 283361 h 486714"/>
                <a:gd name="connsiteX0" fmla="*/ 0 w 10000"/>
                <a:gd name="connsiteY0" fmla="*/ 283361 h 580061"/>
                <a:gd name="connsiteX1" fmla="*/ 10000 w 10000"/>
                <a:gd name="connsiteY1" fmla="*/ 293361 h 580061"/>
                <a:gd name="connsiteX2" fmla="*/ 0 w 10000"/>
                <a:gd name="connsiteY2" fmla="*/ 283361 h 580061"/>
                <a:gd name="connsiteX0" fmla="*/ 0 w 10000"/>
                <a:gd name="connsiteY0" fmla="*/ 243357 h 540057"/>
                <a:gd name="connsiteX1" fmla="*/ 10000 w 10000"/>
                <a:gd name="connsiteY1" fmla="*/ 253357 h 540057"/>
                <a:gd name="connsiteX2" fmla="*/ 0 w 10000"/>
                <a:gd name="connsiteY2" fmla="*/ 243357 h 540057"/>
                <a:gd name="connsiteX0" fmla="*/ 0 w 10000"/>
                <a:gd name="connsiteY0" fmla="*/ 243357 h 540057"/>
                <a:gd name="connsiteX1" fmla="*/ 10000 w 10000"/>
                <a:gd name="connsiteY1" fmla="*/ 253357 h 540057"/>
                <a:gd name="connsiteX2" fmla="*/ 0 w 10000"/>
                <a:gd name="connsiteY2" fmla="*/ 243357 h 540057"/>
                <a:gd name="connsiteX0" fmla="*/ 0 w 10000"/>
                <a:gd name="connsiteY0" fmla="*/ 243357 h 540057"/>
                <a:gd name="connsiteX1" fmla="*/ 10000 w 10000"/>
                <a:gd name="connsiteY1" fmla="*/ 253357 h 540057"/>
                <a:gd name="connsiteX2" fmla="*/ 0 w 10000"/>
                <a:gd name="connsiteY2" fmla="*/ 243357 h 540057"/>
                <a:gd name="connsiteX0" fmla="*/ 0 w 10000"/>
                <a:gd name="connsiteY0" fmla="*/ 236692 h 533392"/>
                <a:gd name="connsiteX1" fmla="*/ 10000 w 10000"/>
                <a:gd name="connsiteY1" fmla="*/ 246692 h 533392"/>
                <a:gd name="connsiteX2" fmla="*/ 0 w 10000"/>
                <a:gd name="connsiteY2" fmla="*/ 236692 h 533392"/>
                <a:gd name="connsiteX0" fmla="*/ 0 w 10000"/>
                <a:gd name="connsiteY0" fmla="*/ 236692 h 533392"/>
                <a:gd name="connsiteX1" fmla="*/ 10000 w 10000"/>
                <a:gd name="connsiteY1" fmla="*/ 246692 h 533392"/>
                <a:gd name="connsiteX2" fmla="*/ 0 w 10000"/>
                <a:gd name="connsiteY2" fmla="*/ 236692 h 533392"/>
                <a:gd name="connsiteX0" fmla="*/ 0 w 10000"/>
                <a:gd name="connsiteY0" fmla="*/ 236692 h 500801"/>
                <a:gd name="connsiteX1" fmla="*/ 10000 w 10000"/>
                <a:gd name="connsiteY1" fmla="*/ 246692 h 500801"/>
                <a:gd name="connsiteX2" fmla="*/ 0 w 10000"/>
                <a:gd name="connsiteY2" fmla="*/ 236692 h 500801"/>
                <a:gd name="connsiteX0" fmla="*/ 0 w 10000"/>
                <a:gd name="connsiteY0" fmla="*/ 236692 h 500801"/>
                <a:gd name="connsiteX1" fmla="*/ 10000 w 10000"/>
                <a:gd name="connsiteY1" fmla="*/ 246692 h 500801"/>
                <a:gd name="connsiteX2" fmla="*/ 0 w 10000"/>
                <a:gd name="connsiteY2" fmla="*/ 236692 h 500801"/>
                <a:gd name="connsiteX0" fmla="*/ 0 w 10000"/>
                <a:gd name="connsiteY0" fmla="*/ 234977 h 499086"/>
                <a:gd name="connsiteX1" fmla="*/ 10000 w 10000"/>
                <a:gd name="connsiteY1" fmla="*/ 244977 h 499086"/>
                <a:gd name="connsiteX2" fmla="*/ 0 w 10000"/>
                <a:gd name="connsiteY2" fmla="*/ 234977 h 49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499086">
                  <a:moveTo>
                    <a:pt x="0" y="234977"/>
                  </a:moveTo>
                  <a:cubicBezTo>
                    <a:pt x="2490" y="481182"/>
                    <a:pt x="7760" y="499086"/>
                    <a:pt x="10000" y="244977"/>
                  </a:cubicBezTo>
                  <a:cubicBezTo>
                    <a:pt x="7661" y="25926"/>
                    <a:pt x="2366" y="0"/>
                    <a:pt x="0" y="23497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286000" y="3069659"/>
              <a:ext cx="66294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5" idx="0"/>
              <a:endCxn id="5" idx="1"/>
            </p:cNvCxnSpPr>
            <p:nvPr/>
          </p:nvCxnSpPr>
          <p:spPr>
            <a:xfrm rot="5400000">
              <a:off x="4203505" y="3045432"/>
              <a:ext cx="2580481" cy="1545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657600" y="3048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486400" y="2133600"/>
              <a:ext cx="2133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419600" y="2133600"/>
              <a:ext cx="1054608" cy="54559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392168" y="2667000"/>
              <a:ext cx="4267200" cy="1524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>
              <a:off x="2439194" y="2590006"/>
              <a:ext cx="913606" cy="794"/>
            </a:xfrm>
            <a:prstGeom prst="straightConnector1">
              <a:avLst/>
            </a:prstGeom>
            <a:ln w="76200">
              <a:solidFill>
                <a:srgbClr val="FFFF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419600" y="3200400"/>
              <a:ext cx="10668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572000" y="3527728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935356" y="3963988"/>
              <a:ext cx="25146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3733800" y="3200400"/>
              <a:ext cx="685800" cy="1752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126064" y="3917872"/>
              <a:ext cx="4114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000" baseline="-25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24984" y="3142620"/>
              <a:ext cx="432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000" baseline="-25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26792" y="2495490"/>
              <a:ext cx="4450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000" i="1" baseline="-250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98264" y="2694432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000" baseline="-250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3657600" y="3570928"/>
              <a:ext cx="18288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825240" y="3163824"/>
              <a:ext cx="68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f - d</a:t>
              </a:r>
              <a:r>
                <a:rPr lang="en-US" sz="2000" baseline="-25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447800" y="2133600"/>
              <a:ext cx="40386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438656" y="1612392"/>
              <a:ext cx="2971800" cy="106680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681472" y="2514600"/>
              <a:ext cx="4450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000" i="1" baseline="-250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3700476" y="2679192"/>
              <a:ext cx="719126" cy="390526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4218196" y="2853104"/>
              <a:ext cx="381794" cy="1378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2667000" y="514456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874765"/>
              </p:ext>
            </p:extLst>
          </p:nvPr>
        </p:nvGraphicFramePr>
        <p:xfrm>
          <a:off x="2630715" y="2299063"/>
          <a:ext cx="177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6" name="Equation" r:id="rId4" imgW="888840" imgH="228600" progId="Equation.DSMT4">
                  <p:embed/>
                </p:oleObj>
              </mc:Choice>
              <mc:Fallback>
                <p:oleObj name="Equation" r:id="rId4" imgW="88884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0715" y="2299063"/>
                        <a:ext cx="1778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67428"/>
              </p:ext>
            </p:extLst>
          </p:nvPr>
        </p:nvGraphicFramePr>
        <p:xfrm>
          <a:off x="3030039" y="2717074"/>
          <a:ext cx="22399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7" name="Equation" r:id="rId6" imgW="1244520" imgH="253800" progId="Equation.DSMT4">
                  <p:embed/>
                </p:oleObj>
              </mc:Choice>
              <mc:Fallback>
                <p:oleObj name="Equation" r:id="rId6" imgW="124452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039" y="2717074"/>
                        <a:ext cx="223996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366050"/>
              </p:ext>
            </p:extLst>
          </p:nvPr>
        </p:nvGraphicFramePr>
        <p:xfrm>
          <a:off x="6297613" y="2620963"/>
          <a:ext cx="128905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8" name="Equation" r:id="rId8" imgW="787320" imgH="431640" progId="Equation.DSMT4">
                  <p:embed/>
                </p:oleObj>
              </mc:Choice>
              <mc:Fallback>
                <p:oleObj name="Equation" r:id="rId8" imgW="78732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7613" y="2620963"/>
                        <a:ext cx="1289050" cy="706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Definition of Magnifying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216" y="1219200"/>
            <a:ext cx="8763000" cy="4525963"/>
          </a:xfrm>
        </p:spPr>
        <p:txBody>
          <a:bodyPr>
            <a:normAutofit/>
          </a:bodyPr>
          <a:lstStyle/>
          <a:p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i="1" dirty="0"/>
              <a:t> </a:t>
            </a:r>
            <a:r>
              <a:rPr lang="en-US" sz="2800" dirty="0"/>
              <a:t>is defined as the ratio of the angular size of the image to the angular size of the object observed with the naked eye </a:t>
            </a:r>
            <a:r>
              <a:rPr lang="en-US" sz="2800" dirty="0">
                <a:solidFill>
                  <a:srgbClr val="FFFF00"/>
                </a:solidFill>
              </a:rPr>
              <a:t>at the eye’s near point 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/>
              <a:t>, which is 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/>
              <a:t>.  </a:t>
            </a:r>
          </a:p>
          <a:p>
            <a:r>
              <a:rPr lang="en-US" sz="2800" dirty="0"/>
              <a:t>If the image is at infinity (“relaxed eye”) the object is at 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/>
              <a:t>, the magnification is 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)/(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/>
              <a:t>.</a:t>
            </a:r>
          </a:p>
          <a:p>
            <a:r>
              <a:rPr lang="en-US" sz="2800" dirty="0"/>
              <a:t>Maximum 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/>
              <a:t> is for image at 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/>
              <a:t>, then 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+ 1</a:t>
            </a:r>
            <a:r>
              <a:rPr lang="en-US" sz="2800" dirty="0"/>
              <a:t>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6656" y="3974591"/>
            <a:ext cx="7476744" cy="2731009"/>
            <a:chOff x="1438656" y="1612392"/>
            <a:chExt cx="7476744" cy="2731009"/>
          </a:xfrm>
        </p:grpSpPr>
        <p:sp>
          <p:nvSpPr>
            <p:cNvPr id="5" name="Freeform 4"/>
            <p:cNvSpPr/>
            <p:nvPr/>
          </p:nvSpPr>
          <p:spPr>
            <a:xfrm rot="5400000">
              <a:off x="4188717" y="2667412"/>
              <a:ext cx="2580481" cy="771498"/>
            </a:xfrm>
            <a:custGeom>
              <a:avLst/>
              <a:gdLst>
                <a:gd name="connsiteX0" fmla="*/ 0 w 1824037"/>
                <a:gd name="connsiteY0" fmla="*/ 0 h 4762"/>
                <a:gd name="connsiteX1" fmla="*/ 1824037 w 1824037"/>
                <a:gd name="connsiteY1" fmla="*/ 4762 h 4762"/>
                <a:gd name="connsiteX2" fmla="*/ 0 w 1824037"/>
                <a:gd name="connsiteY2" fmla="*/ 0 h 4762"/>
                <a:gd name="connsiteX0" fmla="*/ 0 w 10000"/>
                <a:gd name="connsiteY0" fmla="*/ 176686 h 186686"/>
                <a:gd name="connsiteX1" fmla="*/ 10000 w 10000"/>
                <a:gd name="connsiteY1" fmla="*/ 186686 h 186686"/>
                <a:gd name="connsiteX2" fmla="*/ 0 w 10000"/>
                <a:gd name="connsiteY2" fmla="*/ 176686 h 186686"/>
                <a:gd name="connsiteX0" fmla="*/ 0 w 10000"/>
                <a:gd name="connsiteY0" fmla="*/ 176686 h 380039"/>
                <a:gd name="connsiteX1" fmla="*/ 10000 w 10000"/>
                <a:gd name="connsiteY1" fmla="*/ 186686 h 380039"/>
                <a:gd name="connsiteX2" fmla="*/ 0 w 10000"/>
                <a:gd name="connsiteY2" fmla="*/ 176686 h 380039"/>
                <a:gd name="connsiteX0" fmla="*/ 0 w 10000"/>
                <a:gd name="connsiteY0" fmla="*/ 203353 h 406706"/>
                <a:gd name="connsiteX1" fmla="*/ 10000 w 10000"/>
                <a:gd name="connsiteY1" fmla="*/ 213353 h 406706"/>
                <a:gd name="connsiteX2" fmla="*/ 0 w 10000"/>
                <a:gd name="connsiteY2" fmla="*/ 203353 h 406706"/>
                <a:gd name="connsiteX0" fmla="*/ 0 w 10000"/>
                <a:gd name="connsiteY0" fmla="*/ 313365 h 516718"/>
                <a:gd name="connsiteX1" fmla="*/ 10000 w 10000"/>
                <a:gd name="connsiteY1" fmla="*/ 323365 h 516718"/>
                <a:gd name="connsiteX2" fmla="*/ 0 w 10000"/>
                <a:gd name="connsiteY2" fmla="*/ 313365 h 516718"/>
                <a:gd name="connsiteX0" fmla="*/ 0 w 10000"/>
                <a:gd name="connsiteY0" fmla="*/ 313365 h 516718"/>
                <a:gd name="connsiteX1" fmla="*/ 10000 w 10000"/>
                <a:gd name="connsiteY1" fmla="*/ 323365 h 516718"/>
                <a:gd name="connsiteX2" fmla="*/ 0 w 10000"/>
                <a:gd name="connsiteY2" fmla="*/ 313365 h 516718"/>
                <a:gd name="connsiteX0" fmla="*/ 0 w 10000"/>
                <a:gd name="connsiteY0" fmla="*/ 313365 h 516718"/>
                <a:gd name="connsiteX1" fmla="*/ 10000 w 10000"/>
                <a:gd name="connsiteY1" fmla="*/ 323365 h 516718"/>
                <a:gd name="connsiteX2" fmla="*/ 0 w 10000"/>
                <a:gd name="connsiteY2" fmla="*/ 313365 h 516718"/>
                <a:gd name="connsiteX0" fmla="*/ 0 w 10000"/>
                <a:gd name="connsiteY0" fmla="*/ 283361 h 486714"/>
                <a:gd name="connsiteX1" fmla="*/ 10000 w 10000"/>
                <a:gd name="connsiteY1" fmla="*/ 293361 h 486714"/>
                <a:gd name="connsiteX2" fmla="*/ 0 w 10000"/>
                <a:gd name="connsiteY2" fmla="*/ 283361 h 486714"/>
                <a:gd name="connsiteX0" fmla="*/ 0 w 10000"/>
                <a:gd name="connsiteY0" fmla="*/ 283361 h 580061"/>
                <a:gd name="connsiteX1" fmla="*/ 10000 w 10000"/>
                <a:gd name="connsiteY1" fmla="*/ 293361 h 580061"/>
                <a:gd name="connsiteX2" fmla="*/ 0 w 10000"/>
                <a:gd name="connsiteY2" fmla="*/ 283361 h 580061"/>
                <a:gd name="connsiteX0" fmla="*/ 0 w 10000"/>
                <a:gd name="connsiteY0" fmla="*/ 243357 h 540057"/>
                <a:gd name="connsiteX1" fmla="*/ 10000 w 10000"/>
                <a:gd name="connsiteY1" fmla="*/ 253357 h 540057"/>
                <a:gd name="connsiteX2" fmla="*/ 0 w 10000"/>
                <a:gd name="connsiteY2" fmla="*/ 243357 h 540057"/>
                <a:gd name="connsiteX0" fmla="*/ 0 w 10000"/>
                <a:gd name="connsiteY0" fmla="*/ 243357 h 540057"/>
                <a:gd name="connsiteX1" fmla="*/ 10000 w 10000"/>
                <a:gd name="connsiteY1" fmla="*/ 253357 h 540057"/>
                <a:gd name="connsiteX2" fmla="*/ 0 w 10000"/>
                <a:gd name="connsiteY2" fmla="*/ 243357 h 540057"/>
                <a:gd name="connsiteX0" fmla="*/ 0 w 10000"/>
                <a:gd name="connsiteY0" fmla="*/ 243357 h 540057"/>
                <a:gd name="connsiteX1" fmla="*/ 10000 w 10000"/>
                <a:gd name="connsiteY1" fmla="*/ 253357 h 540057"/>
                <a:gd name="connsiteX2" fmla="*/ 0 w 10000"/>
                <a:gd name="connsiteY2" fmla="*/ 243357 h 540057"/>
                <a:gd name="connsiteX0" fmla="*/ 0 w 10000"/>
                <a:gd name="connsiteY0" fmla="*/ 236692 h 533392"/>
                <a:gd name="connsiteX1" fmla="*/ 10000 w 10000"/>
                <a:gd name="connsiteY1" fmla="*/ 246692 h 533392"/>
                <a:gd name="connsiteX2" fmla="*/ 0 w 10000"/>
                <a:gd name="connsiteY2" fmla="*/ 236692 h 533392"/>
                <a:gd name="connsiteX0" fmla="*/ 0 w 10000"/>
                <a:gd name="connsiteY0" fmla="*/ 236692 h 533392"/>
                <a:gd name="connsiteX1" fmla="*/ 10000 w 10000"/>
                <a:gd name="connsiteY1" fmla="*/ 246692 h 533392"/>
                <a:gd name="connsiteX2" fmla="*/ 0 w 10000"/>
                <a:gd name="connsiteY2" fmla="*/ 236692 h 533392"/>
                <a:gd name="connsiteX0" fmla="*/ 0 w 10000"/>
                <a:gd name="connsiteY0" fmla="*/ 236692 h 500801"/>
                <a:gd name="connsiteX1" fmla="*/ 10000 w 10000"/>
                <a:gd name="connsiteY1" fmla="*/ 246692 h 500801"/>
                <a:gd name="connsiteX2" fmla="*/ 0 w 10000"/>
                <a:gd name="connsiteY2" fmla="*/ 236692 h 500801"/>
                <a:gd name="connsiteX0" fmla="*/ 0 w 10000"/>
                <a:gd name="connsiteY0" fmla="*/ 236692 h 500801"/>
                <a:gd name="connsiteX1" fmla="*/ 10000 w 10000"/>
                <a:gd name="connsiteY1" fmla="*/ 246692 h 500801"/>
                <a:gd name="connsiteX2" fmla="*/ 0 w 10000"/>
                <a:gd name="connsiteY2" fmla="*/ 236692 h 500801"/>
                <a:gd name="connsiteX0" fmla="*/ 0 w 10000"/>
                <a:gd name="connsiteY0" fmla="*/ 234977 h 499086"/>
                <a:gd name="connsiteX1" fmla="*/ 10000 w 10000"/>
                <a:gd name="connsiteY1" fmla="*/ 244977 h 499086"/>
                <a:gd name="connsiteX2" fmla="*/ 0 w 10000"/>
                <a:gd name="connsiteY2" fmla="*/ 234977 h 49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499086">
                  <a:moveTo>
                    <a:pt x="0" y="234977"/>
                  </a:moveTo>
                  <a:cubicBezTo>
                    <a:pt x="2490" y="481182"/>
                    <a:pt x="7760" y="499086"/>
                    <a:pt x="10000" y="244977"/>
                  </a:cubicBezTo>
                  <a:cubicBezTo>
                    <a:pt x="7661" y="25926"/>
                    <a:pt x="2366" y="0"/>
                    <a:pt x="0" y="234977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286000" y="3069659"/>
              <a:ext cx="66294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5" idx="0"/>
              <a:endCxn id="5" idx="1"/>
            </p:cNvCxnSpPr>
            <p:nvPr/>
          </p:nvCxnSpPr>
          <p:spPr>
            <a:xfrm rot="5400000">
              <a:off x="4203505" y="3045432"/>
              <a:ext cx="2580481" cy="1545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657600" y="3048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486400" y="2133600"/>
              <a:ext cx="2133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419600" y="2133600"/>
              <a:ext cx="1054608" cy="54559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392168" y="2667000"/>
              <a:ext cx="4267200" cy="1524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>
              <a:off x="2439194" y="2590006"/>
              <a:ext cx="913606" cy="794"/>
            </a:xfrm>
            <a:prstGeom prst="straightConnector1">
              <a:avLst/>
            </a:prstGeom>
            <a:ln w="76200">
              <a:solidFill>
                <a:srgbClr val="FFFF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419600" y="3200400"/>
              <a:ext cx="10668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572000" y="3527728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895600" y="3963988"/>
              <a:ext cx="25146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3733800" y="3200400"/>
              <a:ext cx="685800" cy="1752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086308" y="3931124"/>
              <a:ext cx="472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000" baseline="-25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24984" y="3155872"/>
              <a:ext cx="432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000" baseline="-25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26792" y="2495490"/>
              <a:ext cx="4450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000" i="1" baseline="-250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98264" y="2694432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000" baseline="-250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3657600" y="3557676"/>
              <a:ext cx="18288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798736" y="3163824"/>
              <a:ext cx="68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f - d</a:t>
              </a:r>
              <a:r>
                <a:rPr lang="en-US" sz="2000" baseline="-25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447800" y="2133600"/>
              <a:ext cx="40386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438656" y="1612392"/>
              <a:ext cx="2971800" cy="106680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681472" y="2514600"/>
              <a:ext cx="4450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000" i="1" baseline="-250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3700476" y="2679192"/>
              <a:ext cx="719126" cy="390526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4218196" y="2853104"/>
              <a:ext cx="381794" cy="1378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2667000" y="514456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63521</TotalTime>
  <Words>1646</Words>
  <Application>Microsoft Office PowerPoint</Application>
  <PresentationFormat>On-screen Show (4:3)</PresentationFormat>
  <Paragraphs>219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MT Extra</vt:lpstr>
      <vt:lpstr>Calibri</vt:lpstr>
      <vt:lpstr>Arial</vt:lpstr>
      <vt:lpstr>Times New Roman</vt:lpstr>
      <vt:lpstr>Office Theme</vt:lpstr>
      <vt:lpstr>Equation</vt:lpstr>
      <vt:lpstr>Optical Instruments</vt:lpstr>
      <vt:lpstr>Today’s Topics</vt:lpstr>
      <vt:lpstr>Refraction at a Spherical Surface</vt:lpstr>
      <vt:lpstr>The Lensmaker’s Formula (optional derivation, if you’re curious)</vt:lpstr>
      <vt:lpstr>The Lensmaker’s Formula</vt:lpstr>
      <vt:lpstr>Image Location by Ray Tracing</vt:lpstr>
      <vt:lpstr>PowerPoint Presentation</vt:lpstr>
      <vt:lpstr>Convex Lens as Magnifying Glass</vt:lpstr>
      <vt:lpstr>Definition of Magnifying Power</vt:lpstr>
      <vt:lpstr>Simple and Compound Microscopes</vt:lpstr>
      <vt:lpstr>Diverging (Concave) Lens</vt:lpstr>
      <vt:lpstr>Formula Rules Updated…</vt:lpstr>
      <vt:lpstr>Empty Lens</vt:lpstr>
      <vt:lpstr>Empty Lens</vt:lpstr>
      <vt:lpstr>Clicker Question</vt:lpstr>
      <vt:lpstr>Clicker Answer</vt:lpstr>
      <vt:lpstr>Two Convex Lenses Separated</vt:lpstr>
      <vt:lpstr>Further Separated… </vt:lpstr>
      <vt:lpstr>Even More Separated…</vt:lpstr>
      <vt:lpstr>The Spyglass</vt:lpstr>
      <vt:lpstr>Astronomical Telescope:  Angular Magnification</vt:lpstr>
      <vt:lpstr>Astronomical Telescope:  Angular Magnification</vt:lpstr>
      <vt:lpstr>Galilean Telescope</vt:lpstr>
      <vt:lpstr>The Eye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Optical Instruments</dc:title>
  <dc:creator>Michael</dc:creator>
  <cp:lastModifiedBy>Fowler, Michael (mf1i)</cp:lastModifiedBy>
  <cp:revision>936</cp:revision>
  <dcterms:created xsi:type="dcterms:W3CDTF">2010-01-07T20:15:09Z</dcterms:created>
  <dcterms:modified xsi:type="dcterms:W3CDTF">2021-05-01T18:08:45Z</dcterms:modified>
</cp:coreProperties>
</file>